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4" r:id="rId15"/>
    <p:sldId id="271" r:id="rId16"/>
    <p:sldId id="27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FF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96A8F3-2174-40E1-B657-98DAE1D4495F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1DC06CB-379B-4F78-A065-1BAD1D4C6C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5787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68F248-E3B6-44DA-B669-829C8F6C0E7B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8E0EA2-4FF8-434D-8BE6-17FECA6369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936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43492"/>
            <a:ext cx="7848600" cy="1927225"/>
          </a:xfrm>
        </p:spPr>
        <p:txBody>
          <a:bodyPr anchor="b">
            <a:noAutofit/>
          </a:bodyPr>
          <a:lstStyle>
            <a:lvl1pPr>
              <a:defRPr sz="36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876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041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2400" y="6172200"/>
            <a:ext cx="1066800" cy="329184"/>
          </a:xfrm>
        </p:spPr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Supply Chain Financial Management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53340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By Robert J. Trent, Ph.D.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6528816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543AEB02-72DE-494E-9FC6-E3D9228B99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721" name="Rectangle 1"/>
          <p:cNvSpPr>
            <a:spLocks noChangeArrowheads="1"/>
          </p:cNvSpPr>
          <p:nvPr userDrawn="1"/>
        </p:nvSpPr>
        <p:spPr bwMode="auto">
          <a:xfrm>
            <a:off x="457200" y="6477000"/>
            <a:ext cx="2514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J. Ross Publishing WAV™ material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tx2">
            <a:lumMod val="50000"/>
          </a:schemeClr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ts val="0"/>
        </a:spcBef>
        <a:spcAft>
          <a:spcPts val="300"/>
        </a:spcAft>
        <a:buClr>
          <a:schemeClr val="tx2">
            <a:lumMod val="50000"/>
          </a:schemeClr>
        </a:buClr>
        <a:buSzPct val="85000"/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ts val="0"/>
        </a:spcBef>
        <a:spcAft>
          <a:spcPts val="300"/>
        </a:spcAft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ts val="0"/>
        </a:spcBef>
        <a:spcAft>
          <a:spcPts val="300"/>
        </a:spcAft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ts val="0"/>
        </a:spcBef>
        <a:spcAft>
          <a:spcPts val="300"/>
        </a:spcAft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514600"/>
            <a:ext cx="8458201" cy="1927225"/>
          </a:xfrm>
        </p:spPr>
        <p:txBody>
          <a:bodyPr/>
          <a:lstStyle/>
          <a:p>
            <a:r>
              <a:rPr lang="en-US" b="1" dirty="0" smtClean="0"/>
              <a:t>financial ratios and bankruptcy predictors</a:t>
            </a:r>
          </a:p>
        </p:txBody>
      </p:sp>
      <p:pic>
        <p:nvPicPr>
          <p:cNvPr id="3" name="Picture 2" descr="97816042711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43700" y="562708"/>
            <a:ext cx="1714500" cy="263769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9600" y="4724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Robert J. Trent, Ph.D.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7696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905000" y="1524000"/>
            <a:ext cx="5257800" cy="954107"/>
          </a:xfrm>
          <a:prstGeom prst="rect">
            <a:avLst/>
          </a:prstGeom>
          <a:solidFill>
            <a:srgbClr val="990000"/>
          </a:solidFill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Sources of Supplier Financial Information</a:t>
            </a:r>
          </a:p>
        </p:txBody>
      </p:sp>
      <p:sp>
        <p:nvSpPr>
          <p:cNvPr id="465923" name="Text Box 3"/>
          <p:cNvSpPr txBox="1">
            <a:spLocks noChangeArrowheads="1"/>
          </p:cNvSpPr>
          <p:nvPr/>
        </p:nvSpPr>
        <p:spPr bwMode="auto">
          <a:xfrm>
            <a:off x="1905000" y="2689225"/>
            <a:ext cx="5257800" cy="4064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/>
              <a:t>Company-published annual reports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1905000" y="3175000"/>
            <a:ext cx="5257800" cy="4064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/>
              <a:t>Company-supplied 10-K and 10-Q reports</a:t>
            </a:r>
          </a:p>
        </p:txBody>
      </p:sp>
      <p:sp>
        <p:nvSpPr>
          <p:cNvPr id="465925" name="Text Box 5"/>
          <p:cNvSpPr txBox="1">
            <a:spLocks noChangeArrowheads="1"/>
          </p:cNvSpPr>
          <p:nvPr/>
        </p:nvSpPr>
        <p:spPr bwMode="auto">
          <a:xfrm>
            <a:off x="1905000" y="3632200"/>
            <a:ext cx="5257800" cy="4064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/>
              <a:t>Dun and Bradstreet reports</a:t>
            </a:r>
          </a:p>
        </p:txBody>
      </p:sp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1905000" y="4114800"/>
            <a:ext cx="5257800" cy="4064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/>
              <a:t>TRW credit reports</a:t>
            </a:r>
          </a:p>
        </p:txBody>
      </p:sp>
      <p:sp>
        <p:nvSpPr>
          <p:cNvPr id="465927" name="Text Box 7"/>
          <p:cNvSpPr txBox="1">
            <a:spLocks noChangeArrowheads="1"/>
          </p:cNvSpPr>
          <p:nvPr/>
        </p:nvSpPr>
        <p:spPr bwMode="auto">
          <a:xfrm>
            <a:off x="1905000" y="4648200"/>
            <a:ext cx="5257800" cy="4064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/>
              <a:t>Trade and business journals</a:t>
            </a:r>
          </a:p>
        </p:txBody>
      </p:sp>
      <p:sp>
        <p:nvSpPr>
          <p:cNvPr id="465928" name="Text Box 8"/>
          <p:cNvSpPr txBox="1">
            <a:spLocks noChangeArrowheads="1"/>
          </p:cNvSpPr>
          <p:nvPr/>
        </p:nvSpPr>
        <p:spPr bwMode="auto">
          <a:xfrm>
            <a:off x="1905000" y="5156200"/>
            <a:ext cx="5257800" cy="40640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/>
              <a:t>Supplier provided data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title"/>
          </p:nvPr>
        </p:nvSpPr>
        <p:spPr>
          <a:xfrm>
            <a:off x="527050" y="328613"/>
            <a:ext cx="7143750" cy="814387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Financial Ratio Analysis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10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18607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5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5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5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animBg="1" autoUpdateAnimBg="0"/>
      <p:bldP spid="465924" grpId="0" animBg="1" autoUpdateAnimBg="0"/>
      <p:bldP spid="465925" grpId="0" animBg="1" autoUpdateAnimBg="0"/>
      <p:bldP spid="465926" grpId="0" animBg="1" autoUpdateAnimBg="0"/>
      <p:bldP spid="465927" grpId="0" animBg="1" autoUpdateAnimBg="0"/>
      <p:bldP spid="46592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95600" y="1676400"/>
            <a:ext cx="5867400" cy="4525963"/>
          </a:xfrm>
          <a:noFill/>
        </p:spPr>
        <p:txBody>
          <a:bodyPr>
            <a:noAutofit/>
          </a:bodyPr>
          <a:lstStyle/>
          <a:p>
            <a:pPr eaLnBrk="1" hangingPunct="1">
              <a:spcAft>
                <a:spcPts val="300"/>
              </a:spcAft>
              <a:buClr>
                <a:schemeClr val="tx1"/>
              </a:buClr>
            </a:pPr>
            <a:r>
              <a:rPr lang="en-US" sz="2000" b="1" dirty="0" smtClean="0"/>
              <a:t>How capable is the supplier in meeting its short-term cash needs?</a:t>
            </a:r>
          </a:p>
          <a:p>
            <a:pPr lvl="1" eaLnBrk="1" hangingPunct="1">
              <a:buClr>
                <a:schemeClr val="bg2">
                  <a:lumMod val="10000"/>
                </a:schemeClr>
              </a:buClr>
            </a:pPr>
            <a:r>
              <a:rPr lang="en-US" sz="1800" dirty="0" smtClean="0"/>
              <a:t>Current ratio</a:t>
            </a:r>
          </a:p>
          <a:p>
            <a:pPr lvl="1" eaLnBrk="1" hangingPunct="1">
              <a:buClr>
                <a:schemeClr val="bg2">
                  <a:lumMod val="10000"/>
                </a:schemeClr>
              </a:buClr>
            </a:pPr>
            <a:r>
              <a:rPr lang="en-US" sz="1800" dirty="0" smtClean="0"/>
              <a:t>Quick ratio</a:t>
            </a:r>
          </a:p>
          <a:p>
            <a:pPr>
              <a:spcAft>
                <a:spcPts val="300"/>
              </a:spcAft>
              <a:buClr>
                <a:schemeClr val="tx1"/>
              </a:buClr>
            </a:pPr>
            <a:r>
              <a:rPr lang="en-US" sz="2000" b="1" dirty="0" smtClean="0"/>
              <a:t>Is the supplier capable of paying its debt obligations?</a:t>
            </a: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en-US" sz="1800" dirty="0" smtClean="0"/>
              <a:t>Debt to assets</a:t>
            </a: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en-US" sz="1800" dirty="0" smtClean="0"/>
              <a:t>Times interest earned</a:t>
            </a: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en-US" sz="1800" dirty="0" smtClean="0"/>
              <a:t>Fixed charge coverage </a:t>
            </a:r>
          </a:p>
          <a:p>
            <a:pPr>
              <a:spcAft>
                <a:spcPts val="300"/>
              </a:spcAft>
              <a:buClr>
                <a:schemeClr val="tx1"/>
              </a:buClr>
            </a:pPr>
            <a:r>
              <a:rPr lang="en-US" sz="2000" b="1" dirty="0" smtClean="0"/>
              <a:t>How effectively is the supplier managing its assets?</a:t>
            </a: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en-US" sz="1800" dirty="0" smtClean="0"/>
              <a:t>Inventory turnover</a:t>
            </a: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en-US" sz="1800" dirty="0" smtClean="0"/>
              <a:t>Average collection period</a:t>
            </a:r>
          </a:p>
          <a:p>
            <a:pPr lvl="1">
              <a:buClr>
                <a:schemeClr val="bg2">
                  <a:lumMod val="10000"/>
                </a:schemeClr>
              </a:buClr>
            </a:pPr>
            <a:r>
              <a:rPr lang="en-US" sz="1800" dirty="0" smtClean="0"/>
              <a:t>Return on net assets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457200" y="1797050"/>
            <a:ext cx="2209800" cy="40011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Liquidity Ratios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57200" y="3124200"/>
            <a:ext cx="2209800" cy="40011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Leverage Ratios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457200" y="4662488"/>
            <a:ext cx="2209800" cy="40011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Activity Ratios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33400" y="1219200"/>
            <a:ext cx="7772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93038" cy="990600"/>
          </a:xfrm>
          <a:noFill/>
        </p:spPr>
        <p:txBody>
          <a:bodyPr anchor="ctr">
            <a:noAutofit/>
          </a:bodyPr>
          <a:lstStyle/>
          <a:p>
            <a:pPr eaLnBrk="1" hangingPunct="1"/>
            <a:r>
              <a:rPr lang="en-US" sz="3400" dirty="0" smtClean="0"/>
              <a:t>Financial Ratio Analysis–Categories and Examples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772400" y="6376416"/>
            <a:ext cx="1066800" cy="329184"/>
          </a:xfrm>
        </p:spPr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11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111452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124200" y="2209800"/>
            <a:ext cx="5181600" cy="3581400"/>
          </a:xfrm>
          <a:noFill/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000" b="1" dirty="0" smtClean="0"/>
              <a:t>What rate of return is the supplier earning?</a:t>
            </a:r>
          </a:p>
          <a:p>
            <a:pPr lvl="1" eaLnBrk="1" hangingPunct="1"/>
            <a:r>
              <a:rPr lang="en-US" sz="1800" dirty="0" smtClean="0"/>
              <a:t>Gross and net profit margin</a:t>
            </a:r>
          </a:p>
          <a:p>
            <a:pPr lvl="1" eaLnBrk="1" hangingPunct="1"/>
            <a:r>
              <a:rPr lang="en-US" sz="1800" dirty="0" smtClean="0"/>
              <a:t>Return on equity</a:t>
            </a:r>
          </a:p>
          <a:p>
            <a:pPr lvl="1" eaLnBrk="1" hangingPunct="1">
              <a:spcAft>
                <a:spcPts val="1200"/>
              </a:spcAft>
            </a:pPr>
            <a:r>
              <a:rPr lang="en-US" sz="1800" dirty="0" smtClean="0"/>
              <a:t>Return on assets</a:t>
            </a:r>
          </a:p>
          <a:p>
            <a:pPr>
              <a:buClr>
                <a:schemeClr val="tx1"/>
              </a:buClr>
            </a:pPr>
            <a:r>
              <a:rPr lang="en-US" sz="2000" b="1" dirty="0" smtClean="0"/>
              <a:t>How well is the supplier doing compared to market indicators?</a:t>
            </a:r>
          </a:p>
          <a:p>
            <a:pPr lvl="1"/>
            <a:r>
              <a:rPr lang="en-US" sz="1800" dirty="0" smtClean="0"/>
              <a:t>Price/earnings</a:t>
            </a:r>
          </a:p>
          <a:p>
            <a:pPr lvl="1"/>
            <a:r>
              <a:rPr lang="en-US" sz="1800" dirty="0" smtClean="0"/>
              <a:t>Shareholder return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81000" y="4038600"/>
            <a:ext cx="2590800" cy="40011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Market Ratios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33400" y="17526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81000" y="2300288"/>
            <a:ext cx="2590800" cy="40011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</a:rPr>
              <a:t>Profitability Ratios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533400"/>
            <a:ext cx="7239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Financial Ratio Analysis—Categories and Examples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2400" y="6452616"/>
            <a:ext cx="1066800" cy="329184"/>
          </a:xfrm>
        </p:spPr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12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139355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 of Financial Ratios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4540634"/>
              </p:ext>
            </p:extLst>
          </p:nvPr>
        </p:nvGraphicFramePr>
        <p:xfrm>
          <a:off x="685800" y="1828800"/>
          <a:ext cx="7772398" cy="3444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2584"/>
                <a:gridCol w="3256441"/>
                <a:gridCol w="2083373"/>
              </a:tblGrid>
              <a:tr h="213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Ratio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Preferred Direction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Liquidity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Current ratio: current assets – current liabilities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Cash ratio: cash/current liabilities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Quick ratio: (current assets – inventories)/current liabilities	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21336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Activity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Asset turnover: sales/total assets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Current asset turnover: sales/current assets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320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</a:rPr>
                        <a:t>Inventory turnover: sales/inventory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</a:rPr>
                        <a:t>Inventory days outstanding: 365/inventory turnover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Lower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13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3639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 of Financial Ratios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77481415"/>
              </p:ext>
            </p:extLst>
          </p:nvPr>
        </p:nvGraphicFramePr>
        <p:xfrm>
          <a:off x="685800" y="1828800"/>
          <a:ext cx="7772398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2584"/>
                <a:gridCol w="3256441"/>
                <a:gridCol w="2083373"/>
              </a:tblGrid>
              <a:tr h="1806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Ratio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Preferred Direction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2709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Leverage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</a:rPr>
                        <a:t>Debt to equity: total liabilities/equity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Lower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2709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</a:rPr>
                        <a:t>Current debt to equity: current liabilities/equity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Lower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45155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</a:rPr>
                        <a:t>Interest coverage: earnings before interest and taxes/interest	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2709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Profitability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</a:rPr>
                        <a:t>Net profit margin: net income/sales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361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</a:rPr>
                        <a:t>Gross margin: (sales – cost of goods sold)/sales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361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</a:rPr>
                        <a:t>Operating margin: operating income/sales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3612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</a:rPr>
                        <a:t>Return on assets: net income/total assets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  <a:tr h="2709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kern="1200">
                          <a:solidFill>
                            <a:schemeClr val="tx1"/>
                          </a:solidFill>
                          <a:effectLst/>
                        </a:rPr>
                        <a:t>Return on equity: net income/equity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Higher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126" marR="32126" marT="0" marB="0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14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47851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381000" y="0"/>
            <a:ext cx="25844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56" tIns="44730" rIns="89456" bIns="44730">
            <a:spAutoFit/>
          </a:bodyPr>
          <a:lstStyle>
            <a:lvl1pPr defTabSz="904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761038" y="6481763"/>
            <a:ext cx="2695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56" tIns="44730" rIns="89456" bIns="44730">
            <a:spAutoFit/>
          </a:bodyPr>
          <a:lstStyle>
            <a:lvl1pPr defTabSz="904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35000"/>
              </a:spcBef>
            </a:pPr>
            <a:r>
              <a:rPr lang="en-US" sz="700">
                <a:solidFill>
                  <a:schemeClr val="accent2"/>
                </a:solidFill>
                <a:latin typeface="Eras Demi ITC" pitchFamily="34" charset="0"/>
              </a:rPr>
              <a:t>           </a:t>
            </a:r>
            <a:r>
              <a:rPr lang="en-US" sz="700">
                <a:solidFill>
                  <a:schemeClr val="accent2"/>
                </a:solidFill>
                <a:latin typeface="Eras Medium ITC" pitchFamily="34" charset="0"/>
              </a:rPr>
              <a:t> </a:t>
            </a:r>
          </a:p>
          <a:p>
            <a:pPr algn="r" eaLnBrk="1" hangingPunct="1">
              <a:spcBef>
                <a:spcPct val="35000"/>
              </a:spcBef>
            </a:pPr>
            <a:endParaRPr lang="en-US" sz="700">
              <a:solidFill>
                <a:schemeClr val="accent2"/>
              </a:solidFill>
              <a:latin typeface="Eras Medium ITC" pitchFamily="34" charset="0"/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7162800" cy="2419350"/>
          </a:xfrm>
          <a:noFill/>
        </p:spPr>
        <p:txBody>
          <a:bodyPr lIns="90243" tIns="45121" rIns="90243" bIns="45121" anchor="ctr">
            <a:norm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sz="3600" dirty="0" smtClean="0"/>
              <a:t>Bankruptcy Prediction </a:t>
            </a:r>
            <a:br>
              <a:rPr lang="en-US" sz="3600" dirty="0" smtClean="0"/>
            </a:br>
            <a:r>
              <a:rPr lang="en-US" sz="3600" dirty="0" smtClean="0"/>
              <a:t>Using the Altman Z-Score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1705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Z-Score Calculations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81000" y="1371600"/>
            <a:ext cx="8458200" cy="4244975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b="1" dirty="0"/>
              <a:t>Private Company: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endParaRPr lang="en-US" sz="1600" b="1" dirty="0"/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200" dirty="0"/>
              <a:t>Z-Score = 6.56 x </a:t>
            </a:r>
            <a:r>
              <a:rPr lang="en-US" sz="1200" u="sng" dirty="0"/>
              <a:t>Working Capital</a:t>
            </a:r>
            <a:r>
              <a:rPr lang="en-US" sz="1200" dirty="0"/>
              <a:t> + 3.36 x </a:t>
            </a:r>
            <a:r>
              <a:rPr lang="en-US" sz="1200" u="sng" dirty="0"/>
              <a:t>Retained Earnings</a:t>
            </a:r>
            <a:r>
              <a:rPr lang="en-US" sz="1200" dirty="0"/>
              <a:t> + 6.72 x </a:t>
            </a:r>
            <a:r>
              <a:rPr lang="en-US" sz="1200" u="sng" dirty="0"/>
              <a:t>EBIT</a:t>
            </a:r>
            <a:r>
              <a:rPr lang="en-US" sz="1200" dirty="0"/>
              <a:t> + 1.05 x </a:t>
            </a:r>
            <a:r>
              <a:rPr lang="en-US" sz="1200" u="sng" dirty="0"/>
              <a:t>Net Worth</a:t>
            </a:r>
            <a:r>
              <a:rPr lang="en-US" sz="1200" dirty="0"/>
              <a:t> 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200" dirty="0"/>
              <a:t>	Total Assets	     Total Assets            Total Assets       Total Liability		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dirty="0"/>
              <a:t>Where: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dirty="0"/>
              <a:t>Z-Score &lt;1.1			Red Zone—Supplier is financially at risk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dirty="0"/>
              <a:t>Z-Score between 1.1 and 2.6		Yellow Zone—Some area of financial concern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dirty="0"/>
              <a:t>Z-Score &gt; 2.6			Green Zone—Supplier is financially sound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endParaRPr lang="en-US" sz="1600" dirty="0"/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b="1" dirty="0"/>
              <a:t>Public Company: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endParaRPr lang="en-US" sz="1600" b="1" dirty="0"/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200" dirty="0"/>
              <a:t>Z-Score = 1.2 x </a:t>
            </a:r>
            <a:r>
              <a:rPr lang="en-US" sz="1200" u="sng" dirty="0"/>
              <a:t>Working Capital</a:t>
            </a:r>
            <a:r>
              <a:rPr lang="en-US" sz="1200" dirty="0"/>
              <a:t> + 1.4 x </a:t>
            </a:r>
            <a:r>
              <a:rPr lang="en-US" sz="1200" u="sng" dirty="0"/>
              <a:t>Retained Earnings</a:t>
            </a:r>
            <a:r>
              <a:rPr lang="en-US" sz="1200" dirty="0"/>
              <a:t> + 3.3 x </a:t>
            </a:r>
            <a:r>
              <a:rPr lang="en-US" sz="1200" u="sng" dirty="0"/>
              <a:t>EBIT</a:t>
            </a:r>
            <a:r>
              <a:rPr lang="en-US" sz="1200" dirty="0"/>
              <a:t> + 0.6 x </a:t>
            </a:r>
            <a:r>
              <a:rPr lang="en-US" sz="1200" u="sng" dirty="0"/>
              <a:t>Net Worth</a:t>
            </a:r>
            <a:r>
              <a:rPr lang="en-US" sz="1200" dirty="0"/>
              <a:t> + 1.0 x </a:t>
            </a:r>
            <a:r>
              <a:rPr lang="en-US" sz="1200" u="sng" dirty="0"/>
              <a:t>Net Sales</a:t>
            </a:r>
            <a:endParaRPr lang="en-US" sz="1200" dirty="0"/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200" dirty="0"/>
              <a:t>	Total Assets	Total Asset              Total Assets      Total Liability        Total Assets	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dirty="0"/>
              <a:t>Where: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dirty="0"/>
              <a:t>Z-Score &lt;1.8			Red Zone—Supplier is financially at risk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dirty="0"/>
              <a:t>Z-Score between 1.8 and 3.0		Yellow Zone—Some area of financial concern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r>
              <a:rPr lang="en-US" sz="1600" dirty="0"/>
              <a:t>Z-Score &gt; 3.0			Green Zone—Supplier is financially sound</a:t>
            </a:r>
          </a:p>
          <a:p>
            <a:pPr marL="1311275" indent="-1311275" eaLnBrk="0" hangingPunct="0">
              <a:tabLst>
                <a:tab pos="1311275" algn="l"/>
                <a:tab pos="2862263" algn="l"/>
                <a:tab pos="4057650" algn="l"/>
                <a:tab pos="4343400" algn="l"/>
                <a:tab pos="5318125" algn="l"/>
              </a:tabLst>
            </a:pP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562600"/>
            <a:ext cx="4496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Working Capital = Current Assets – Current Liabilities</a:t>
            </a:r>
          </a:p>
          <a:p>
            <a:r>
              <a:rPr lang="en-US" sz="1400" dirty="0" smtClean="0"/>
              <a:t>Net Worth = Stockholders’ Equity</a:t>
            </a:r>
            <a:endParaRPr lang="en-US" sz="1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16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573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1000" y="2286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43" tIns="45121" rIns="90243" bIns="45121" anchor="ctr"/>
          <a:lstStyle/>
          <a:p>
            <a:r>
              <a:rPr lang="en-US" sz="2800" b="1" dirty="0">
                <a:solidFill>
                  <a:schemeClr val="tx2"/>
                </a:solidFill>
              </a:rPr>
              <a:t>Primary Financial Statements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81000" y="1219200"/>
            <a:ext cx="8153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43" tIns="45121" rIns="90243" bIns="45121"/>
          <a:lstStyle/>
          <a:p>
            <a:pPr marL="342900" indent="-342900">
              <a:spcAft>
                <a:spcPts val="3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Income Statement</a:t>
            </a:r>
          </a:p>
          <a:p>
            <a:pPr marL="692150" lvl="1" indent="-347663">
              <a:spcAft>
                <a:spcPts val="300"/>
              </a:spcAft>
              <a:buClr>
                <a:schemeClr val="tx2">
                  <a:lumMod val="50000"/>
                </a:schemeClr>
              </a:buClr>
              <a:buSzPct val="75000"/>
              <a:buFont typeface="Courier New" pitchFamily="49" charset="0"/>
              <a:buChar char="o"/>
            </a:pPr>
            <a:r>
              <a:rPr lang="en-US" sz="2100" dirty="0"/>
              <a:t>Business performance and income generation </a:t>
            </a:r>
            <a:r>
              <a:rPr lang="en-US" sz="2100" u="sng" dirty="0"/>
              <a:t>over a period of </a:t>
            </a:r>
            <a:r>
              <a:rPr lang="en-US" sz="2100" u="sng" dirty="0" smtClean="0"/>
              <a:t>time</a:t>
            </a:r>
            <a:endParaRPr lang="en-US" sz="2100" dirty="0"/>
          </a:p>
          <a:p>
            <a:pPr marL="692150" lvl="1" indent="-347663">
              <a:spcAft>
                <a:spcPts val="600"/>
              </a:spcAft>
              <a:buClr>
                <a:schemeClr val="tx2">
                  <a:lumMod val="50000"/>
                </a:schemeClr>
              </a:buClr>
              <a:buSzPct val="75000"/>
              <a:buFont typeface="Courier New" pitchFamily="49" charset="0"/>
              <a:buChar char="o"/>
            </a:pPr>
            <a:r>
              <a:rPr lang="en-US" sz="2100" dirty="0"/>
              <a:t>Sales less Expenses = Income</a:t>
            </a:r>
          </a:p>
          <a:p>
            <a:pPr marL="342900" indent="-342900">
              <a:spcAft>
                <a:spcPts val="3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Balance Sheet</a:t>
            </a:r>
          </a:p>
          <a:p>
            <a:pPr marL="692150" lvl="1" indent="-347663">
              <a:spcBef>
                <a:spcPct val="200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SzPct val="75000"/>
              <a:buFont typeface="Courier New" pitchFamily="49" charset="0"/>
              <a:buChar char="o"/>
            </a:pPr>
            <a:r>
              <a:rPr lang="en-US" sz="2100" dirty="0"/>
              <a:t>What you own (assets) and what you owe (liabilities) at </a:t>
            </a:r>
            <a:r>
              <a:rPr lang="en-US" sz="2100" dirty="0" smtClean="0"/>
              <a:t>a </a:t>
            </a:r>
            <a:r>
              <a:rPr lang="en-US" sz="2100" dirty="0"/>
              <a:t>point in </a:t>
            </a:r>
            <a:r>
              <a:rPr lang="en-US" sz="2100" dirty="0" smtClean="0"/>
              <a:t>time</a:t>
            </a:r>
            <a:endParaRPr lang="en-US" sz="2100" dirty="0"/>
          </a:p>
          <a:p>
            <a:pPr marL="692150" lvl="1" indent="-347663">
              <a:spcBef>
                <a:spcPct val="200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SzPct val="75000"/>
              <a:buFont typeface="Courier New" pitchFamily="49" charset="0"/>
              <a:buChar char="o"/>
            </a:pPr>
            <a:r>
              <a:rPr lang="en-US" sz="2100" dirty="0"/>
              <a:t>Assets = Liabilities + Equity</a:t>
            </a:r>
          </a:p>
          <a:p>
            <a:pPr marL="692150" lvl="1" indent="-347663">
              <a:spcBef>
                <a:spcPct val="200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SzPct val="75000"/>
              <a:buFont typeface="Courier New" pitchFamily="49" charset="0"/>
              <a:buChar char="o"/>
            </a:pPr>
            <a:r>
              <a:rPr lang="en-US" sz="2100" dirty="0"/>
              <a:t>Current vs. Long-Term:  Assets and Liabilities</a:t>
            </a:r>
          </a:p>
          <a:p>
            <a:pPr marL="342900" indent="-342900">
              <a:spcAft>
                <a:spcPts val="3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400" dirty="0"/>
              <a:t>Cash Flow Statement</a:t>
            </a:r>
          </a:p>
          <a:p>
            <a:pPr marL="692150" lvl="1" indent="-347663">
              <a:spcBef>
                <a:spcPct val="200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SzPct val="75000"/>
              <a:buFont typeface="Courier New" pitchFamily="49" charset="0"/>
              <a:buChar char="o"/>
            </a:pPr>
            <a:r>
              <a:rPr lang="en-US" sz="2100" dirty="0"/>
              <a:t>Where does </a:t>
            </a:r>
            <a:r>
              <a:rPr lang="en-US" sz="2100" dirty="0" smtClean="0"/>
              <a:t>cash </a:t>
            </a:r>
            <a:r>
              <a:rPr lang="en-US" sz="2100" dirty="0"/>
              <a:t>come from and where does it go?</a:t>
            </a:r>
          </a:p>
          <a:p>
            <a:pPr marL="692150" lvl="1" indent="-347663">
              <a:spcBef>
                <a:spcPct val="20000"/>
              </a:spcBef>
              <a:spcAft>
                <a:spcPts val="300"/>
              </a:spcAft>
              <a:buClr>
                <a:schemeClr val="tx2">
                  <a:lumMod val="50000"/>
                </a:schemeClr>
              </a:buClr>
              <a:buSzPct val="75000"/>
              <a:buFont typeface="Courier New" pitchFamily="49" charset="0"/>
              <a:buChar char="o"/>
            </a:pPr>
            <a:r>
              <a:rPr lang="en-US" sz="2100" dirty="0" smtClean="0"/>
              <a:t>Looks at cash changes due to operations</a:t>
            </a:r>
            <a:r>
              <a:rPr lang="en-US" sz="2100" dirty="0"/>
              <a:t>, </a:t>
            </a:r>
            <a:r>
              <a:rPr lang="en-US" sz="2100" dirty="0" smtClean="0"/>
              <a:t>investing</a:t>
            </a:r>
            <a:r>
              <a:rPr lang="en-US" sz="2100" dirty="0"/>
              <a:t>, and </a:t>
            </a:r>
            <a:r>
              <a:rPr lang="en-US" sz="2100" dirty="0" smtClean="0"/>
              <a:t>financing</a:t>
            </a:r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2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16070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7903951"/>
              </p:ext>
            </p:extLst>
          </p:nvPr>
        </p:nvGraphicFramePr>
        <p:xfrm>
          <a:off x="533400" y="838200"/>
          <a:ext cx="7848603" cy="5630256"/>
        </p:xfrm>
        <a:graphic>
          <a:graphicData uri="http://schemas.openxmlformats.org/drawingml/2006/table">
            <a:tbl>
              <a:tblPr/>
              <a:tblGrid>
                <a:gridCol w="279595"/>
                <a:gridCol w="1892252"/>
                <a:gridCol w="1892252"/>
                <a:gridCol w="1892252"/>
                <a:gridCol w="1892252"/>
              </a:tblGrid>
              <a:tr h="172117"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Period Ending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effectLst/>
                        </a:rPr>
                        <a:t>Dec 30, </a:t>
                      </a:r>
                      <a:r>
                        <a:rPr lang="en-US" sz="1100" b="1" dirty="0" smtClean="0">
                          <a:effectLst/>
                        </a:rPr>
                        <a:t>Current Year</a:t>
                      </a:r>
                      <a:endParaRPr lang="en-US" sz="1100" b="1" dirty="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effectLst/>
                        </a:rPr>
                        <a:t>Dec 30, </a:t>
                      </a:r>
                      <a:r>
                        <a:rPr lang="en-US" sz="1100" b="1" dirty="0" smtClean="0">
                          <a:effectLst/>
                        </a:rPr>
                        <a:t>Previous Year</a:t>
                      </a:r>
                      <a:endParaRPr lang="en-US" sz="1100" b="1" dirty="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>
                          <a:effectLst/>
                        </a:rPr>
                        <a:t>Dec 30, </a:t>
                      </a:r>
                      <a:r>
                        <a:rPr lang="en-US" sz="1100" b="1" dirty="0" smtClean="0">
                          <a:effectLst/>
                        </a:rPr>
                        <a:t>Two Years Ago</a:t>
                      </a:r>
                      <a:endParaRPr lang="en-US" sz="1100" b="1" dirty="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 gridSpan="2">
                  <a:txBody>
                    <a:bodyPr/>
                    <a:lstStyle/>
                    <a:p>
                      <a:r>
                        <a:rPr lang="en-US" sz="1100" b="1"/>
                        <a:t>Total Revenue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68,735,000   </a:t>
                      </a:r>
                      <a:endParaRPr lang="en-US" sz="1100" dirty="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64,306,000  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68,281,000  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 gridSpan="2">
                  <a:txBody>
                    <a:bodyPr/>
                    <a:lstStyle/>
                    <a:p>
                      <a:r>
                        <a:rPr lang="en-US" sz="1100"/>
                        <a:t>Cost of Revenue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55,739,000  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51,683,000  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56,365,000  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2117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 gridSpan="2">
                  <a:txBody>
                    <a:bodyPr/>
                    <a:lstStyle/>
                    <a:p>
                      <a:r>
                        <a:rPr lang="en-US" sz="1100" b="1" dirty="0"/>
                        <a:t>Gross Profit </a:t>
                      </a:r>
                      <a:endParaRPr lang="en-US" sz="1100" dirty="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12,868,000  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12,463,000  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11,741,000  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100" dirty="0"/>
                        <a:t>Operating Expenses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Research Development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3,918,000  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4,121,000  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6,506,000  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3501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Selling General and Administrative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3,130,000  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3,377,000  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3,115,000  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 gridSpan="5">
                  <a:txBody>
                    <a:bodyPr/>
                    <a:lstStyle/>
                    <a:p>
                      <a:endParaRPr lang="en-US" sz="1100" dirty="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 gridSpan="2">
                  <a:txBody>
                    <a:bodyPr/>
                    <a:lstStyle/>
                    <a:p>
                      <a:r>
                        <a:rPr lang="en-US" sz="1100" b="1"/>
                        <a:t>Operating Income or Loss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5,844,000  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4,971,000  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2,096,000  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100"/>
                        <a:t>Income from Continuing Operations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01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Total Other Income/Expenses Net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71,000  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58,000  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(50,000)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4202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Earnings Before Interest And Taxes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5,521,000  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4,667,000  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1,906,000  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Interest Expense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128,000  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160,000  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175,000  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Income Before Tax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5,393,000  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4,507,000  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1,731,000  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Income Tax Expense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1,382,000  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1,196,000  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396,000  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Minority Interest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01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Net Income From Continuing Ops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4,011,000  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3,311,000  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1,335,000  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100"/>
                        <a:t>Non-recurring Events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Discontinued Operations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7,000  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(4,000)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(23,000)</a:t>
                      </a: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2117">
                <a:tc gridSpan="5">
                  <a:txBody>
                    <a:bodyPr/>
                    <a:lstStyle/>
                    <a:p>
                      <a:endParaRPr lang="en-US" sz="1100" dirty="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117">
                <a:tc gridSpan="2">
                  <a:txBody>
                    <a:bodyPr/>
                    <a:lstStyle/>
                    <a:p>
                      <a:r>
                        <a:rPr lang="en-US" sz="1100" b="1"/>
                        <a:t>Net Income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4,018,000  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3,307,000   </a:t>
                      </a:r>
                      <a:endParaRPr lang="en-US" sz="110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1,312,000   </a:t>
                      </a:r>
                      <a:endParaRPr lang="en-US" sz="1100" dirty="0"/>
                    </a:p>
                  </a:txBody>
                  <a:tcPr marL="4746" marR="4746" marT="4746" marB="47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7543800" cy="533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Boeing Income Statement</a:t>
            </a:r>
            <a:endParaRPr lang="en-US" sz="2800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3</a:t>
            </a:fld>
            <a:endParaRPr lang="en-US" b="0"/>
          </a:p>
        </p:txBody>
      </p:sp>
    </p:spTree>
    <p:extLst>
      <p:ext uri="{BB962C8B-B14F-4D97-AF65-F5344CB8AC3E}">
        <p14:creationId xmlns="" xmlns:p14="http://schemas.microsoft.com/office/powerpoint/2010/main" val="208453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543800" cy="129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Boeing Balance Sheet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57906166"/>
              </p:ext>
            </p:extLst>
          </p:nvPr>
        </p:nvGraphicFramePr>
        <p:xfrm>
          <a:off x="228600" y="1295400"/>
          <a:ext cx="8229601" cy="4702981"/>
        </p:xfrm>
        <a:graphic>
          <a:graphicData uri="http://schemas.openxmlformats.org/drawingml/2006/table">
            <a:tbl>
              <a:tblPr/>
              <a:tblGrid>
                <a:gridCol w="285753"/>
                <a:gridCol w="1985962"/>
                <a:gridCol w="1985962"/>
                <a:gridCol w="1985962"/>
                <a:gridCol w="1985962"/>
              </a:tblGrid>
              <a:tr h="218785"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Period Ending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Dec 30, </a:t>
                      </a:r>
                      <a:r>
                        <a:rPr lang="en-US" sz="1200" b="1" dirty="0" smtClean="0"/>
                        <a:t>Current Year</a:t>
                      </a:r>
                      <a:endParaRPr lang="en-US" sz="1200" dirty="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Dec 30, </a:t>
                      </a:r>
                      <a:r>
                        <a:rPr lang="en-US" sz="1200" b="1" dirty="0" smtClean="0"/>
                        <a:t>Previous Year</a:t>
                      </a:r>
                      <a:endParaRPr lang="en-US" sz="1200" dirty="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Dec 30, </a:t>
                      </a:r>
                      <a:r>
                        <a:rPr lang="en-US" sz="1200" b="1" dirty="0" smtClean="0"/>
                        <a:t>Two Years Ago</a:t>
                      </a:r>
                      <a:endParaRPr lang="en-US" sz="1200" dirty="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8785">
                <a:tc gridSpan="5"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85">
                <a:tc gridSpan="5">
                  <a:txBody>
                    <a:bodyPr/>
                    <a:lstStyle/>
                    <a:p>
                      <a:r>
                        <a:rPr lang="en-US" sz="1200" b="1"/>
                        <a:t>Assets</a:t>
                      </a:r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85">
                <a:tc gridSpan="5">
                  <a:txBody>
                    <a:bodyPr/>
                    <a:lstStyle/>
                    <a:p>
                      <a:r>
                        <a:rPr lang="en-US" sz="1200" dirty="0"/>
                        <a:t>Current Assets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6828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Cash And Cash Equivalents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10,049,000  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5,359,000  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9,215,000  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828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Short Term Investments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1,223,000  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5,158,000  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2,008,000  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8785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Net Receivables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6,298,000  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5,738,000  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7,119,000  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8785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Inventory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32,240,000  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24,317,000  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16,933,000  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828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Other Current Assets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- 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- 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- 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785">
                <a:tc gridSpan="5"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85">
                <a:tc gridSpan="2">
                  <a:txBody>
                    <a:bodyPr/>
                    <a:lstStyle/>
                    <a:p>
                      <a:r>
                        <a:rPr lang="en-US" sz="1200" b="1"/>
                        <a:t>Total Current Assets </a:t>
                      </a:r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49,810,000   </a:t>
                      </a:r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40,572,000   </a:t>
                      </a:r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35,275,000   </a:t>
                      </a:r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828">
                <a:tc gridSpan="2">
                  <a:txBody>
                    <a:bodyPr/>
                    <a:lstStyle/>
                    <a:p>
                      <a:r>
                        <a:rPr lang="en-US" sz="1200"/>
                        <a:t>Long Term Investments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5,339,000  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5,506,000  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6,496,000  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828">
                <a:tc gridSpan="2">
                  <a:txBody>
                    <a:bodyPr/>
                    <a:lstStyle/>
                    <a:p>
                      <a:r>
                        <a:rPr lang="en-US" sz="1200"/>
                        <a:t>Property Plant and Equipment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9,313,000  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8,931,000  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8,784,000  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8785">
                <a:tc gridSpan="2">
                  <a:txBody>
                    <a:bodyPr/>
                    <a:lstStyle/>
                    <a:p>
                      <a:r>
                        <a:rPr lang="en-US" sz="1200"/>
                        <a:t>Goodwill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4,945,000  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4,937,000  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4,319,000  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8785"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Intangible Assets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3,044,000  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2,979,000  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2,877,000  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828">
                <a:tc gridSpan="2">
                  <a:txBody>
                    <a:bodyPr/>
                    <a:lstStyle/>
                    <a:p>
                      <a:r>
                        <a:rPr lang="en-US" sz="1200"/>
                        <a:t>Accumulated Amortization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- 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- 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- 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18785">
                <a:tc gridSpan="2">
                  <a:txBody>
                    <a:bodyPr/>
                    <a:lstStyle/>
                    <a:p>
                      <a:r>
                        <a:rPr lang="en-US" sz="1200"/>
                        <a:t>Other Assets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1,643,000  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1,609,000  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1,240,000  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6828">
                <a:tc gridSpan="2">
                  <a:txBody>
                    <a:bodyPr/>
                    <a:lstStyle/>
                    <a:p>
                      <a:r>
                        <a:rPr lang="en-US" sz="1200"/>
                        <a:t>Deferred Long Term Asset Charges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5,892,000  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4,031,000  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/>
                        <a:t>3,062,000  </a:t>
                      </a: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8785">
                <a:tc gridSpan="5">
                  <a:txBody>
                    <a:bodyPr/>
                    <a:lstStyle/>
                    <a:p>
                      <a:endParaRPr lang="en-US" sz="1200">
                        <a:effectLst/>
                      </a:endParaRPr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8785">
                <a:tc gridSpan="2">
                  <a:txBody>
                    <a:bodyPr/>
                    <a:lstStyle/>
                    <a:p>
                      <a:r>
                        <a:rPr lang="en-US" sz="1200" b="1"/>
                        <a:t>Total Assets </a:t>
                      </a:r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79,986,000   </a:t>
                      </a:r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/>
                        <a:t>68,565,000   </a:t>
                      </a:r>
                      <a:endParaRPr lang="en-US" sz="120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dirty="0"/>
                        <a:t>62,053,000   </a:t>
                      </a:r>
                      <a:endParaRPr lang="en-US" sz="1200" dirty="0"/>
                    </a:p>
                  </a:txBody>
                  <a:tcPr marL="6024" marR="6024" marT="6024" marB="602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4</a:t>
            </a:fld>
            <a:endParaRPr lang="en-US" b="0"/>
          </a:p>
        </p:txBody>
      </p:sp>
    </p:spTree>
    <p:extLst>
      <p:ext uri="{BB962C8B-B14F-4D97-AF65-F5344CB8AC3E}">
        <p14:creationId xmlns="" xmlns:p14="http://schemas.microsoft.com/office/powerpoint/2010/main" val="158325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543800" cy="1295400"/>
          </a:xfrm>
        </p:spPr>
        <p:txBody>
          <a:bodyPr/>
          <a:lstStyle/>
          <a:p>
            <a:r>
              <a:rPr lang="en-US" sz="2400" dirty="0" smtClean="0"/>
              <a:t>Boeing Balance Sheet (</a:t>
            </a:r>
            <a:r>
              <a:rPr lang="en-US" sz="2400" dirty="0" err="1" smtClean="0"/>
              <a:t>con’t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1" y="838200"/>
          <a:ext cx="8305799" cy="5666546"/>
        </p:xfrm>
        <a:graphic>
          <a:graphicData uri="http://schemas.openxmlformats.org/drawingml/2006/table">
            <a:tbl>
              <a:tblPr/>
              <a:tblGrid>
                <a:gridCol w="288395"/>
                <a:gridCol w="2004351"/>
                <a:gridCol w="2004351"/>
                <a:gridCol w="2004351"/>
                <a:gridCol w="2004351"/>
              </a:tblGrid>
              <a:tr h="125960">
                <a:tc gridSpan="5">
                  <a:txBody>
                    <a:bodyPr/>
                    <a:lstStyle/>
                    <a:p>
                      <a:r>
                        <a:rPr lang="en-US" sz="1100" b="1" dirty="0"/>
                        <a:t>Liabilities</a:t>
                      </a:r>
                      <a:endParaRPr lang="en-US" sz="1100" dirty="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960">
                <a:tc gridSpan="5">
                  <a:txBody>
                    <a:bodyPr/>
                    <a:lstStyle/>
                    <a:p>
                      <a:r>
                        <a:rPr lang="en-US" sz="1100"/>
                        <a:t>Current Liabilities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960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Accounts Payable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38,921,000  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34,447,000  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32,176,000  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6558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Short/Current Long Term Debt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2,353,000  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948,000  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707,000  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6558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/>
                        <a:t>Other Current Liabilities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558">
                <a:tc gridSpan="2">
                  <a:txBody>
                    <a:bodyPr/>
                    <a:lstStyle/>
                    <a:p>
                      <a:r>
                        <a:rPr lang="en-US" sz="1100" b="1"/>
                        <a:t>Total Current Liabilities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41,274,000  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35,395,000  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32,883,000  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/>
                        <a:t>Long Term Debt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10,018,000  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11,473,000  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12,217,000  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/>
                        <a:t>Other Liabilities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25,086,000  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18,835,000  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14,728,000  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6558">
                <a:tc gridSpan="2">
                  <a:txBody>
                    <a:bodyPr/>
                    <a:lstStyle/>
                    <a:p>
                      <a:r>
                        <a:rPr lang="en-US" sz="1100"/>
                        <a:t>Deferred Long Term Liability Charges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/>
                        <a:t>Minority Interest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93,000  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96,000  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97,000  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/>
                        <a:t>Negative Goodwill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 b="1"/>
                        <a:t>Total Liabilities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76,471,000  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65,799,000  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59,925,000  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960">
                <a:tc gridSpan="5">
                  <a:txBody>
                    <a:bodyPr/>
                    <a:lstStyle/>
                    <a:p>
                      <a:r>
                        <a:rPr lang="en-US" sz="1100" b="1"/>
                        <a:t>Stockholders' Equity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558">
                <a:tc gridSpan="2">
                  <a:txBody>
                    <a:bodyPr/>
                    <a:lstStyle/>
                    <a:p>
                      <a:r>
                        <a:rPr lang="en-US" sz="1100"/>
                        <a:t>Misc Stocks Options Warrants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6558">
                <a:tc gridSpan="2">
                  <a:txBody>
                    <a:bodyPr/>
                    <a:lstStyle/>
                    <a:p>
                      <a:r>
                        <a:rPr lang="en-US" sz="1100"/>
                        <a:t>Redeemable Preferred Stock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/>
                        <a:t>Preferred Stock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- 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/>
                        <a:t>Common Stock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5,061,000  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5,061,000  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5,061,000  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/>
                        <a:t>Retained Earnings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27,524,000  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24,784,000  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22,746,000  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/>
                        <a:t>Treasury Stock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(16,603,000)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(17,187,000)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(15,911,000)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/>
                        <a:t>Capital Surplus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4,033,000  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3,866,000  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3,724,000  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6558">
                <a:tc gridSpan="2">
                  <a:txBody>
                    <a:bodyPr/>
                    <a:lstStyle/>
                    <a:p>
                      <a:r>
                        <a:rPr lang="en-US" sz="1100"/>
                        <a:t>Other Stockholder Equity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(16,500,000)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(13,758,000)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/>
                        <a:t>(13,492,000)</a:t>
                      </a: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6558">
                <a:tc gridSpan="2">
                  <a:txBody>
                    <a:bodyPr/>
                    <a:lstStyle/>
                    <a:p>
                      <a:r>
                        <a:rPr lang="en-US" sz="1100" b="1"/>
                        <a:t>Total Stockholder Equity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3,515,000  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2,766,000  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2,128,000  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960">
                <a:tc gridSpan="5">
                  <a:txBody>
                    <a:bodyPr/>
                    <a:lstStyle/>
                    <a:p>
                      <a:endParaRPr lang="en-US" sz="1100">
                        <a:effectLst/>
                      </a:endParaRPr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5960">
                <a:tc gridSpan="2">
                  <a:txBody>
                    <a:bodyPr/>
                    <a:lstStyle/>
                    <a:p>
                      <a:r>
                        <a:rPr lang="en-US" sz="1100" b="1" dirty="0"/>
                        <a:t>Net Tangible Assets </a:t>
                      </a:r>
                      <a:endParaRPr lang="en-US" sz="1100" dirty="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(4,474,000)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/>
                        <a:t>(5,150,000) </a:t>
                      </a:r>
                      <a:endParaRPr lang="en-US" sz="110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(5,068,000) </a:t>
                      </a:r>
                      <a:endParaRPr lang="en-US" sz="1100" dirty="0"/>
                    </a:p>
                  </a:txBody>
                  <a:tcPr marL="7680" marR="7680" marT="7680" marB="768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5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4972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058385"/>
              </p:ext>
            </p:extLst>
          </p:nvPr>
        </p:nvGraphicFramePr>
        <p:xfrm>
          <a:off x="228600" y="820570"/>
          <a:ext cx="8686798" cy="5656430"/>
        </p:xfrm>
        <a:graphic>
          <a:graphicData uri="http://schemas.openxmlformats.org/drawingml/2006/table">
            <a:tbl>
              <a:tblPr/>
              <a:tblGrid>
                <a:gridCol w="2385067"/>
                <a:gridCol w="2100577"/>
                <a:gridCol w="2100577"/>
                <a:gridCol w="2100577"/>
              </a:tblGrid>
              <a:tr h="157036">
                <a:tc>
                  <a:txBody>
                    <a:bodyPr/>
                    <a:lstStyle/>
                    <a:p>
                      <a:r>
                        <a:rPr lang="en-US" sz="1000" dirty="0"/>
                        <a:t>Period Ending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Dec 31, </a:t>
                      </a:r>
                      <a:r>
                        <a:rPr lang="en-US" sz="1000" b="1" dirty="0" smtClean="0"/>
                        <a:t>Current Year</a:t>
                      </a:r>
                      <a:endParaRPr lang="en-US" sz="1000" dirty="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Dec 31, </a:t>
                      </a:r>
                      <a:r>
                        <a:rPr lang="en-US" sz="1000" b="1" dirty="0" smtClean="0"/>
                        <a:t>Previous Year</a:t>
                      </a:r>
                      <a:endParaRPr lang="en-US" sz="1000" dirty="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Dec 31, </a:t>
                      </a:r>
                      <a:r>
                        <a:rPr lang="en-US" sz="1000" b="1" dirty="0" smtClean="0"/>
                        <a:t>Two Years Ago</a:t>
                      </a:r>
                      <a:endParaRPr lang="en-US" sz="1000" dirty="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7036">
                <a:tc>
                  <a:txBody>
                    <a:bodyPr/>
                    <a:lstStyle/>
                    <a:p>
                      <a:r>
                        <a:rPr lang="en-US" sz="1000" b="1"/>
                        <a:t>Net Income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4,018,000  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3,307,000  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1,312,000  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7036">
                <a:tc gridSpan="4"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36">
                <a:tc gridSpan="4">
                  <a:txBody>
                    <a:bodyPr/>
                    <a:lstStyle/>
                    <a:p>
                      <a:r>
                        <a:rPr lang="en-US" sz="1000" b="1"/>
                        <a:t>Operating Activities, Cash Flows Provided By or Used In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36">
                <a:tc>
                  <a:txBody>
                    <a:bodyPr/>
                    <a:lstStyle/>
                    <a:p>
                      <a:r>
                        <a:rPr lang="en-US" sz="1000"/>
                        <a:t>Depreciation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1,675,000  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1,746,000  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1,678,000  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546">
                <a:tc>
                  <a:txBody>
                    <a:bodyPr/>
                    <a:lstStyle/>
                    <a:p>
                      <a:r>
                        <a:rPr lang="en-US" sz="1000"/>
                        <a:t>Adjustments To Net Income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465,000  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933,000  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703,000  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546">
                <a:tc>
                  <a:txBody>
                    <a:bodyPr/>
                    <a:lstStyle/>
                    <a:p>
                      <a:r>
                        <a:rPr lang="en-US" sz="1000"/>
                        <a:t>Changes In Accounts Receivables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(298,000)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725,000  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(287,000)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7036">
                <a:tc>
                  <a:txBody>
                    <a:bodyPr/>
                    <a:lstStyle/>
                    <a:p>
                      <a:r>
                        <a:rPr lang="en-US" sz="1000"/>
                        <a:t>Changes In Liabilities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8,089,000  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3,704,000  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3,523,000  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546">
                <a:tc>
                  <a:txBody>
                    <a:bodyPr/>
                    <a:lstStyle/>
                    <a:p>
                      <a:r>
                        <a:rPr lang="en-US" sz="1000"/>
                        <a:t>Changes In Inventories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(10,012,000)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(7,387,000)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(1,525,000)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546">
                <a:tc>
                  <a:txBody>
                    <a:bodyPr/>
                    <a:lstStyle/>
                    <a:p>
                      <a:r>
                        <a:rPr lang="en-US" sz="1000"/>
                        <a:t>Changes In Other Operating Activities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86,000  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(76,000)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199,000  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036">
                <a:tc gridSpan="4"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581">
                <a:tc>
                  <a:txBody>
                    <a:bodyPr/>
                    <a:lstStyle/>
                    <a:p>
                      <a:r>
                        <a:rPr lang="en-US" sz="1000" b="1"/>
                        <a:t>Total Cash Flow From Operating Activities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4,023,000  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2,952,000  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5,603,000  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7036">
                <a:tc gridSpan="4"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36">
                <a:tc gridSpan="4">
                  <a:txBody>
                    <a:bodyPr/>
                    <a:lstStyle/>
                    <a:p>
                      <a:r>
                        <a:rPr lang="en-US" sz="1000" b="1"/>
                        <a:t>Investing Activities, Cash Flows Provided By or Used In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36">
                <a:tc>
                  <a:txBody>
                    <a:bodyPr/>
                    <a:lstStyle/>
                    <a:p>
                      <a:r>
                        <a:rPr lang="en-US" sz="1000"/>
                        <a:t>Capital Expenditures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(1,713,000)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(1,125,000)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(1,186,000)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7036">
                <a:tc>
                  <a:txBody>
                    <a:bodyPr/>
                    <a:lstStyle/>
                    <a:p>
                      <a:r>
                        <a:rPr lang="en-US" sz="1000"/>
                        <a:t>Investments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3,961,000  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(3,123,000)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(1,588,000)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37075">
                <a:tc>
                  <a:txBody>
                    <a:bodyPr/>
                    <a:lstStyle/>
                    <a:p>
                      <a:r>
                        <a:rPr lang="en-US" sz="1000"/>
                        <a:t>Other Cash flows from Investing Activities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121,000  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(583,000)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(1,020,000)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036">
                <a:tc gridSpan="4"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581">
                <a:tc>
                  <a:txBody>
                    <a:bodyPr/>
                    <a:lstStyle/>
                    <a:p>
                      <a:r>
                        <a:rPr lang="en-US" sz="1000" b="1" dirty="0"/>
                        <a:t>Total Cash Flows From Investing Activities </a:t>
                      </a:r>
                      <a:endParaRPr lang="en-US" sz="1000" dirty="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2,369,000  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(4,831,000)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(3,794,000)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7036">
                <a:tc gridSpan="4">
                  <a:txBody>
                    <a:bodyPr/>
                    <a:lstStyle/>
                    <a:p>
                      <a:endParaRPr lang="en-US" sz="1000" dirty="0">
                        <a:effectLst/>
                      </a:endParaRP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36">
                <a:tc gridSpan="4">
                  <a:txBody>
                    <a:bodyPr/>
                    <a:lstStyle/>
                    <a:p>
                      <a:r>
                        <a:rPr lang="en-US" sz="1000" b="1" dirty="0"/>
                        <a:t>Financing Activities, Cash Flows Provided By or Used In</a:t>
                      </a:r>
                      <a:endParaRPr lang="en-US" sz="1000" dirty="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7036">
                <a:tc>
                  <a:txBody>
                    <a:bodyPr/>
                    <a:lstStyle/>
                    <a:p>
                      <a:r>
                        <a:rPr lang="en-US" sz="1000" dirty="0"/>
                        <a:t>Dividends Paid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(1,244,000)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(1,253,000)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(1,220,000)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546">
                <a:tc>
                  <a:txBody>
                    <a:bodyPr/>
                    <a:lstStyle/>
                    <a:p>
                      <a:r>
                        <a:rPr lang="en-US" sz="1000"/>
                        <a:t>Sale Purchase of Stock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114,000  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87,000  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(80,000)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57036">
                <a:tc>
                  <a:txBody>
                    <a:bodyPr/>
                    <a:lstStyle/>
                    <a:p>
                      <a:r>
                        <a:rPr lang="en-US" sz="1000"/>
                        <a:t>Net Borrowings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(131,000)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(648,000)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5,410,000  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3581">
                <a:tc>
                  <a:txBody>
                    <a:bodyPr/>
                    <a:lstStyle/>
                    <a:p>
                      <a:r>
                        <a:rPr lang="en-US" sz="1000"/>
                        <a:t>Other Cash Flows from Financing Activities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(475,000)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(167,000)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(21,000)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036">
                <a:tc gridSpan="4"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3581">
                <a:tc>
                  <a:txBody>
                    <a:bodyPr/>
                    <a:lstStyle/>
                    <a:p>
                      <a:r>
                        <a:rPr lang="en-US" sz="1000" b="1"/>
                        <a:t>Total Cash Flows From Financing Activities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(1,700,000)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(1,962,000)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4,094,000  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61546">
                <a:tc>
                  <a:txBody>
                    <a:bodyPr/>
                    <a:lstStyle/>
                    <a:p>
                      <a:r>
                        <a:rPr lang="en-US" sz="1000"/>
                        <a:t>Effect Of Exchange Rate Changes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(2,000)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/>
                        <a:t>(15,000)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/>
                        <a:t>44,000  </a:t>
                      </a: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7036">
                <a:tc gridSpan="4">
                  <a:txBody>
                    <a:bodyPr/>
                    <a:lstStyle/>
                    <a:p>
                      <a:endParaRPr lang="en-US" sz="1000">
                        <a:effectLst/>
                      </a:endParaRPr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075">
                <a:tc>
                  <a:txBody>
                    <a:bodyPr/>
                    <a:lstStyle/>
                    <a:p>
                      <a:r>
                        <a:rPr lang="en-US" sz="1000" b="1"/>
                        <a:t>Change In Cash and Cash Equivalents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4,690,000   </a:t>
                      </a:r>
                      <a:endParaRPr lang="en-US" sz="1000" dirty="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/>
                        <a:t>(3,856,000) </a:t>
                      </a:r>
                      <a:endParaRPr lang="en-US" sz="100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/>
                        <a:t>5,947,000   </a:t>
                      </a:r>
                      <a:endParaRPr lang="en-US" sz="1000" dirty="0"/>
                    </a:p>
                  </a:txBody>
                  <a:tcPr marL="5455" marR="5455" marT="5455" marB="54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7543800" cy="1295400"/>
          </a:xfrm>
        </p:spPr>
        <p:txBody>
          <a:bodyPr/>
          <a:lstStyle/>
          <a:p>
            <a:r>
              <a:rPr lang="en-US" sz="2400" dirty="0" smtClean="0"/>
              <a:t>Boeing Cash Flow Statement</a:t>
            </a:r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6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241378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914400" y="2416175"/>
            <a:ext cx="7239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43" tIns="45121" rIns="90243" bIns="45121" anchor="ctr"/>
          <a:lstStyle/>
          <a:p>
            <a:pPr algn="ctr"/>
            <a:r>
              <a:rPr lang="en-US" sz="3800" b="1" dirty="0" smtClean="0"/>
              <a:t>Financial Analysis Using </a:t>
            </a:r>
            <a:r>
              <a:rPr lang="en-US" sz="3800" b="1" dirty="0"/>
              <a:t>Financial Performance Metrics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25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761038" y="6443663"/>
            <a:ext cx="26955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448" tIns="44726" rIns="89448" bIns="44726">
            <a:spAutoFit/>
          </a:bodyPr>
          <a:lstStyle>
            <a:lvl1pPr defTabSz="9048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48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4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35000"/>
              </a:spcBef>
            </a:pPr>
            <a:r>
              <a:rPr lang="en-US" sz="700">
                <a:solidFill>
                  <a:schemeClr val="accent2"/>
                </a:solidFill>
                <a:latin typeface="Eras Demi ITC" pitchFamily="34" charset="0"/>
              </a:rPr>
              <a:t>           </a:t>
            </a:r>
            <a:r>
              <a:rPr lang="en-US" sz="700">
                <a:solidFill>
                  <a:schemeClr val="accent2"/>
                </a:solidFill>
                <a:latin typeface="Eras Medium ITC" pitchFamily="34" charset="0"/>
              </a:rPr>
              <a:t> </a:t>
            </a:r>
          </a:p>
          <a:p>
            <a:pPr algn="r" eaLnBrk="1" hangingPunct="1">
              <a:spcBef>
                <a:spcPct val="35000"/>
              </a:spcBef>
            </a:pPr>
            <a:endParaRPr lang="en-US" sz="700">
              <a:solidFill>
                <a:schemeClr val="accent2"/>
              </a:solidFill>
              <a:latin typeface="Eras Medium ITC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85800" y="5334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43" tIns="45121" rIns="90243" bIns="45121" anchor="ctr"/>
          <a:lstStyle/>
          <a:p>
            <a:r>
              <a:rPr lang="en-US" sz="3400" b="1" dirty="0">
                <a:solidFill>
                  <a:schemeClr val="tx2"/>
                </a:solidFill>
              </a:rPr>
              <a:t>Financial Performance Metrics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85800" y="1600200"/>
            <a:ext cx="77470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43" tIns="45121" rIns="90243" bIns="45121"/>
          <a:lstStyle/>
          <a:p>
            <a:pPr marL="342900" indent="-342900"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 dirty="0"/>
              <a:t>Also </a:t>
            </a:r>
            <a:r>
              <a:rPr lang="en-US" sz="2600" dirty="0" smtClean="0"/>
              <a:t>called </a:t>
            </a:r>
            <a:r>
              <a:rPr lang="en-US" sz="2600" dirty="0"/>
              <a:t>“Financial Ratios”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 dirty="0" smtClean="0"/>
              <a:t>Provide a relative basis </a:t>
            </a:r>
            <a:r>
              <a:rPr lang="en-US" sz="2600" dirty="0"/>
              <a:t>for </a:t>
            </a:r>
            <a:r>
              <a:rPr lang="en-US" sz="2600" dirty="0" smtClean="0"/>
              <a:t>comparison</a:t>
            </a:r>
            <a:endParaRPr lang="en-US" sz="2600" dirty="0"/>
          </a:p>
          <a:p>
            <a:pPr marL="342900" indent="-342900">
              <a:spcAft>
                <a:spcPts val="3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 dirty="0"/>
              <a:t>Thousands of </a:t>
            </a:r>
            <a:r>
              <a:rPr lang="en-US" sz="2600" dirty="0" smtClean="0"/>
              <a:t>potential metrics exist</a:t>
            </a:r>
            <a:endParaRPr lang="en-US" sz="2600" dirty="0"/>
          </a:p>
          <a:p>
            <a:pPr marL="692150" lvl="1" indent="-347663">
              <a:spcAft>
                <a:spcPts val="300"/>
              </a:spcAft>
              <a:buClr>
                <a:schemeClr val="tx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sz="2100" dirty="0" smtClean="0"/>
              <a:t>Involves one number divided </a:t>
            </a:r>
            <a:r>
              <a:rPr lang="en-US" sz="2100" dirty="0"/>
              <a:t>by </a:t>
            </a:r>
            <a:r>
              <a:rPr lang="en-US" sz="2100" dirty="0" smtClean="0"/>
              <a:t>another number</a:t>
            </a:r>
            <a:endParaRPr lang="en-US" sz="2100" dirty="0"/>
          </a:p>
          <a:p>
            <a:pPr marL="692150" lvl="1" indent="-347663">
              <a:spcAft>
                <a:spcPts val="600"/>
              </a:spcAft>
              <a:buClr>
                <a:schemeClr val="tx2">
                  <a:lumMod val="50000"/>
                </a:schemeClr>
              </a:buClr>
              <a:buFont typeface="Courier New" pitchFamily="49" charset="0"/>
              <a:buChar char="o"/>
            </a:pPr>
            <a:r>
              <a:rPr lang="en-US" sz="2100" dirty="0" smtClean="0"/>
              <a:t>Must be meaningful</a:t>
            </a:r>
            <a:endParaRPr lang="en-US" sz="2100" dirty="0"/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 dirty="0" smtClean="0"/>
              <a:t>Applicable </a:t>
            </a:r>
            <a:r>
              <a:rPr lang="en-US" sz="2600" dirty="0"/>
              <a:t>to </a:t>
            </a:r>
            <a:r>
              <a:rPr lang="en-US" sz="2600" dirty="0" smtClean="0"/>
              <a:t>historical information </a:t>
            </a:r>
            <a:r>
              <a:rPr lang="en-US" sz="2600" dirty="0"/>
              <a:t>as well as </a:t>
            </a:r>
            <a:r>
              <a:rPr lang="en-US" sz="2600" dirty="0" smtClean="0"/>
              <a:t>plan </a:t>
            </a:r>
            <a:r>
              <a:rPr lang="en-US" sz="2600" dirty="0"/>
              <a:t>and </a:t>
            </a:r>
            <a:r>
              <a:rPr lang="en-US" sz="2600" dirty="0" smtClean="0"/>
              <a:t>outlook projections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sz="2600" dirty="0" smtClean="0"/>
              <a:t>Supports trend analysis by examining multiple years of data</a:t>
            </a:r>
            <a:endParaRPr lang="en-US" sz="2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EB02-72DE-494E-9FC6-E3D9228B99E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15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381000"/>
            <a:ext cx="7143750" cy="762000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US" sz="3400" dirty="0" smtClean="0"/>
              <a:t>Financial Ratio Analysis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0" y="2390775"/>
            <a:ext cx="5486400" cy="4010025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For new suppliers</a:t>
            </a:r>
          </a:p>
          <a:p>
            <a:pPr eaLnBrk="1" hangingPunct="1"/>
            <a:r>
              <a:rPr lang="en-US" sz="2400" dirty="0" smtClean="0"/>
              <a:t>For purchase requirements involving significant dollars</a:t>
            </a:r>
          </a:p>
          <a:p>
            <a:pPr eaLnBrk="1" hangingPunct="1"/>
            <a:r>
              <a:rPr lang="en-US" sz="2400" dirty="0" smtClean="0"/>
              <a:t>For critical items</a:t>
            </a:r>
          </a:p>
          <a:p>
            <a:pPr eaLnBrk="1" hangingPunct="1"/>
            <a:r>
              <a:rPr lang="en-US" sz="2400" dirty="0" smtClean="0"/>
              <a:t>When pursuing longer-term agreements</a:t>
            </a:r>
          </a:p>
          <a:p>
            <a:pPr eaLnBrk="1" hangingPunct="1"/>
            <a:endParaRPr lang="en-US" sz="2100" dirty="0" smtClean="0"/>
          </a:p>
          <a:p>
            <a:pPr marL="176213" indent="-176213" eaLnBrk="1" hangingPunct="1"/>
            <a:r>
              <a:rPr lang="en-US" sz="2400" dirty="0" smtClean="0"/>
              <a:t>To manage business risk</a:t>
            </a:r>
          </a:p>
          <a:p>
            <a:pPr marL="176213" indent="-176213" eaLnBrk="1" hangingPunct="1"/>
            <a:r>
              <a:rPr lang="en-US" sz="2400" dirty="0" smtClean="0"/>
              <a:t>To eliminate marginal suppliers early in the evaluation process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905000" y="1519238"/>
            <a:ext cx="5562600" cy="523220"/>
          </a:xfrm>
          <a:prstGeom prst="rect">
            <a:avLst/>
          </a:prstGeom>
          <a:solidFill>
            <a:srgbClr val="99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chemeClr val="bg1"/>
                </a:solidFill>
              </a:rPr>
              <a:t>Supplier Financial Analysis</a:t>
            </a:r>
          </a:p>
        </p:txBody>
      </p:sp>
      <p:sp>
        <p:nvSpPr>
          <p:cNvPr id="464901" name="Text Box 5"/>
          <p:cNvSpPr txBox="1">
            <a:spLocks noChangeArrowheads="1"/>
          </p:cNvSpPr>
          <p:nvPr/>
        </p:nvSpPr>
        <p:spPr bwMode="auto">
          <a:xfrm>
            <a:off x="1066800" y="2509838"/>
            <a:ext cx="1981200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Do it when?</a:t>
            </a:r>
          </a:p>
        </p:txBody>
      </p:sp>
      <p:sp>
        <p:nvSpPr>
          <p:cNvPr id="464902" name="Text Box 6"/>
          <p:cNvSpPr txBox="1">
            <a:spLocks noChangeArrowheads="1"/>
          </p:cNvSpPr>
          <p:nvPr/>
        </p:nvSpPr>
        <p:spPr bwMode="auto">
          <a:xfrm>
            <a:off x="1066800" y="5100638"/>
            <a:ext cx="1981200" cy="46166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>
                <a:solidFill>
                  <a:schemeClr val="bg1"/>
                </a:solidFill>
              </a:rPr>
              <a:t>Why do it?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Supply Chain Financial Management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Robert J. Trent, Ph.D.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72400" y="6452616"/>
            <a:ext cx="1066800" cy="329184"/>
          </a:xfrm>
        </p:spPr>
        <p:txBody>
          <a:bodyPr/>
          <a:lstStyle/>
          <a:p>
            <a:pPr algn="r"/>
            <a:fld id="{543AEB02-72DE-494E-9FC6-E3D9228B99E5}" type="slidenum">
              <a:rPr lang="en-US" b="0" smtClean="0"/>
              <a:pPr algn="r"/>
              <a:t>9</a:t>
            </a:fld>
            <a:endParaRPr lang="en-US" b="0" dirty="0"/>
          </a:p>
        </p:txBody>
      </p:sp>
    </p:spTree>
    <p:extLst>
      <p:ext uri="{BB962C8B-B14F-4D97-AF65-F5344CB8AC3E}">
        <p14:creationId xmlns="" xmlns:p14="http://schemas.microsoft.com/office/powerpoint/2010/main" val="411429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4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4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1" grpId="0" animBg="1" autoUpdateAnimBg="0"/>
      <p:bldP spid="464902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3CC5F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2A1F03"/>
      </a:hlink>
      <a:folHlink>
        <a:srgbClr val="FFC42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498</TotalTime>
  <Words>1328</Words>
  <Application>Microsoft Office PowerPoint</Application>
  <PresentationFormat>On-screen Show (4:3)</PresentationFormat>
  <Paragraphs>488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financial ratios and bankruptcy predictors</vt:lpstr>
      <vt:lpstr>Slide 2</vt:lpstr>
      <vt:lpstr>Boeing Income Statement</vt:lpstr>
      <vt:lpstr>Boeing Balance Sheet</vt:lpstr>
      <vt:lpstr>Boeing Balance Sheet (con’t)</vt:lpstr>
      <vt:lpstr>Boeing Cash Flow Statement</vt:lpstr>
      <vt:lpstr>Slide 7</vt:lpstr>
      <vt:lpstr>Slide 8</vt:lpstr>
      <vt:lpstr>Financial Ratio Analysis</vt:lpstr>
      <vt:lpstr>Financial Ratio Analysis</vt:lpstr>
      <vt:lpstr>Financial Ratio Analysis–Categories and Examples</vt:lpstr>
      <vt:lpstr>Slide 12</vt:lpstr>
      <vt:lpstr>More Examples of Financial Ratios </vt:lpstr>
      <vt:lpstr>More Examples of Financial Ratios </vt:lpstr>
      <vt:lpstr>Bankruptcy Prediction  Using the Altman Z-Score</vt:lpstr>
      <vt:lpstr>Z-Score Calculations</vt:lpstr>
    </vt:vector>
  </TitlesOfParts>
  <Company>Lehigh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lim2</dc:creator>
  <cp:lastModifiedBy>Mary Ellen Thoms</cp:lastModifiedBy>
  <cp:revision>72</cp:revision>
  <cp:lastPrinted>2015-08-21T14:55:48Z</cp:lastPrinted>
  <dcterms:created xsi:type="dcterms:W3CDTF">2011-11-04T13:04:00Z</dcterms:created>
  <dcterms:modified xsi:type="dcterms:W3CDTF">2015-12-07T17:47:49Z</dcterms:modified>
</cp:coreProperties>
</file>