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5A02ED-45A0-46F6-8DDD-562EA7EAC2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7D1872-4B8F-45DD-979C-885096FFC45F}" type="datetimeFigureOut">
              <a:rPr lang="en-US" smtClean="0"/>
              <a:t>6/13/2018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5A02ED-45A0-46F6-8DDD-562EA7EAC26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C7D1872-4B8F-45DD-979C-885096FFC45F}" type="datetimeFigureOut">
              <a:rPr lang="en-US" smtClean="0"/>
              <a:t>6/13/2018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C5A02ED-45A0-46F6-8DDD-562EA7EAC2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Teaming as a Process: </a:t>
            </a:r>
            <a:br>
              <a:rPr lang="en-US" dirty="0" smtClean="0"/>
            </a:br>
            <a:r>
              <a:rPr lang="en-US" sz="3600" dirty="0" smtClean="0"/>
              <a:t>Plan-Perform-Evaluate-Maintain</a:t>
            </a:r>
            <a:endParaRPr lang="en-US" sz="3600" dirty="0"/>
          </a:p>
        </p:txBody>
      </p:sp>
      <p:sp>
        <p:nvSpPr>
          <p:cNvPr id="3" name="Subtitle 2"/>
          <p:cNvSpPr>
            <a:spLocks noGrp="1"/>
          </p:cNvSpPr>
          <p:nvPr>
            <p:ph type="subTitle" idx="1"/>
          </p:nvPr>
        </p:nvSpPr>
        <p:spPr/>
        <p:txBody>
          <a:bodyPr>
            <a:normAutofit/>
          </a:bodyPr>
          <a:lstStyle/>
          <a:p>
            <a:r>
              <a:rPr lang="en-US" sz="2400" b="1" dirty="0" smtClean="0">
                <a:solidFill>
                  <a:schemeClr val="tx1"/>
                </a:solidFill>
              </a:rPr>
              <a:t>Robert J. Trent, Ph.D.</a:t>
            </a:r>
          </a:p>
          <a:p>
            <a:r>
              <a:rPr lang="en-US" sz="2400" b="1" dirty="0" smtClean="0">
                <a:solidFill>
                  <a:schemeClr val="tx1"/>
                </a:solidFill>
              </a:rPr>
              <a:t>Lehigh University</a:t>
            </a:r>
            <a:endParaRPr lang="en-US" sz="24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5334000"/>
            <a:ext cx="2972315" cy="1143000"/>
          </a:xfrm>
          <a:prstGeom prst="rect">
            <a:avLst/>
          </a:prstGeom>
        </p:spPr>
      </p:pic>
    </p:spTree>
    <p:extLst>
      <p:ext uri="{BB962C8B-B14F-4D97-AF65-F5344CB8AC3E}">
        <p14:creationId xmlns:p14="http://schemas.microsoft.com/office/powerpoint/2010/main" val="3362488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ChangeArrowheads="1"/>
          </p:cNvSpPr>
          <p:nvPr/>
        </p:nvSpPr>
        <p:spPr bwMode="auto">
          <a:xfrm>
            <a:off x="838200" y="685800"/>
            <a:ext cx="3048000" cy="4572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Identify Appropriate Team Assignments</a:t>
            </a:r>
          </a:p>
        </p:txBody>
      </p:sp>
      <p:sp>
        <p:nvSpPr>
          <p:cNvPr id="294915" name="Rectangle 3"/>
          <p:cNvSpPr>
            <a:spLocks noChangeArrowheads="1"/>
          </p:cNvSpPr>
          <p:nvPr/>
        </p:nvSpPr>
        <p:spPr bwMode="auto">
          <a:xfrm>
            <a:off x="838200" y="1439863"/>
            <a:ext cx="3581400" cy="6096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Form Work Team and Select Qualified Members and Leader</a:t>
            </a:r>
          </a:p>
        </p:txBody>
      </p:sp>
      <p:sp>
        <p:nvSpPr>
          <p:cNvPr id="294916" name="Text Box 4"/>
          <p:cNvSpPr txBox="1">
            <a:spLocks noChangeArrowheads="1"/>
          </p:cNvSpPr>
          <p:nvPr/>
        </p:nvSpPr>
        <p:spPr bwMode="auto">
          <a:xfrm>
            <a:off x="990600" y="422702"/>
            <a:ext cx="7924800" cy="41549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75000"/>
              </a:lnSpc>
              <a:spcBef>
                <a:spcPct val="50000"/>
              </a:spcBef>
            </a:pPr>
            <a:r>
              <a:rPr lang="en-US" sz="2800" b="1" dirty="0"/>
              <a:t>Work Team Planning Guide</a:t>
            </a:r>
          </a:p>
        </p:txBody>
      </p:sp>
      <p:sp>
        <p:nvSpPr>
          <p:cNvPr id="294917" name="Rectangle 5"/>
          <p:cNvSpPr>
            <a:spLocks noChangeArrowheads="1"/>
          </p:cNvSpPr>
          <p:nvPr/>
        </p:nvSpPr>
        <p:spPr bwMode="auto">
          <a:xfrm>
            <a:off x="838200" y="2643188"/>
            <a:ext cx="3581400" cy="6096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Determine Member Training Requirements</a:t>
            </a:r>
          </a:p>
        </p:txBody>
      </p:sp>
      <p:sp>
        <p:nvSpPr>
          <p:cNvPr id="294918" name="Rectangle 6"/>
          <p:cNvSpPr>
            <a:spLocks noChangeArrowheads="1"/>
          </p:cNvSpPr>
          <p:nvPr/>
        </p:nvSpPr>
        <p:spPr bwMode="auto">
          <a:xfrm>
            <a:off x="838200" y="3268663"/>
            <a:ext cx="3581400" cy="6096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Identify Resource Requirements</a:t>
            </a:r>
          </a:p>
        </p:txBody>
      </p:sp>
      <p:sp>
        <p:nvSpPr>
          <p:cNvPr id="294919" name="Rectangle 7"/>
          <p:cNvSpPr>
            <a:spLocks noChangeArrowheads="1"/>
          </p:cNvSpPr>
          <p:nvPr/>
        </p:nvSpPr>
        <p:spPr bwMode="auto">
          <a:xfrm>
            <a:off x="838200" y="3698875"/>
            <a:ext cx="3581400" cy="6096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Determine Team Authority Levels</a:t>
            </a:r>
          </a:p>
        </p:txBody>
      </p:sp>
      <p:sp>
        <p:nvSpPr>
          <p:cNvPr id="294920" name="Rectangle 8"/>
          <p:cNvSpPr>
            <a:spLocks noChangeArrowheads="1"/>
          </p:cNvSpPr>
          <p:nvPr/>
        </p:nvSpPr>
        <p:spPr bwMode="auto">
          <a:xfrm>
            <a:off x="838200" y="4391607"/>
            <a:ext cx="3581400" cy="3810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dirty="0"/>
              <a:t>Establish Team Performance Goals</a:t>
            </a:r>
          </a:p>
        </p:txBody>
      </p:sp>
      <p:sp>
        <p:nvSpPr>
          <p:cNvPr id="294921" name="Rectangle 9"/>
          <p:cNvSpPr>
            <a:spLocks noChangeArrowheads="1"/>
          </p:cNvSpPr>
          <p:nvPr/>
        </p:nvSpPr>
        <p:spPr bwMode="auto">
          <a:xfrm>
            <a:off x="838200" y="4856163"/>
            <a:ext cx="6477000" cy="4572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Determine How to Measure and Reward Participation and Performance</a:t>
            </a:r>
          </a:p>
        </p:txBody>
      </p:sp>
      <p:sp>
        <p:nvSpPr>
          <p:cNvPr id="294922" name="Rectangle 10"/>
          <p:cNvSpPr>
            <a:spLocks noChangeArrowheads="1"/>
          </p:cNvSpPr>
          <p:nvPr/>
        </p:nvSpPr>
        <p:spPr bwMode="auto">
          <a:xfrm>
            <a:off x="838200" y="5684838"/>
            <a:ext cx="3581400" cy="4572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r>
              <a:rPr lang="en-US" sz="1200" b="1"/>
              <a:t>Develop Team Charters</a:t>
            </a:r>
          </a:p>
        </p:txBody>
      </p:sp>
      <p:sp>
        <p:nvSpPr>
          <p:cNvPr id="294923" name="Text Box 11"/>
          <p:cNvSpPr txBox="1">
            <a:spLocks noChangeArrowheads="1"/>
          </p:cNvSpPr>
          <p:nvPr/>
        </p:nvSpPr>
        <p:spPr bwMode="auto">
          <a:xfrm>
            <a:off x="7315200" y="6096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1"/>
              <a:t>Yes</a:t>
            </a:r>
          </a:p>
        </p:txBody>
      </p:sp>
      <p:sp>
        <p:nvSpPr>
          <p:cNvPr id="294924" name="Text Box 12"/>
          <p:cNvSpPr txBox="1">
            <a:spLocks noChangeArrowheads="1"/>
          </p:cNvSpPr>
          <p:nvPr/>
        </p:nvSpPr>
        <p:spPr bwMode="auto">
          <a:xfrm>
            <a:off x="8229600" y="609600"/>
            <a:ext cx="990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1"/>
              <a:t>No</a:t>
            </a:r>
          </a:p>
        </p:txBody>
      </p:sp>
      <p:sp>
        <p:nvSpPr>
          <p:cNvPr id="294925" name="Text Box 13"/>
          <p:cNvSpPr txBox="1">
            <a:spLocks noChangeArrowheads="1"/>
          </p:cNvSpPr>
          <p:nvPr/>
        </p:nvSpPr>
        <p:spPr bwMode="auto">
          <a:xfrm>
            <a:off x="990600" y="1004888"/>
            <a:ext cx="5562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000" dirty="0"/>
              <a:t>Do assignments justify the use of teams?</a:t>
            </a:r>
          </a:p>
          <a:p>
            <a:pPr>
              <a:lnSpc>
                <a:spcPct val="75000"/>
              </a:lnSpc>
              <a:spcBef>
                <a:spcPct val="50000"/>
              </a:spcBef>
            </a:pPr>
            <a:r>
              <a:rPr lang="en-US" sz="1000" dirty="0"/>
              <a:t>Has the proper team model been </a:t>
            </a:r>
            <a:r>
              <a:rPr lang="en-US" sz="1000" dirty="0" smtClean="0"/>
              <a:t>identified?</a:t>
            </a:r>
            <a:endParaRPr lang="en-US" sz="1000" dirty="0"/>
          </a:p>
          <a:p>
            <a:pPr>
              <a:lnSpc>
                <a:spcPct val="75000"/>
              </a:lnSpc>
              <a:spcBef>
                <a:spcPct val="50000"/>
              </a:spcBef>
            </a:pPr>
            <a:r>
              <a:rPr lang="en-US" sz="1000" dirty="0"/>
              <a:t>Does executive and functional management support the use of a team for the assignment? </a:t>
            </a:r>
          </a:p>
        </p:txBody>
      </p:sp>
      <p:sp>
        <p:nvSpPr>
          <p:cNvPr id="294926" name="Text Box 14"/>
          <p:cNvSpPr txBox="1">
            <a:spLocks noChangeArrowheads="1"/>
          </p:cNvSpPr>
          <p:nvPr/>
        </p:nvSpPr>
        <p:spPr bwMode="auto">
          <a:xfrm>
            <a:off x="990600" y="1820863"/>
            <a:ext cx="60960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000"/>
              <a:t>Have core versus as-needed members been identified?</a:t>
            </a:r>
          </a:p>
          <a:p>
            <a:pPr>
              <a:lnSpc>
                <a:spcPct val="75000"/>
              </a:lnSpc>
              <a:spcBef>
                <a:spcPct val="50000"/>
              </a:spcBef>
            </a:pPr>
            <a:r>
              <a:rPr lang="en-US" sz="1000"/>
              <a:t>Do selected members have the proper skills, time, and commitment to support the work team?</a:t>
            </a:r>
          </a:p>
          <a:p>
            <a:pPr>
              <a:lnSpc>
                <a:spcPct val="75000"/>
              </a:lnSpc>
              <a:spcBef>
                <a:spcPct val="50000"/>
              </a:spcBef>
            </a:pPr>
            <a:r>
              <a:rPr lang="en-US" sz="1000"/>
              <a:t>Have team sponsors identified and selected a qualified team leader?</a:t>
            </a:r>
          </a:p>
          <a:p>
            <a:pPr>
              <a:lnSpc>
                <a:spcPct val="75000"/>
              </a:lnSpc>
              <a:spcBef>
                <a:spcPct val="50000"/>
              </a:spcBef>
            </a:pPr>
            <a:r>
              <a:rPr lang="en-US" sz="1000"/>
              <a:t>Are customers or suppliers part of the team if required?</a:t>
            </a:r>
          </a:p>
          <a:p>
            <a:pPr>
              <a:lnSpc>
                <a:spcPct val="75000"/>
              </a:lnSpc>
              <a:spcBef>
                <a:spcPct val="50000"/>
              </a:spcBef>
            </a:pPr>
            <a:r>
              <a:rPr lang="en-US" sz="1000"/>
              <a:t>Do members understand their formal team roles?</a:t>
            </a:r>
          </a:p>
          <a:p>
            <a:pPr>
              <a:lnSpc>
                <a:spcPct val="75000"/>
              </a:lnSpc>
              <a:spcBef>
                <a:spcPct val="50000"/>
              </a:spcBef>
            </a:pPr>
            <a:endParaRPr lang="en-US" sz="1000"/>
          </a:p>
        </p:txBody>
      </p:sp>
      <p:sp>
        <p:nvSpPr>
          <p:cNvPr id="294927" name="Text Box 15"/>
          <p:cNvSpPr txBox="1">
            <a:spLocks noChangeArrowheads="1"/>
          </p:cNvSpPr>
          <p:nvPr/>
        </p:nvSpPr>
        <p:spPr bwMode="auto">
          <a:xfrm>
            <a:off x="990600" y="3024188"/>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000"/>
              <a:t>Have team member training requirements been assessed?</a:t>
            </a:r>
          </a:p>
          <a:p>
            <a:pPr>
              <a:lnSpc>
                <a:spcPct val="75000"/>
              </a:lnSpc>
              <a:spcBef>
                <a:spcPct val="50000"/>
              </a:spcBef>
            </a:pPr>
            <a:r>
              <a:rPr lang="en-US" sz="1000"/>
              <a:t>Is required training available on a timely basis? </a:t>
            </a:r>
          </a:p>
        </p:txBody>
      </p:sp>
      <p:sp>
        <p:nvSpPr>
          <p:cNvPr id="294928" name="Text Box 16"/>
          <p:cNvSpPr txBox="1">
            <a:spLocks noChangeArrowheads="1"/>
          </p:cNvSpPr>
          <p:nvPr/>
        </p:nvSpPr>
        <p:spPr bwMode="auto">
          <a:xfrm>
            <a:off x="990600" y="3633788"/>
            <a:ext cx="609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t>Are resources provided or available to support the team’s </a:t>
            </a:r>
            <a:r>
              <a:rPr lang="en-US" sz="1000" dirty="0" smtClean="0"/>
              <a:t>task?</a:t>
            </a:r>
            <a:endParaRPr lang="en-US" sz="1000" dirty="0"/>
          </a:p>
        </p:txBody>
      </p:sp>
      <p:sp>
        <p:nvSpPr>
          <p:cNvPr id="294929" name="Text Box 17"/>
          <p:cNvSpPr txBox="1">
            <a:spLocks noChangeArrowheads="1"/>
          </p:cNvSpPr>
          <p:nvPr/>
        </p:nvSpPr>
        <p:spPr bwMode="auto">
          <a:xfrm>
            <a:off x="990600" y="4079875"/>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000" dirty="0"/>
              <a:t>Have team authority levels for the team been </a:t>
            </a:r>
            <a:r>
              <a:rPr lang="en-US" sz="1000" dirty="0" smtClean="0"/>
              <a:t>determined?</a:t>
            </a:r>
            <a:endParaRPr lang="en-US" sz="1000" dirty="0"/>
          </a:p>
          <a:p>
            <a:pPr>
              <a:lnSpc>
                <a:spcPct val="75000"/>
              </a:lnSpc>
              <a:spcBef>
                <a:spcPct val="50000"/>
              </a:spcBef>
            </a:pPr>
            <a:r>
              <a:rPr lang="en-US" sz="1000" dirty="0"/>
              <a:t>Have team authority levels been communicated across the organization?</a:t>
            </a:r>
          </a:p>
        </p:txBody>
      </p:sp>
      <p:sp>
        <p:nvSpPr>
          <p:cNvPr id="294930" name="Text Box 18"/>
          <p:cNvSpPr txBox="1">
            <a:spLocks noChangeArrowheads="1"/>
          </p:cNvSpPr>
          <p:nvPr/>
        </p:nvSpPr>
        <p:spPr bwMode="auto">
          <a:xfrm>
            <a:off x="990600" y="4648200"/>
            <a:ext cx="609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t>Has the team established objective performance goals that align with organizational expectations?</a:t>
            </a:r>
          </a:p>
        </p:txBody>
      </p:sp>
      <p:sp>
        <p:nvSpPr>
          <p:cNvPr id="294931" name="Text Box 19"/>
          <p:cNvSpPr txBox="1">
            <a:spLocks noChangeArrowheads="1"/>
          </p:cNvSpPr>
          <p:nvPr/>
        </p:nvSpPr>
        <p:spPr bwMode="auto">
          <a:xfrm>
            <a:off x="990600" y="6021388"/>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000"/>
              <a:t>Has a formal charter been developed that details team mission, tasks, broad objectives etc?</a:t>
            </a:r>
          </a:p>
          <a:p>
            <a:pPr>
              <a:lnSpc>
                <a:spcPct val="75000"/>
              </a:lnSpc>
              <a:spcBef>
                <a:spcPct val="50000"/>
              </a:spcBef>
            </a:pPr>
            <a:r>
              <a:rPr lang="en-US" sz="1000"/>
              <a:t>Has the charter been communicated across the organization?</a:t>
            </a:r>
          </a:p>
        </p:txBody>
      </p:sp>
      <p:sp>
        <p:nvSpPr>
          <p:cNvPr id="294932" name="Text Box 20"/>
          <p:cNvSpPr txBox="1">
            <a:spLocks noChangeArrowheads="1"/>
          </p:cNvSpPr>
          <p:nvPr/>
        </p:nvSpPr>
        <p:spPr bwMode="auto">
          <a:xfrm>
            <a:off x="990600" y="5197475"/>
            <a:ext cx="6477000"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000"/>
              <a:t>Are approaches and systems in place that objectively assess team performance and member contribution?</a:t>
            </a:r>
          </a:p>
          <a:p>
            <a:pPr>
              <a:lnSpc>
                <a:spcPct val="75000"/>
              </a:lnSpc>
              <a:spcBef>
                <a:spcPct val="50000"/>
              </a:spcBef>
            </a:pPr>
            <a:r>
              <a:rPr lang="en-US" sz="1000"/>
              <a:t>Do reporting linkages exist to team or executive sponsors?</a:t>
            </a:r>
          </a:p>
          <a:p>
            <a:pPr>
              <a:lnSpc>
                <a:spcPct val="75000"/>
              </a:lnSpc>
              <a:spcBef>
                <a:spcPct val="50000"/>
              </a:spcBef>
            </a:pPr>
            <a:r>
              <a:rPr lang="en-US" sz="1000"/>
              <a:t>Is team performance effectively linked to performance reward systems? </a:t>
            </a:r>
          </a:p>
        </p:txBody>
      </p:sp>
      <p:sp>
        <p:nvSpPr>
          <p:cNvPr id="294933" name="Rectangle 21"/>
          <p:cNvSpPr>
            <a:spLocks noChangeArrowheads="1"/>
          </p:cNvSpPr>
          <p:nvPr/>
        </p:nvSpPr>
        <p:spPr bwMode="auto">
          <a:xfrm>
            <a:off x="7543800" y="18970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34" name="Rectangle 22"/>
          <p:cNvSpPr>
            <a:spLocks noChangeArrowheads="1"/>
          </p:cNvSpPr>
          <p:nvPr/>
        </p:nvSpPr>
        <p:spPr bwMode="auto">
          <a:xfrm>
            <a:off x="7543800" y="20494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35" name="Rectangle 23"/>
          <p:cNvSpPr>
            <a:spLocks noChangeArrowheads="1"/>
          </p:cNvSpPr>
          <p:nvPr/>
        </p:nvSpPr>
        <p:spPr bwMode="auto">
          <a:xfrm>
            <a:off x="7543800" y="22018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36" name="Rectangle 24"/>
          <p:cNvSpPr>
            <a:spLocks noChangeArrowheads="1"/>
          </p:cNvSpPr>
          <p:nvPr/>
        </p:nvSpPr>
        <p:spPr bwMode="auto">
          <a:xfrm>
            <a:off x="8382000" y="10668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37" name="Rectangle 25"/>
          <p:cNvSpPr>
            <a:spLocks noChangeArrowheads="1"/>
          </p:cNvSpPr>
          <p:nvPr/>
        </p:nvSpPr>
        <p:spPr bwMode="auto">
          <a:xfrm>
            <a:off x="8382000" y="12192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38" name="Rectangle 26"/>
          <p:cNvSpPr>
            <a:spLocks noChangeArrowheads="1"/>
          </p:cNvSpPr>
          <p:nvPr/>
        </p:nvSpPr>
        <p:spPr bwMode="auto">
          <a:xfrm>
            <a:off x="8382000" y="13716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39" name="Rectangle 27"/>
          <p:cNvSpPr>
            <a:spLocks noChangeArrowheads="1"/>
          </p:cNvSpPr>
          <p:nvPr/>
        </p:nvSpPr>
        <p:spPr bwMode="auto">
          <a:xfrm>
            <a:off x="7543800" y="10668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0" name="Rectangle 28"/>
          <p:cNvSpPr>
            <a:spLocks noChangeArrowheads="1"/>
          </p:cNvSpPr>
          <p:nvPr/>
        </p:nvSpPr>
        <p:spPr bwMode="auto">
          <a:xfrm>
            <a:off x="7543800" y="12192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1" name="Rectangle 29"/>
          <p:cNvSpPr>
            <a:spLocks noChangeArrowheads="1"/>
          </p:cNvSpPr>
          <p:nvPr/>
        </p:nvSpPr>
        <p:spPr bwMode="auto">
          <a:xfrm>
            <a:off x="7543800" y="13716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2" name="Rectangle 30"/>
          <p:cNvSpPr>
            <a:spLocks noChangeArrowheads="1"/>
          </p:cNvSpPr>
          <p:nvPr/>
        </p:nvSpPr>
        <p:spPr bwMode="auto">
          <a:xfrm>
            <a:off x="7543800" y="23542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3" name="Rectangle 31"/>
          <p:cNvSpPr>
            <a:spLocks noChangeArrowheads="1"/>
          </p:cNvSpPr>
          <p:nvPr/>
        </p:nvSpPr>
        <p:spPr bwMode="auto">
          <a:xfrm>
            <a:off x="7543800" y="25066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4" name="Rectangle 32"/>
          <p:cNvSpPr>
            <a:spLocks noChangeArrowheads="1"/>
          </p:cNvSpPr>
          <p:nvPr/>
        </p:nvSpPr>
        <p:spPr bwMode="auto">
          <a:xfrm>
            <a:off x="7543800" y="26590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5" name="Rectangle 33"/>
          <p:cNvSpPr>
            <a:spLocks noChangeArrowheads="1"/>
          </p:cNvSpPr>
          <p:nvPr/>
        </p:nvSpPr>
        <p:spPr bwMode="auto">
          <a:xfrm>
            <a:off x="8382000" y="19018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6" name="Rectangle 34"/>
          <p:cNvSpPr>
            <a:spLocks noChangeArrowheads="1"/>
          </p:cNvSpPr>
          <p:nvPr/>
        </p:nvSpPr>
        <p:spPr bwMode="auto">
          <a:xfrm>
            <a:off x="8382000" y="20542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7" name="Rectangle 35"/>
          <p:cNvSpPr>
            <a:spLocks noChangeArrowheads="1"/>
          </p:cNvSpPr>
          <p:nvPr/>
        </p:nvSpPr>
        <p:spPr bwMode="auto">
          <a:xfrm>
            <a:off x="8382000" y="22066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8" name="Rectangle 36"/>
          <p:cNvSpPr>
            <a:spLocks noChangeArrowheads="1"/>
          </p:cNvSpPr>
          <p:nvPr/>
        </p:nvSpPr>
        <p:spPr bwMode="auto">
          <a:xfrm>
            <a:off x="8382000" y="23590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49" name="Rectangle 37"/>
          <p:cNvSpPr>
            <a:spLocks noChangeArrowheads="1"/>
          </p:cNvSpPr>
          <p:nvPr/>
        </p:nvSpPr>
        <p:spPr bwMode="auto">
          <a:xfrm>
            <a:off x="8382000" y="25114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0" name="Rectangle 38"/>
          <p:cNvSpPr>
            <a:spLocks noChangeArrowheads="1"/>
          </p:cNvSpPr>
          <p:nvPr/>
        </p:nvSpPr>
        <p:spPr bwMode="auto">
          <a:xfrm>
            <a:off x="8382000" y="26638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1" name="Rectangle 39"/>
          <p:cNvSpPr>
            <a:spLocks noChangeArrowheads="1"/>
          </p:cNvSpPr>
          <p:nvPr/>
        </p:nvSpPr>
        <p:spPr bwMode="auto">
          <a:xfrm>
            <a:off x="7543800" y="370681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2" name="Rectangle 40"/>
          <p:cNvSpPr>
            <a:spLocks noChangeArrowheads="1"/>
          </p:cNvSpPr>
          <p:nvPr/>
        </p:nvSpPr>
        <p:spPr bwMode="auto">
          <a:xfrm>
            <a:off x="8382000" y="371157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3" name="Rectangle 41"/>
          <p:cNvSpPr>
            <a:spLocks noChangeArrowheads="1"/>
          </p:cNvSpPr>
          <p:nvPr/>
        </p:nvSpPr>
        <p:spPr bwMode="auto">
          <a:xfrm>
            <a:off x="7543800" y="41370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4" name="Rectangle 42"/>
          <p:cNvSpPr>
            <a:spLocks noChangeArrowheads="1"/>
          </p:cNvSpPr>
          <p:nvPr/>
        </p:nvSpPr>
        <p:spPr bwMode="auto">
          <a:xfrm>
            <a:off x="7543800" y="428942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5" name="Rectangle 43"/>
          <p:cNvSpPr>
            <a:spLocks noChangeArrowheads="1"/>
          </p:cNvSpPr>
          <p:nvPr/>
        </p:nvSpPr>
        <p:spPr bwMode="auto">
          <a:xfrm>
            <a:off x="8382000" y="415607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6" name="Rectangle 44"/>
          <p:cNvSpPr>
            <a:spLocks noChangeArrowheads="1"/>
          </p:cNvSpPr>
          <p:nvPr/>
        </p:nvSpPr>
        <p:spPr bwMode="auto">
          <a:xfrm>
            <a:off x="8382000" y="4308475"/>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7" name="Rectangle 45"/>
          <p:cNvSpPr>
            <a:spLocks noChangeArrowheads="1"/>
          </p:cNvSpPr>
          <p:nvPr/>
        </p:nvSpPr>
        <p:spPr bwMode="auto">
          <a:xfrm>
            <a:off x="7543800" y="47244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8" name="Rectangle 46"/>
          <p:cNvSpPr>
            <a:spLocks noChangeArrowheads="1"/>
          </p:cNvSpPr>
          <p:nvPr/>
        </p:nvSpPr>
        <p:spPr bwMode="auto">
          <a:xfrm>
            <a:off x="8382000" y="47244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59" name="Rectangle 47"/>
          <p:cNvSpPr>
            <a:spLocks noChangeArrowheads="1"/>
          </p:cNvSpPr>
          <p:nvPr/>
        </p:nvSpPr>
        <p:spPr bwMode="auto">
          <a:xfrm>
            <a:off x="8382000" y="52578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0" name="Rectangle 48"/>
          <p:cNvSpPr>
            <a:spLocks noChangeArrowheads="1"/>
          </p:cNvSpPr>
          <p:nvPr/>
        </p:nvSpPr>
        <p:spPr bwMode="auto">
          <a:xfrm>
            <a:off x="8382000" y="54102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1" name="Rectangle 49"/>
          <p:cNvSpPr>
            <a:spLocks noChangeArrowheads="1"/>
          </p:cNvSpPr>
          <p:nvPr/>
        </p:nvSpPr>
        <p:spPr bwMode="auto">
          <a:xfrm>
            <a:off x="8382000" y="55626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2" name="Rectangle 50"/>
          <p:cNvSpPr>
            <a:spLocks noChangeArrowheads="1"/>
          </p:cNvSpPr>
          <p:nvPr/>
        </p:nvSpPr>
        <p:spPr bwMode="auto">
          <a:xfrm>
            <a:off x="7543800" y="52578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3" name="Rectangle 51"/>
          <p:cNvSpPr>
            <a:spLocks noChangeArrowheads="1"/>
          </p:cNvSpPr>
          <p:nvPr/>
        </p:nvSpPr>
        <p:spPr bwMode="auto">
          <a:xfrm>
            <a:off x="7543800" y="54102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4" name="Rectangle 52"/>
          <p:cNvSpPr>
            <a:spLocks noChangeArrowheads="1"/>
          </p:cNvSpPr>
          <p:nvPr/>
        </p:nvSpPr>
        <p:spPr bwMode="auto">
          <a:xfrm>
            <a:off x="7543800" y="55626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5" name="Rectangle 53"/>
          <p:cNvSpPr>
            <a:spLocks noChangeArrowheads="1"/>
          </p:cNvSpPr>
          <p:nvPr/>
        </p:nvSpPr>
        <p:spPr bwMode="auto">
          <a:xfrm>
            <a:off x="7543800" y="6167438"/>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6" name="Rectangle 54"/>
          <p:cNvSpPr>
            <a:spLocks noChangeArrowheads="1"/>
          </p:cNvSpPr>
          <p:nvPr/>
        </p:nvSpPr>
        <p:spPr bwMode="auto">
          <a:xfrm>
            <a:off x="7543800" y="6319838"/>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7" name="Rectangle 55"/>
          <p:cNvSpPr>
            <a:spLocks noChangeArrowheads="1"/>
          </p:cNvSpPr>
          <p:nvPr/>
        </p:nvSpPr>
        <p:spPr bwMode="auto">
          <a:xfrm>
            <a:off x="8382000" y="61722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8" name="Rectangle 56"/>
          <p:cNvSpPr>
            <a:spLocks noChangeArrowheads="1"/>
          </p:cNvSpPr>
          <p:nvPr/>
        </p:nvSpPr>
        <p:spPr bwMode="auto">
          <a:xfrm>
            <a:off x="8382000" y="63246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69" name="Rectangle 57"/>
          <p:cNvSpPr>
            <a:spLocks noChangeArrowheads="1"/>
          </p:cNvSpPr>
          <p:nvPr/>
        </p:nvSpPr>
        <p:spPr bwMode="auto">
          <a:xfrm>
            <a:off x="7543800" y="30734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70" name="Rectangle 58"/>
          <p:cNvSpPr>
            <a:spLocks noChangeArrowheads="1"/>
          </p:cNvSpPr>
          <p:nvPr/>
        </p:nvSpPr>
        <p:spPr bwMode="auto">
          <a:xfrm>
            <a:off x="7543800" y="3225800"/>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71" name="Rectangle 59"/>
          <p:cNvSpPr>
            <a:spLocks noChangeArrowheads="1"/>
          </p:cNvSpPr>
          <p:nvPr/>
        </p:nvSpPr>
        <p:spPr bwMode="auto">
          <a:xfrm>
            <a:off x="8382000" y="30781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972" name="Rectangle 60"/>
          <p:cNvSpPr>
            <a:spLocks noChangeArrowheads="1"/>
          </p:cNvSpPr>
          <p:nvPr/>
        </p:nvSpPr>
        <p:spPr bwMode="auto">
          <a:xfrm>
            <a:off x="8382000" y="3230563"/>
            <a:ext cx="152400" cy="152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71456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838200" y="2308225"/>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Assess Organizational</a:t>
            </a:r>
          </a:p>
          <a:p>
            <a:pPr algn="ctr"/>
            <a:r>
              <a:rPr lang="en-US" sz="1200" b="1"/>
              <a:t>Readiness</a:t>
            </a:r>
          </a:p>
        </p:txBody>
      </p:sp>
      <p:sp>
        <p:nvSpPr>
          <p:cNvPr id="287747" name="Text Box 3"/>
          <p:cNvSpPr txBox="1">
            <a:spLocks noChangeArrowheads="1"/>
          </p:cNvSpPr>
          <p:nvPr/>
        </p:nvSpPr>
        <p:spPr bwMode="auto">
          <a:xfrm>
            <a:off x="2667000" y="2706688"/>
            <a:ext cx="304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1</a:t>
            </a:r>
          </a:p>
        </p:txBody>
      </p:sp>
      <p:sp>
        <p:nvSpPr>
          <p:cNvPr id="287748" name="Rectangle 4"/>
          <p:cNvSpPr>
            <a:spLocks noChangeArrowheads="1"/>
          </p:cNvSpPr>
          <p:nvPr/>
        </p:nvSpPr>
        <p:spPr bwMode="auto">
          <a:xfrm>
            <a:off x="838200" y="4038600"/>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Select Appropriate</a:t>
            </a:r>
          </a:p>
          <a:p>
            <a:pPr algn="ctr"/>
            <a:r>
              <a:rPr lang="en-US" sz="1200" b="1"/>
              <a:t>Tasks</a:t>
            </a:r>
          </a:p>
        </p:txBody>
      </p:sp>
      <p:sp>
        <p:nvSpPr>
          <p:cNvPr id="287749" name="Text Box 5"/>
          <p:cNvSpPr txBox="1">
            <a:spLocks noChangeArrowheads="1"/>
          </p:cNvSpPr>
          <p:nvPr/>
        </p:nvSpPr>
        <p:spPr bwMode="auto">
          <a:xfrm>
            <a:off x="2667000" y="4419600"/>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2</a:t>
            </a:r>
          </a:p>
        </p:txBody>
      </p:sp>
      <p:sp>
        <p:nvSpPr>
          <p:cNvPr id="287750" name="AutoShape 6"/>
          <p:cNvSpPr>
            <a:spLocks noChangeArrowheads="1"/>
          </p:cNvSpPr>
          <p:nvPr/>
        </p:nvSpPr>
        <p:spPr bwMode="auto">
          <a:xfrm>
            <a:off x="1676400" y="3111500"/>
            <a:ext cx="381000" cy="30480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2" name="AutoShape 8"/>
          <p:cNvSpPr>
            <a:spLocks noChangeArrowheads="1"/>
          </p:cNvSpPr>
          <p:nvPr/>
        </p:nvSpPr>
        <p:spPr bwMode="auto">
          <a:xfrm>
            <a:off x="1676400" y="4876800"/>
            <a:ext cx="381000" cy="30480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3" name="Text Box 9"/>
          <p:cNvSpPr txBox="1">
            <a:spLocks noChangeArrowheads="1"/>
          </p:cNvSpPr>
          <p:nvPr/>
        </p:nvSpPr>
        <p:spPr bwMode="auto">
          <a:xfrm>
            <a:off x="2057400" y="3176588"/>
            <a:ext cx="533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Yes</a:t>
            </a:r>
          </a:p>
        </p:txBody>
      </p:sp>
      <p:sp>
        <p:nvSpPr>
          <p:cNvPr id="287754" name="Text Box 10"/>
          <p:cNvSpPr txBox="1">
            <a:spLocks noChangeArrowheads="1"/>
          </p:cNvSpPr>
          <p:nvPr/>
        </p:nvSpPr>
        <p:spPr bwMode="auto">
          <a:xfrm>
            <a:off x="990600" y="-152400"/>
            <a:ext cx="6781800" cy="131127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endParaRPr lang="en-US" sz="3200" b="1"/>
          </a:p>
          <a:p>
            <a:pPr>
              <a:spcBef>
                <a:spcPct val="50000"/>
              </a:spcBef>
            </a:pPr>
            <a:r>
              <a:rPr lang="en-US" sz="3200" b="1"/>
              <a:t>Phase One: Plan</a:t>
            </a:r>
          </a:p>
        </p:txBody>
      </p:sp>
      <p:sp>
        <p:nvSpPr>
          <p:cNvPr id="287755" name="Text Box 11"/>
          <p:cNvSpPr txBox="1">
            <a:spLocks noChangeArrowheads="1"/>
          </p:cNvSpPr>
          <p:nvPr/>
        </p:nvSpPr>
        <p:spPr bwMode="auto">
          <a:xfrm>
            <a:off x="2667000" y="2706688"/>
            <a:ext cx="304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1</a:t>
            </a:r>
          </a:p>
        </p:txBody>
      </p:sp>
      <p:sp>
        <p:nvSpPr>
          <p:cNvPr id="287756" name="Text Box 12"/>
          <p:cNvSpPr txBox="1">
            <a:spLocks noChangeArrowheads="1"/>
          </p:cNvSpPr>
          <p:nvPr/>
        </p:nvSpPr>
        <p:spPr bwMode="auto">
          <a:xfrm>
            <a:off x="2667000" y="4419600"/>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2</a:t>
            </a:r>
          </a:p>
        </p:txBody>
      </p:sp>
      <p:sp>
        <p:nvSpPr>
          <p:cNvPr id="287757" name="Text Box 13"/>
          <p:cNvSpPr txBox="1">
            <a:spLocks noChangeArrowheads="1"/>
          </p:cNvSpPr>
          <p:nvPr/>
        </p:nvSpPr>
        <p:spPr bwMode="auto">
          <a:xfrm>
            <a:off x="3200400" y="1600200"/>
            <a:ext cx="4648200" cy="20066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400">
                <a:latin typeface="Arial" charset="0"/>
              </a:rPr>
              <a:t>Are we a team-oriented organization?</a:t>
            </a:r>
          </a:p>
          <a:p>
            <a:pPr>
              <a:spcBef>
                <a:spcPct val="50000"/>
              </a:spcBef>
              <a:buFontTx/>
              <a:buChar char="•"/>
            </a:pPr>
            <a:r>
              <a:rPr lang="en-US" sz="1400">
                <a:latin typeface="Arial" charset="0"/>
              </a:rPr>
              <a:t>Do we have executive commitment to teaming, including the support of functional managers?</a:t>
            </a:r>
          </a:p>
          <a:p>
            <a:pPr>
              <a:spcBef>
                <a:spcPct val="50000"/>
              </a:spcBef>
              <a:buFontTx/>
              <a:buChar char="•"/>
            </a:pPr>
            <a:r>
              <a:rPr lang="en-US" sz="1400">
                <a:latin typeface="Arial" charset="0"/>
              </a:rPr>
              <a:t>Does our culture support team interaction?</a:t>
            </a:r>
          </a:p>
          <a:p>
            <a:pPr>
              <a:spcBef>
                <a:spcPct val="50000"/>
              </a:spcBef>
              <a:buFontTx/>
              <a:buChar char="•"/>
            </a:pPr>
            <a:r>
              <a:rPr lang="en-US" sz="1400">
                <a:latin typeface="Arial" charset="0"/>
              </a:rPr>
              <a:t>Do employees have team-based skills?  </a:t>
            </a:r>
          </a:p>
          <a:p>
            <a:pPr>
              <a:spcBef>
                <a:spcPct val="50000"/>
              </a:spcBef>
              <a:buFontTx/>
              <a:buChar char="•"/>
            </a:pPr>
            <a:r>
              <a:rPr lang="en-US" sz="1400">
                <a:latin typeface="Arial" charset="0"/>
              </a:rPr>
              <a:t>Can we commit adequate resources to support teaming?</a:t>
            </a:r>
          </a:p>
        </p:txBody>
      </p:sp>
      <p:sp>
        <p:nvSpPr>
          <p:cNvPr id="287758" name="Text Box 14"/>
          <p:cNvSpPr txBox="1">
            <a:spLocks noChangeArrowheads="1"/>
          </p:cNvSpPr>
          <p:nvPr/>
        </p:nvSpPr>
        <p:spPr bwMode="auto">
          <a:xfrm>
            <a:off x="3200400" y="4038600"/>
            <a:ext cx="5029200" cy="211296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400">
                <a:latin typeface="Arial" charset="0"/>
              </a:rPr>
              <a:t>Use teams for assignments that directly support business and/or corporate objectives</a:t>
            </a:r>
          </a:p>
          <a:p>
            <a:pPr>
              <a:spcBef>
                <a:spcPct val="50000"/>
              </a:spcBef>
              <a:buFontTx/>
              <a:buChar char="•"/>
            </a:pPr>
            <a:r>
              <a:rPr lang="en-US" sz="1400">
                <a:latin typeface="Arial" charset="0"/>
              </a:rPr>
              <a:t>Use teams for major decisions that require buy-in from different functional groups or locations</a:t>
            </a:r>
          </a:p>
          <a:p>
            <a:pPr>
              <a:spcBef>
                <a:spcPct val="50000"/>
              </a:spcBef>
              <a:buFontTx/>
              <a:buChar char="•"/>
            </a:pPr>
            <a:r>
              <a:rPr lang="en-US" sz="1400">
                <a:latin typeface="Arial" charset="0"/>
              </a:rPr>
              <a:t>Use teams for complex or large-scale projects that no single function or location can manage</a:t>
            </a:r>
          </a:p>
          <a:p>
            <a:pPr>
              <a:spcBef>
                <a:spcPct val="50000"/>
              </a:spcBef>
              <a:buFontTx/>
              <a:buChar char="•"/>
            </a:pPr>
            <a:r>
              <a:rPr lang="en-US" sz="1400">
                <a:latin typeface="Arial" charset="0"/>
              </a:rPr>
              <a:t>Use teams when the benefit of using teams clearly outweighs the cost of using teams </a:t>
            </a:r>
          </a:p>
        </p:txBody>
      </p:sp>
      <p:sp>
        <p:nvSpPr>
          <p:cNvPr id="287760" name="Text Box 16"/>
          <p:cNvSpPr txBox="1">
            <a:spLocks noChangeArrowheads="1"/>
          </p:cNvSpPr>
          <p:nvPr/>
        </p:nvSpPr>
        <p:spPr bwMode="auto">
          <a:xfrm>
            <a:off x="7391400" y="2492375"/>
            <a:ext cx="1371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If no, consider other organizational options until ready</a:t>
            </a:r>
          </a:p>
        </p:txBody>
      </p:sp>
      <p:sp>
        <p:nvSpPr>
          <p:cNvPr id="287766" name="Line 22"/>
          <p:cNvSpPr>
            <a:spLocks noChangeShapeType="1"/>
          </p:cNvSpPr>
          <p:nvPr/>
        </p:nvSpPr>
        <p:spPr bwMode="auto">
          <a:xfrm>
            <a:off x="3352800" y="3886200"/>
            <a:ext cx="2971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769" name="AutoShape 25"/>
          <p:cNvSpPr>
            <a:spLocks noChangeArrowheads="1"/>
          </p:cNvSpPr>
          <p:nvPr/>
        </p:nvSpPr>
        <p:spPr bwMode="auto">
          <a:xfrm>
            <a:off x="7010400" y="2613025"/>
            <a:ext cx="381000" cy="228600"/>
          </a:xfrm>
          <a:prstGeom prst="rightArrow">
            <a:avLst>
              <a:gd name="adj1" fmla="val 50000"/>
              <a:gd name="adj2" fmla="val 4166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latin typeface="Times New Roman" pitchFamily="18" charset="0"/>
            </a:endParaRPr>
          </a:p>
        </p:txBody>
      </p:sp>
    </p:spTree>
    <p:extLst>
      <p:ext uri="{BB962C8B-B14F-4D97-AF65-F5344CB8AC3E}">
        <p14:creationId xmlns:p14="http://schemas.microsoft.com/office/powerpoint/2010/main" val="2422014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7" name="Rectangle 7"/>
          <p:cNvSpPr>
            <a:spLocks noChangeArrowheads="1"/>
          </p:cNvSpPr>
          <p:nvPr/>
        </p:nvSpPr>
        <p:spPr bwMode="auto">
          <a:xfrm>
            <a:off x="838200" y="1998663"/>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Form Teams</a:t>
            </a:r>
          </a:p>
        </p:txBody>
      </p:sp>
      <p:sp>
        <p:nvSpPr>
          <p:cNvPr id="291850" name="Text Box 10"/>
          <p:cNvSpPr txBox="1">
            <a:spLocks noChangeArrowheads="1"/>
          </p:cNvSpPr>
          <p:nvPr/>
        </p:nvSpPr>
        <p:spPr bwMode="auto">
          <a:xfrm>
            <a:off x="990600" y="533400"/>
            <a:ext cx="6781800" cy="57943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Phase One: Plan</a:t>
            </a:r>
          </a:p>
        </p:txBody>
      </p:sp>
      <p:sp>
        <p:nvSpPr>
          <p:cNvPr id="291855" name="Text Box 15"/>
          <p:cNvSpPr txBox="1">
            <a:spLocks noChangeArrowheads="1"/>
          </p:cNvSpPr>
          <p:nvPr/>
        </p:nvSpPr>
        <p:spPr bwMode="auto">
          <a:xfrm>
            <a:off x="2667000" y="2379663"/>
            <a:ext cx="304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3</a:t>
            </a:r>
          </a:p>
        </p:txBody>
      </p:sp>
      <p:sp>
        <p:nvSpPr>
          <p:cNvPr id="291857" name="Text Box 17"/>
          <p:cNvSpPr txBox="1">
            <a:spLocks noChangeArrowheads="1"/>
          </p:cNvSpPr>
          <p:nvPr/>
        </p:nvSpPr>
        <p:spPr bwMode="auto">
          <a:xfrm>
            <a:off x="3200400" y="1905000"/>
            <a:ext cx="4495800" cy="183038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tabLst>
                <a:tab pos="177800" algn="l"/>
              </a:tabLst>
              <a:defRPr sz="2400">
                <a:solidFill>
                  <a:schemeClr val="tx1"/>
                </a:solidFill>
                <a:latin typeface="Times New Roman" pitchFamily="18" charset="0"/>
              </a:defRPr>
            </a:lvl1pPr>
            <a:lvl2pPr marL="355600" indent="-63500">
              <a:tabLst>
                <a:tab pos="177800" algn="l"/>
              </a:tabLst>
              <a:defRPr sz="2400">
                <a:solidFill>
                  <a:schemeClr val="tx1"/>
                </a:solidFill>
                <a:latin typeface="Times New Roman" pitchFamily="18" charset="0"/>
              </a:defRPr>
            </a:lvl2pPr>
            <a:lvl3pPr marL="3543300">
              <a:tabLst>
                <a:tab pos="177800" algn="l"/>
              </a:tabLst>
              <a:defRPr sz="2400">
                <a:solidFill>
                  <a:schemeClr val="tx1"/>
                </a:solidFill>
                <a:latin typeface="Times New Roman" pitchFamily="18" charset="0"/>
              </a:defRPr>
            </a:lvl3pPr>
            <a:lvl4pPr marL="3657600">
              <a:tabLst>
                <a:tab pos="177800" algn="l"/>
              </a:tabLst>
              <a:defRPr sz="2400">
                <a:solidFill>
                  <a:schemeClr val="tx1"/>
                </a:solidFill>
                <a:latin typeface="Times New Roman" pitchFamily="18" charset="0"/>
              </a:defRPr>
            </a:lvl4pPr>
            <a:lvl5pPr marL="3771900">
              <a:tabLst>
                <a:tab pos="177800" algn="l"/>
              </a:tabLst>
              <a:defRPr sz="2400">
                <a:solidFill>
                  <a:schemeClr val="tx1"/>
                </a:solidFill>
                <a:latin typeface="Times New Roman" pitchFamily="18" charset="0"/>
              </a:defRPr>
            </a:lvl5pPr>
            <a:lvl6pPr marL="4229100" eaLnBrk="0" fontAlgn="base" hangingPunct="0">
              <a:spcBef>
                <a:spcPct val="0"/>
              </a:spcBef>
              <a:spcAft>
                <a:spcPct val="0"/>
              </a:spcAft>
              <a:tabLst>
                <a:tab pos="177800" algn="l"/>
              </a:tabLst>
              <a:defRPr sz="2400">
                <a:solidFill>
                  <a:schemeClr val="tx1"/>
                </a:solidFill>
                <a:latin typeface="Times New Roman" pitchFamily="18" charset="0"/>
              </a:defRPr>
            </a:lvl6pPr>
            <a:lvl7pPr marL="4686300" eaLnBrk="0" fontAlgn="base" hangingPunct="0">
              <a:spcBef>
                <a:spcPct val="0"/>
              </a:spcBef>
              <a:spcAft>
                <a:spcPct val="0"/>
              </a:spcAft>
              <a:tabLst>
                <a:tab pos="177800" algn="l"/>
              </a:tabLst>
              <a:defRPr sz="2400">
                <a:solidFill>
                  <a:schemeClr val="tx1"/>
                </a:solidFill>
                <a:latin typeface="Times New Roman" pitchFamily="18" charset="0"/>
              </a:defRPr>
            </a:lvl7pPr>
            <a:lvl8pPr marL="5143500" eaLnBrk="0" fontAlgn="base" hangingPunct="0">
              <a:spcBef>
                <a:spcPct val="0"/>
              </a:spcBef>
              <a:spcAft>
                <a:spcPct val="0"/>
              </a:spcAft>
              <a:tabLst>
                <a:tab pos="177800" algn="l"/>
              </a:tabLst>
              <a:defRPr sz="2400">
                <a:solidFill>
                  <a:schemeClr val="tx1"/>
                </a:solidFill>
                <a:latin typeface="Times New Roman" pitchFamily="18" charset="0"/>
              </a:defRPr>
            </a:lvl8pPr>
            <a:lvl9pPr marL="5600700" eaLnBrk="0" fontAlgn="base" hangingPunct="0">
              <a:spcBef>
                <a:spcPct val="0"/>
              </a:spcBef>
              <a:spcAft>
                <a:spcPct val="0"/>
              </a:spcAft>
              <a:tabLst>
                <a:tab pos="177800" algn="l"/>
              </a:tabLst>
              <a:defRPr sz="2400">
                <a:solidFill>
                  <a:schemeClr val="tx1"/>
                </a:solidFill>
                <a:latin typeface="Times New Roman" pitchFamily="18" charset="0"/>
              </a:defRPr>
            </a:lvl9pPr>
          </a:lstStyle>
          <a:p>
            <a:pPr>
              <a:spcBef>
                <a:spcPct val="50000"/>
              </a:spcBef>
              <a:buFontTx/>
              <a:buChar char="•"/>
            </a:pPr>
            <a:r>
              <a:rPr lang="en-US" sz="1200">
                <a:latin typeface="Arial" charset="0"/>
              </a:rPr>
              <a:t>Determine functional representation and appropriate team size given the assigned task</a:t>
            </a:r>
          </a:p>
          <a:p>
            <a:pPr>
              <a:spcBef>
                <a:spcPct val="50000"/>
              </a:spcBef>
              <a:buFontTx/>
              <a:buChar char="•"/>
            </a:pPr>
            <a:r>
              <a:rPr lang="en-US" sz="1200">
                <a:latin typeface="Arial" charset="0"/>
              </a:rPr>
              <a:t>Identify qualified members and team leaders</a:t>
            </a:r>
          </a:p>
          <a:p>
            <a:pPr>
              <a:spcBef>
                <a:spcPct val="50000"/>
              </a:spcBef>
              <a:buFontTx/>
              <a:buChar char="•"/>
            </a:pPr>
            <a:r>
              <a:rPr lang="en-US" sz="1200">
                <a:latin typeface="Arial" charset="0"/>
              </a:rPr>
              <a:t>Establish formal member roles</a:t>
            </a:r>
          </a:p>
          <a:p>
            <a:pPr>
              <a:spcBef>
                <a:spcPct val="50000"/>
              </a:spcBef>
              <a:buFontTx/>
              <a:buChar char="•"/>
            </a:pPr>
            <a:r>
              <a:rPr lang="en-US" sz="1200">
                <a:latin typeface="Arial" charset="0"/>
              </a:rPr>
              <a:t>Determine if member commitment is part-time or full-time </a:t>
            </a:r>
          </a:p>
          <a:p>
            <a:pPr>
              <a:spcBef>
                <a:spcPct val="50000"/>
              </a:spcBef>
              <a:buFontTx/>
              <a:buChar char="•"/>
            </a:pPr>
            <a:r>
              <a:rPr lang="en-US" sz="1200">
                <a:latin typeface="Arial" charset="0"/>
              </a:rPr>
              <a:t>Establish core versus as-needed members</a:t>
            </a:r>
          </a:p>
          <a:p>
            <a:pPr>
              <a:spcBef>
                <a:spcPct val="50000"/>
              </a:spcBef>
              <a:buFontTx/>
              <a:buChar char="•"/>
            </a:pPr>
            <a:r>
              <a:rPr lang="en-US" sz="1200">
                <a:latin typeface="Arial" charset="0"/>
              </a:rPr>
              <a:t>Assess need for supplier or customer involvement</a:t>
            </a:r>
          </a:p>
        </p:txBody>
      </p:sp>
      <p:sp>
        <p:nvSpPr>
          <p:cNvPr id="291858" name="Text Box 18"/>
          <p:cNvSpPr txBox="1">
            <a:spLocks noChangeArrowheads="1"/>
          </p:cNvSpPr>
          <p:nvPr/>
        </p:nvSpPr>
        <p:spPr bwMode="auto">
          <a:xfrm>
            <a:off x="3200400" y="4114800"/>
            <a:ext cx="4648200" cy="201295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200">
                <a:latin typeface="Arial" charset="0"/>
              </a:rPr>
              <a:t>Establish reporting linkages to executive leadership</a:t>
            </a:r>
          </a:p>
          <a:p>
            <a:pPr>
              <a:spcBef>
                <a:spcPct val="50000"/>
              </a:spcBef>
              <a:buFontTx/>
              <a:buChar char="•"/>
            </a:pPr>
            <a:r>
              <a:rPr lang="en-US" sz="1200">
                <a:latin typeface="Arial" charset="0"/>
              </a:rPr>
              <a:t>Link team performance to organizational reward and recognition system</a:t>
            </a:r>
          </a:p>
          <a:p>
            <a:pPr>
              <a:spcBef>
                <a:spcPct val="50000"/>
              </a:spcBef>
              <a:buFontTx/>
              <a:buChar char="•"/>
            </a:pPr>
            <a:r>
              <a:rPr lang="en-US" sz="1200">
                <a:latin typeface="Arial" charset="0"/>
              </a:rPr>
              <a:t>Identify and make available required resources</a:t>
            </a:r>
          </a:p>
          <a:p>
            <a:pPr>
              <a:spcBef>
                <a:spcPct val="50000"/>
              </a:spcBef>
              <a:buFontTx/>
              <a:buChar char="•"/>
            </a:pPr>
            <a:r>
              <a:rPr lang="en-US" sz="1200">
                <a:latin typeface="Arial" charset="0"/>
              </a:rPr>
              <a:t>Clarify executive management performance expectations</a:t>
            </a:r>
          </a:p>
          <a:p>
            <a:pPr>
              <a:spcBef>
                <a:spcPct val="50000"/>
              </a:spcBef>
              <a:buFontTx/>
              <a:buChar char="•"/>
            </a:pPr>
            <a:r>
              <a:rPr lang="en-US" sz="1200">
                <a:latin typeface="Arial" charset="0"/>
              </a:rPr>
              <a:t>Identify team authority levels</a:t>
            </a:r>
          </a:p>
          <a:p>
            <a:pPr>
              <a:spcBef>
                <a:spcPct val="50000"/>
              </a:spcBef>
              <a:buFontTx/>
              <a:buChar char="•"/>
            </a:pPr>
            <a:r>
              <a:rPr lang="en-US" sz="1200">
                <a:latin typeface="Arial" charset="0"/>
              </a:rPr>
              <a:t>Create a team charter detailing mission, tasks. broad objectives, etc.</a:t>
            </a:r>
          </a:p>
        </p:txBody>
      </p:sp>
      <p:sp>
        <p:nvSpPr>
          <p:cNvPr id="291859" name="Rectangle 19"/>
          <p:cNvSpPr>
            <a:spLocks noChangeArrowheads="1"/>
          </p:cNvSpPr>
          <p:nvPr/>
        </p:nvSpPr>
        <p:spPr bwMode="auto">
          <a:xfrm>
            <a:off x="838200" y="4191000"/>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Evaluate Additional</a:t>
            </a:r>
          </a:p>
          <a:p>
            <a:pPr algn="ctr"/>
            <a:r>
              <a:rPr lang="en-US" sz="1200" b="1"/>
              <a:t>Preparation Issues</a:t>
            </a:r>
          </a:p>
        </p:txBody>
      </p:sp>
      <p:sp>
        <p:nvSpPr>
          <p:cNvPr id="291860" name="AutoShape 20"/>
          <p:cNvSpPr>
            <a:spLocks noChangeArrowheads="1"/>
          </p:cNvSpPr>
          <p:nvPr/>
        </p:nvSpPr>
        <p:spPr bwMode="auto">
          <a:xfrm>
            <a:off x="1676400" y="2913063"/>
            <a:ext cx="381000" cy="30480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1" name="Text Box 21"/>
          <p:cNvSpPr txBox="1">
            <a:spLocks noChangeArrowheads="1"/>
          </p:cNvSpPr>
          <p:nvPr/>
        </p:nvSpPr>
        <p:spPr bwMode="auto">
          <a:xfrm>
            <a:off x="2667000" y="4572000"/>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4</a:t>
            </a:r>
          </a:p>
        </p:txBody>
      </p:sp>
      <p:sp>
        <p:nvSpPr>
          <p:cNvPr id="291864" name="Line 24"/>
          <p:cNvSpPr>
            <a:spLocks noChangeShapeType="1"/>
          </p:cNvSpPr>
          <p:nvPr/>
        </p:nvSpPr>
        <p:spPr bwMode="auto">
          <a:xfrm>
            <a:off x="3429000" y="3962400"/>
            <a:ext cx="2971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67105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auto">
          <a:xfrm>
            <a:off x="1143000" y="533400"/>
            <a:ext cx="5715000" cy="57943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Segmenting Work Teams</a:t>
            </a:r>
          </a:p>
        </p:txBody>
      </p:sp>
      <p:sp>
        <p:nvSpPr>
          <p:cNvPr id="292867" name="Rectangle 3"/>
          <p:cNvSpPr>
            <a:spLocks noChangeArrowheads="1"/>
          </p:cNvSpPr>
          <p:nvPr/>
        </p:nvSpPr>
        <p:spPr bwMode="auto">
          <a:xfrm>
            <a:off x="3200400" y="3214688"/>
            <a:ext cx="2057400" cy="91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p>
            <a:r>
              <a:rPr lang="en-US" sz="900"/>
              <a:t>Continuous support of team</a:t>
            </a:r>
          </a:p>
          <a:p>
            <a:r>
              <a:rPr lang="en-US" sz="900"/>
              <a:t>assignments in addition to regular</a:t>
            </a:r>
          </a:p>
          <a:p>
            <a:r>
              <a:rPr lang="en-US" sz="900"/>
              <a:t>responsibilities </a:t>
            </a:r>
          </a:p>
          <a:p>
            <a:endParaRPr lang="en-US" sz="900"/>
          </a:p>
        </p:txBody>
      </p:sp>
      <p:sp>
        <p:nvSpPr>
          <p:cNvPr id="292868" name="Rectangle 4"/>
          <p:cNvSpPr>
            <a:spLocks noChangeArrowheads="1"/>
          </p:cNvSpPr>
          <p:nvPr/>
        </p:nvSpPr>
        <p:spPr bwMode="auto">
          <a:xfrm>
            <a:off x="3200400" y="2300288"/>
            <a:ext cx="2057400" cy="91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p>
            <a:endParaRPr lang="en-US" sz="900" dirty="0"/>
          </a:p>
          <a:p>
            <a:r>
              <a:rPr lang="en-US" sz="900" dirty="0"/>
              <a:t>Support a specific project or task</a:t>
            </a:r>
          </a:p>
          <a:p>
            <a:r>
              <a:rPr lang="en-US" sz="900" dirty="0"/>
              <a:t>in addition to regular job</a:t>
            </a:r>
          </a:p>
          <a:p>
            <a:r>
              <a:rPr lang="en-US" sz="900" dirty="0"/>
              <a:t>responsibilities </a:t>
            </a:r>
          </a:p>
          <a:p>
            <a:endParaRPr lang="en-US" sz="900" dirty="0"/>
          </a:p>
        </p:txBody>
      </p:sp>
      <p:sp>
        <p:nvSpPr>
          <p:cNvPr id="292869" name="Rectangle 5"/>
          <p:cNvSpPr>
            <a:spLocks noChangeArrowheads="1"/>
          </p:cNvSpPr>
          <p:nvPr/>
        </p:nvSpPr>
        <p:spPr bwMode="auto">
          <a:xfrm>
            <a:off x="5257800" y="3214688"/>
            <a:ext cx="2057400" cy="91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p>
            <a:r>
              <a:rPr lang="en-US" sz="900"/>
              <a:t>Continuous support of team</a:t>
            </a:r>
          </a:p>
          <a:p>
            <a:r>
              <a:rPr lang="en-US" sz="900"/>
              <a:t>assignments as a full-time team</a:t>
            </a:r>
          </a:p>
          <a:p>
            <a:r>
              <a:rPr lang="en-US" sz="900"/>
              <a:t>member</a:t>
            </a:r>
          </a:p>
          <a:p>
            <a:endParaRPr lang="en-US" sz="900"/>
          </a:p>
        </p:txBody>
      </p:sp>
      <p:sp>
        <p:nvSpPr>
          <p:cNvPr id="292870" name="Rectangle 6"/>
          <p:cNvSpPr>
            <a:spLocks noChangeArrowheads="1"/>
          </p:cNvSpPr>
          <p:nvPr/>
        </p:nvSpPr>
        <p:spPr bwMode="auto">
          <a:xfrm>
            <a:off x="5257800" y="2300288"/>
            <a:ext cx="2057400" cy="91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p>
            <a:r>
              <a:rPr lang="en-US" sz="900"/>
              <a:t>Support a specific project or task</a:t>
            </a:r>
          </a:p>
          <a:p>
            <a:r>
              <a:rPr lang="en-US" sz="900"/>
              <a:t>as a full-time team member</a:t>
            </a:r>
          </a:p>
          <a:p>
            <a:endParaRPr lang="en-US" sz="900"/>
          </a:p>
        </p:txBody>
      </p:sp>
      <p:sp>
        <p:nvSpPr>
          <p:cNvPr id="292871" name="Text Box 7"/>
          <p:cNvSpPr txBox="1">
            <a:spLocks noChangeArrowheads="1"/>
          </p:cNvSpPr>
          <p:nvPr/>
        </p:nvSpPr>
        <p:spPr bwMode="auto">
          <a:xfrm>
            <a:off x="1143000" y="3074988"/>
            <a:ext cx="2057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Task Duration</a:t>
            </a:r>
          </a:p>
        </p:txBody>
      </p:sp>
      <p:sp>
        <p:nvSpPr>
          <p:cNvPr id="292872" name="Text Box 8"/>
          <p:cNvSpPr txBox="1">
            <a:spLocks noChangeArrowheads="1"/>
          </p:cNvSpPr>
          <p:nvPr/>
        </p:nvSpPr>
        <p:spPr bwMode="auto">
          <a:xfrm>
            <a:off x="3733800" y="4230688"/>
            <a:ext cx="1143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a:t>Part Time</a:t>
            </a:r>
          </a:p>
        </p:txBody>
      </p:sp>
      <p:sp>
        <p:nvSpPr>
          <p:cNvPr id="292873" name="Text Box 9"/>
          <p:cNvSpPr txBox="1">
            <a:spLocks noChangeArrowheads="1"/>
          </p:cNvSpPr>
          <p:nvPr/>
        </p:nvSpPr>
        <p:spPr bwMode="auto">
          <a:xfrm>
            <a:off x="5943600" y="4235450"/>
            <a:ext cx="1066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a:t>Full Time</a:t>
            </a:r>
          </a:p>
        </p:txBody>
      </p:sp>
      <p:sp>
        <p:nvSpPr>
          <p:cNvPr id="292874" name="Text Box 10"/>
          <p:cNvSpPr txBox="1">
            <a:spLocks noChangeArrowheads="1"/>
          </p:cNvSpPr>
          <p:nvPr/>
        </p:nvSpPr>
        <p:spPr bwMode="auto">
          <a:xfrm>
            <a:off x="2451100" y="263525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a:t>Finite</a:t>
            </a:r>
          </a:p>
        </p:txBody>
      </p:sp>
      <p:sp>
        <p:nvSpPr>
          <p:cNvPr id="292875" name="Text Box 11"/>
          <p:cNvSpPr txBox="1">
            <a:spLocks noChangeArrowheads="1"/>
          </p:cNvSpPr>
          <p:nvPr/>
        </p:nvSpPr>
        <p:spPr bwMode="auto">
          <a:xfrm>
            <a:off x="1981200" y="3549650"/>
            <a:ext cx="121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a:t>Continuous</a:t>
            </a:r>
          </a:p>
        </p:txBody>
      </p:sp>
      <p:sp>
        <p:nvSpPr>
          <p:cNvPr id="292876" name="Text Box 12"/>
          <p:cNvSpPr txBox="1">
            <a:spLocks noChangeArrowheads="1"/>
          </p:cNvSpPr>
          <p:nvPr/>
        </p:nvSpPr>
        <p:spPr bwMode="auto">
          <a:xfrm>
            <a:off x="4114800" y="4510088"/>
            <a:ext cx="2743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Member Commitment</a:t>
            </a:r>
          </a:p>
        </p:txBody>
      </p:sp>
    </p:spTree>
    <p:extLst>
      <p:ext uri="{BB962C8B-B14F-4D97-AF65-F5344CB8AC3E}">
        <p14:creationId xmlns:p14="http://schemas.microsoft.com/office/powerpoint/2010/main" val="386290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ext Box 2"/>
          <p:cNvSpPr txBox="1">
            <a:spLocks noChangeArrowheads="1"/>
          </p:cNvSpPr>
          <p:nvPr/>
        </p:nvSpPr>
        <p:spPr bwMode="auto">
          <a:xfrm>
            <a:off x="1066800" y="577850"/>
            <a:ext cx="6858000" cy="4572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3200" b="1"/>
              <a:t>Resource Categories</a:t>
            </a:r>
          </a:p>
        </p:txBody>
      </p:sp>
      <p:sp>
        <p:nvSpPr>
          <p:cNvPr id="300035" name="Text Box 3"/>
          <p:cNvSpPr txBox="1">
            <a:spLocks noChangeArrowheads="1"/>
          </p:cNvSpPr>
          <p:nvPr/>
        </p:nvSpPr>
        <p:spPr bwMode="auto">
          <a:xfrm>
            <a:off x="1549400" y="1295400"/>
            <a:ext cx="325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b="1" dirty="0"/>
              <a:t>Job-Related Information</a:t>
            </a:r>
          </a:p>
        </p:txBody>
      </p:sp>
      <p:sp>
        <p:nvSpPr>
          <p:cNvPr id="300036" name="Rectangle 4"/>
          <p:cNvSpPr>
            <a:spLocks noChangeArrowheads="1"/>
          </p:cNvSpPr>
          <p:nvPr/>
        </p:nvSpPr>
        <p:spPr bwMode="auto">
          <a:xfrm>
            <a:off x="1549400" y="1604962"/>
            <a:ext cx="302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information and data required to support team analysis and performance</a:t>
            </a:r>
          </a:p>
        </p:txBody>
      </p:sp>
      <p:sp>
        <p:nvSpPr>
          <p:cNvPr id="300037" name="Text Box 5"/>
          <p:cNvSpPr txBox="1">
            <a:spLocks noChangeArrowheads="1"/>
          </p:cNvSpPr>
          <p:nvPr/>
        </p:nvSpPr>
        <p:spPr bwMode="auto">
          <a:xfrm>
            <a:off x="5143500" y="1295400"/>
            <a:ext cx="2933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b="1" dirty="0"/>
              <a:t>Tools and Equipment</a:t>
            </a:r>
          </a:p>
        </p:txBody>
      </p:sp>
      <p:sp>
        <p:nvSpPr>
          <p:cNvPr id="300038" name="Rectangle 6"/>
          <p:cNvSpPr>
            <a:spLocks noChangeArrowheads="1"/>
          </p:cNvSpPr>
          <p:nvPr/>
        </p:nvSpPr>
        <p:spPr bwMode="auto">
          <a:xfrm>
            <a:off x="5130800" y="1600200"/>
            <a:ext cx="287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specific tools, equipment, and technology required to support team efforts</a:t>
            </a:r>
          </a:p>
        </p:txBody>
      </p:sp>
      <p:sp>
        <p:nvSpPr>
          <p:cNvPr id="300039" name="Text Box 7"/>
          <p:cNvSpPr txBox="1">
            <a:spLocks noChangeArrowheads="1"/>
          </p:cNvSpPr>
          <p:nvPr/>
        </p:nvSpPr>
        <p:spPr bwMode="auto">
          <a:xfrm>
            <a:off x="1536700" y="2001837"/>
            <a:ext cx="210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dirty="0"/>
              <a:t>Materials and Supplies</a:t>
            </a:r>
          </a:p>
        </p:txBody>
      </p:sp>
      <p:sp>
        <p:nvSpPr>
          <p:cNvPr id="300040" name="Rectangle 8"/>
          <p:cNvSpPr>
            <a:spLocks noChangeArrowheads="1"/>
          </p:cNvSpPr>
          <p:nvPr/>
        </p:nvSpPr>
        <p:spPr bwMode="auto">
          <a:xfrm>
            <a:off x="1536700" y="2443162"/>
            <a:ext cx="303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routine materials and supplies required to support team activities</a:t>
            </a:r>
          </a:p>
        </p:txBody>
      </p:sp>
      <p:sp>
        <p:nvSpPr>
          <p:cNvPr id="300041" name="Text Box 9"/>
          <p:cNvSpPr txBox="1">
            <a:spLocks noChangeArrowheads="1"/>
          </p:cNvSpPr>
          <p:nvPr/>
        </p:nvSpPr>
        <p:spPr bwMode="auto">
          <a:xfrm>
            <a:off x="5130800" y="2078037"/>
            <a:ext cx="210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dirty="0"/>
              <a:t>Budgetary Support</a:t>
            </a:r>
          </a:p>
        </p:txBody>
      </p:sp>
      <p:sp>
        <p:nvSpPr>
          <p:cNvPr id="300042" name="Rectangle 10"/>
          <p:cNvSpPr>
            <a:spLocks noChangeArrowheads="1"/>
          </p:cNvSpPr>
          <p:nvPr/>
        </p:nvSpPr>
        <p:spPr bwMode="auto">
          <a:xfrm>
            <a:off x="5118100" y="2438400"/>
            <a:ext cx="2730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financial resources, not including salaries, required to support a team’s task</a:t>
            </a:r>
          </a:p>
        </p:txBody>
      </p:sp>
      <p:sp>
        <p:nvSpPr>
          <p:cNvPr id="300043" name="Text Box 11"/>
          <p:cNvSpPr txBox="1">
            <a:spLocks noChangeArrowheads="1"/>
          </p:cNvSpPr>
          <p:nvPr/>
        </p:nvSpPr>
        <p:spPr bwMode="auto">
          <a:xfrm>
            <a:off x="1536700" y="2921000"/>
            <a:ext cx="2806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Required Help from Others</a:t>
            </a:r>
          </a:p>
        </p:txBody>
      </p:sp>
      <p:sp>
        <p:nvSpPr>
          <p:cNvPr id="300044" name="Rectangle 12"/>
          <p:cNvSpPr>
            <a:spLocks noChangeArrowheads="1"/>
          </p:cNvSpPr>
          <p:nvPr/>
        </p:nvSpPr>
        <p:spPr bwMode="auto">
          <a:xfrm>
            <a:off x="1536700" y="3327400"/>
            <a:ext cx="3111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services and assistance needed from others external to the team but within the organization</a:t>
            </a:r>
          </a:p>
        </p:txBody>
      </p:sp>
      <p:sp>
        <p:nvSpPr>
          <p:cNvPr id="300045" name="Text Box 13"/>
          <p:cNvSpPr txBox="1">
            <a:spLocks noChangeArrowheads="1"/>
          </p:cNvSpPr>
          <p:nvPr/>
        </p:nvSpPr>
        <p:spPr bwMode="auto">
          <a:xfrm>
            <a:off x="5130800" y="2916237"/>
            <a:ext cx="287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Team Member Task Preparation</a:t>
            </a:r>
          </a:p>
        </p:txBody>
      </p:sp>
      <p:sp>
        <p:nvSpPr>
          <p:cNvPr id="300046" name="Rectangle 14"/>
          <p:cNvSpPr>
            <a:spLocks noChangeArrowheads="1"/>
          </p:cNvSpPr>
          <p:nvPr/>
        </p:nvSpPr>
        <p:spPr bwMode="auto">
          <a:xfrm>
            <a:off x="5118100" y="3330575"/>
            <a:ext cx="295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personal preparation and experience of team members as it relates to the team’s assignment</a:t>
            </a:r>
          </a:p>
        </p:txBody>
      </p:sp>
      <p:sp>
        <p:nvSpPr>
          <p:cNvPr id="300047" name="Text Box 15"/>
          <p:cNvSpPr txBox="1">
            <a:spLocks noChangeArrowheads="1"/>
          </p:cNvSpPr>
          <p:nvPr/>
        </p:nvSpPr>
        <p:spPr bwMode="auto">
          <a:xfrm>
            <a:off x="1536700" y="3976688"/>
            <a:ext cx="210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Time Availability</a:t>
            </a:r>
          </a:p>
        </p:txBody>
      </p:sp>
      <p:sp>
        <p:nvSpPr>
          <p:cNvPr id="300048" name="Rectangle 16"/>
          <p:cNvSpPr>
            <a:spLocks noChangeArrowheads="1"/>
          </p:cNvSpPr>
          <p:nvPr/>
        </p:nvSpPr>
        <p:spPr bwMode="auto">
          <a:xfrm>
            <a:off x="1536700" y="4251325"/>
            <a:ext cx="3111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amount of time that members can commit to team activities</a:t>
            </a:r>
          </a:p>
        </p:txBody>
      </p:sp>
      <p:sp>
        <p:nvSpPr>
          <p:cNvPr id="300049" name="Text Box 17"/>
          <p:cNvSpPr txBox="1">
            <a:spLocks noChangeArrowheads="1"/>
          </p:cNvSpPr>
          <p:nvPr/>
        </p:nvSpPr>
        <p:spPr bwMode="auto">
          <a:xfrm>
            <a:off x="5130800" y="3971925"/>
            <a:ext cx="210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Work Environment</a:t>
            </a:r>
          </a:p>
        </p:txBody>
      </p:sp>
      <p:sp>
        <p:nvSpPr>
          <p:cNvPr id="300050" name="Rectangle 18"/>
          <p:cNvSpPr>
            <a:spLocks noChangeArrowheads="1"/>
          </p:cNvSpPr>
          <p:nvPr/>
        </p:nvSpPr>
        <p:spPr bwMode="auto">
          <a:xfrm>
            <a:off x="5118100" y="4246563"/>
            <a:ext cx="2520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t>The physical aspects of the team’s work environment</a:t>
            </a:r>
          </a:p>
        </p:txBody>
      </p:sp>
      <p:sp>
        <p:nvSpPr>
          <p:cNvPr id="300051" name="Text Box 19"/>
          <p:cNvSpPr txBox="1">
            <a:spLocks noChangeArrowheads="1"/>
          </p:cNvSpPr>
          <p:nvPr/>
        </p:nvSpPr>
        <p:spPr bwMode="auto">
          <a:xfrm>
            <a:off x="1536700" y="4708525"/>
            <a:ext cx="3644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Executive Management Commitment</a:t>
            </a:r>
          </a:p>
        </p:txBody>
      </p:sp>
      <p:sp>
        <p:nvSpPr>
          <p:cNvPr id="300052" name="Rectangle 20"/>
          <p:cNvSpPr>
            <a:spLocks noChangeArrowheads="1"/>
          </p:cNvSpPr>
          <p:nvPr/>
        </p:nvSpPr>
        <p:spPr bwMode="auto">
          <a:xfrm>
            <a:off x="1536700" y="5165725"/>
            <a:ext cx="3187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t>The overall support that executive management exhibits toward work teams and teaming</a:t>
            </a:r>
          </a:p>
        </p:txBody>
      </p:sp>
      <p:sp>
        <p:nvSpPr>
          <p:cNvPr id="300053" name="Text Box 21"/>
          <p:cNvSpPr txBox="1">
            <a:spLocks noChangeArrowheads="1"/>
          </p:cNvSpPr>
          <p:nvPr/>
        </p:nvSpPr>
        <p:spPr bwMode="auto">
          <a:xfrm>
            <a:off x="5130800" y="4738688"/>
            <a:ext cx="3479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Customer and Supplier Participation</a:t>
            </a:r>
          </a:p>
        </p:txBody>
      </p:sp>
      <p:sp>
        <p:nvSpPr>
          <p:cNvPr id="300054" name="Rectangle 22"/>
          <p:cNvSpPr>
            <a:spLocks noChangeArrowheads="1"/>
          </p:cNvSpPr>
          <p:nvPr/>
        </p:nvSpPr>
        <p:spPr bwMode="auto">
          <a:xfrm>
            <a:off x="5118100" y="5165725"/>
            <a:ext cx="2959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t>The support that critical customers and suppliers provide when involvement is beneficial</a:t>
            </a:r>
          </a:p>
        </p:txBody>
      </p:sp>
      <p:sp>
        <p:nvSpPr>
          <p:cNvPr id="300055" name="Rectangle 23"/>
          <p:cNvSpPr>
            <a:spLocks noChangeArrowheads="1"/>
          </p:cNvSpPr>
          <p:nvPr/>
        </p:nvSpPr>
        <p:spPr bwMode="auto">
          <a:xfrm>
            <a:off x="1524000" y="5851525"/>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t>Adapted from Peters and </a:t>
            </a:r>
            <a:r>
              <a:rPr lang="en-US" sz="1000" dirty="0" err="1"/>
              <a:t>O’Connors</a:t>
            </a:r>
            <a:r>
              <a:rPr lang="en-US" sz="1000" dirty="0"/>
              <a:t>, “Situational Constraints and Work Outcomes: The Influence of  a Frequently Overlooked Construct,” </a:t>
            </a:r>
            <a:r>
              <a:rPr lang="en-US" sz="1000" i="1" dirty="0"/>
              <a:t>Academy of Management Review</a:t>
            </a:r>
            <a:r>
              <a:rPr lang="en-US" sz="1000" dirty="0"/>
              <a:t>, 5:391-397, 1980.</a:t>
            </a:r>
          </a:p>
        </p:txBody>
      </p:sp>
    </p:spTree>
    <p:extLst>
      <p:ext uri="{BB962C8B-B14F-4D97-AF65-F5344CB8AC3E}">
        <p14:creationId xmlns:p14="http://schemas.microsoft.com/office/powerpoint/2010/main" val="3718431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ext Box 2"/>
          <p:cNvSpPr txBox="1">
            <a:spLocks noChangeArrowheads="1"/>
          </p:cNvSpPr>
          <p:nvPr/>
        </p:nvSpPr>
        <p:spPr bwMode="auto">
          <a:xfrm>
            <a:off x="1066800" y="547688"/>
            <a:ext cx="7086600" cy="45720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3200" b="1"/>
              <a:t>Work Team Authority Dimensions</a:t>
            </a:r>
          </a:p>
        </p:txBody>
      </p:sp>
      <p:sp>
        <p:nvSpPr>
          <p:cNvPr id="301059" name="Text Box 3"/>
          <p:cNvSpPr txBox="1">
            <a:spLocks noChangeArrowheads="1"/>
          </p:cNvSpPr>
          <p:nvPr/>
        </p:nvSpPr>
        <p:spPr bwMode="auto">
          <a:xfrm>
            <a:off x="1778000" y="1600200"/>
            <a:ext cx="318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b="1" u="sng" dirty="0"/>
              <a:t>Scheduling Authority</a:t>
            </a:r>
          </a:p>
        </p:txBody>
      </p:sp>
      <p:sp>
        <p:nvSpPr>
          <p:cNvPr id="301060" name="Rectangle 4"/>
          <p:cNvSpPr>
            <a:spLocks noChangeArrowheads="1"/>
          </p:cNvSpPr>
          <p:nvPr/>
        </p:nvSpPr>
        <p:spPr bwMode="auto">
          <a:xfrm>
            <a:off x="1778000" y="1838980"/>
            <a:ext cx="622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a:t>Ability of a team to schedule its meeting without others approving the decision.</a:t>
            </a:r>
          </a:p>
        </p:txBody>
      </p:sp>
      <p:sp>
        <p:nvSpPr>
          <p:cNvPr id="301061" name="Text Box 5"/>
          <p:cNvSpPr txBox="1">
            <a:spLocks noChangeArrowheads="1"/>
          </p:cNvSpPr>
          <p:nvPr/>
        </p:nvSpPr>
        <p:spPr bwMode="auto">
          <a:xfrm>
            <a:off x="1765300" y="2445405"/>
            <a:ext cx="210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u="sng"/>
              <a:t>Selection Authority</a:t>
            </a:r>
          </a:p>
        </p:txBody>
      </p:sp>
      <p:sp>
        <p:nvSpPr>
          <p:cNvPr id="301062" name="Rectangle 6"/>
          <p:cNvSpPr>
            <a:spLocks noChangeArrowheads="1"/>
          </p:cNvSpPr>
          <p:nvPr/>
        </p:nvSpPr>
        <p:spPr bwMode="auto">
          <a:xfrm>
            <a:off x="1765300" y="2677180"/>
            <a:ext cx="63119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a:t>Ability of a team to select its leader(s) and/or new team members as required to complete assigned tasks.</a:t>
            </a:r>
          </a:p>
        </p:txBody>
      </p:sp>
      <p:sp>
        <p:nvSpPr>
          <p:cNvPr id="301063" name="Text Box 7"/>
          <p:cNvSpPr txBox="1">
            <a:spLocks noChangeArrowheads="1"/>
          </p:cNvSpPr>
          <p:nvPr/>
        </p:nvSpPr>
        <p:spPr bwMode="auto">
          <a:xfrm>
            <a:off x="1765300" y="3297674"/>
            <a:ext cx="2806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u="sng" dirty="0"/>
              <a:t>Internal Authority</a:t>
            </a:r>
          </a:p>
        </p:txBody>
      </p:sp>
      <p:sp>
        <p:nvSpPr>
          <p:cNvPr id="301064" name="Rectangle 8"/>
          <p:cNvSpPr>
            <a:spLocks noChangeArrowheads="1"/>
          </p:cNvSpPr>
          <p:nvPr/>
        </p:nvSpPr>
        <p:spPr bwMode="auto">
          <a:xfrm>
            <a:off x="1765300" y="3478649"/>
            <a:ext cx="63881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a:t>Ability of a team to control internal activities, such as allocating budget and material resources to support team activities, determining team performance goals and objectives, making timing decisions regarding the completion of specific activities, and requesting non-team members to support assignments as required.</a:t>
            </a:r>
          </a:p>
        </p:txBody>
      </p:sp>
      <p:sp>
        <p:nvSpPr>
          <p:cNvPr id="301065" name="Text Box 9"/>
          <p:cNvSpPr txBox="1">
            <a:spLocks noChangeArrowheads="1"/>
          </p:cNvSpPr>
          <p:nvPr/>
        </p:nvSpPr>
        <p:spPr bwMode="auto">
          <a:xfrm>
            <a:off x="1765300" y="4800600"/>
            <a:ext cx="4330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u="sng" dirty="0"/>
              <a:t>External Decision-Making Authority</a:t>
            </a:r>
          </a:p>
        </p:txBody>
      </p:sp>
      <p:sp>
        <p:nvSpPr>
          <p:cNvPr id="301066" name="Rectangle 10"/>
          <p:cNvSpPr>
            <a:spLocks noChangeArrowheads="1"/>
          </p:cNvSpPr>
          <p:nvPr/>
        </p:nvSpPr>
        <p:spPr bwMode="auto">
          <a:xfrm>
            <a:off x="1765300" y="5000625"/>
            <a:ext cx="66167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a:t>Ability of at team to make decisions that bind or commit an organization.  This is conceptually the highest authority dimension because it allows a team to operate independently of external managers.</a:t>
            </a:r>
          </a:p>
        </p:txBody>
      </p:sp>
      <p:sp>
        <p:nvSpPr>
          <p:cNvPr id="301067" name="Rectangle 11"/>
          <p:cNvSpPr>
            <a:spLocks noChangeArrowheads="1"/>
          </p:cNvSpPr>
          <p:nvPr/>
        </p:nvSpPr>
        <p:spPr bwMode="auto">
          <a:xfrm>
            <a:off x="1752600" y="5989638"/>
            <a:ext cx="5715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dirty="0"/>
              <a:t>Adapted from </a:t>
            </a:r>
            <a:r>
              <a:rPr lang="en-US" sz="1000" dirty="0" err="1"/>
              <a:t>Monczka</a:t>
            </a:r>
            <a:r>
              <a:rPr lang="en-US" sz="1000" dirty="0"/>
              <a:t> and Trent, “Cross-Functional Sourcing Team Effectiveness,” Center for Advanced Purchasing Studies (Tempe, AZ), 1993, p. 68.</a:t>
            </a:r>
          </a:p>
        </p:txBody>
      </p:sp>
    </p:spTree>
    <p:extLst>
      <p:ext uri="{BB962C8B-B14F-4D97-AF65-F5344CB8AC3E}">
        <p14:creationId xmlns:p14="http://schemas.microsoft.com/office/powerpoint/2010/main" val="1167945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219200" y="547688"/>
            <a:ext cx="4953000" cy="579437"/>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Phase Two: Perform</a:t>
            </a:r>
          </a:p>
        </p:txBody>
      </p:sp>
      <p:sp>
        <p:nvSpPr>
          <p:cNvPr id="288771" name="Rectangle 3"/>
          <p:cNvSpPr>
            <a:spLocks noChangeArrowheads="1"/>
          </p:cNvSpPr>
          <p:nvPr/>
        </p:nvSpPr>
        <p:spPr bwMode="auto">
          <a:xfrm>
            <a:off x="1371600" y="1600200"/>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Establish Team-Based</a:t>
            </a:r>
          </a:p>
          <a:p>
            <a:pPr algn="ctr"/>
            <a:r>
              <a:rPr lang="en-US" sz="1200" b="1"/>
              <a:t>Performance Goals</a:t>
            </a:r>
          </a:p>
        </p:txBody>
      </p:sp>
      <p:sp>
        <p:nvSpPr>
          <p:cNvPr id="288772" name="Text Box 4"/>
          <p:cNvSpPr txBox="1">
            <a:spLocks noChangeArrowheads="1"/>
          </p:cNvSpPr>
          <p:nvPr/>
        </p:nvSpPr>
        <p:spPr bwMode="auto">
          <a:xfrm>
            <a:off x="3200400" y="1981200"/>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5</a:t>
            </a:r>
          </a:p>
        </p:txBody>
      </p:sp>
      <p:sp>
        <p:nvSpPr>
          <p:cNvPr id="288773" name="Rectangle 5"/>
          <p:cNvSpPr>
            <a:spLocks noChangeArrowheads="1"/>
          </p:cNvSpPr>
          <p:nvPr/>
        </p:nvSpPr>
        <p:spPr bwMode="auto">
          <a:xfrm>
            <a:off x="1371600" y="3048000"/>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Promote Member Effort</a:t>
            </a:r>
          </a:p>
          <a:p>
            <a:pPr algn="ctr"/>
            <a:r>
              <a:rPr lang="en-US" sz="1200" b="1"/>
              <a:t>and Commitment</a:t>
            </a:r>
          </a:p>
        </p:txBody>
      </p:sp>
      <p:sp>
        <p:nvSpPr>
          <p:cNvPr id="288774" name="Text Box 6"/>
          <p:cNvSpPr txBox="1">
            <a:spLocks noChangeArrowheads="1"/>
          </p:cNvSpPr>
          <p:nvPr/>
        </p:nvSpPr>
        <p:spPr bwMode="auto">
          <a:xfrm>
            <a:off x="3200400" y="3429000"/>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6</a:t>
            </a:r>
          </a:p>
        </p:txBody>
      </p:sp>
      <p:sp>
        <p:nvSpPr>
          <p:cNvPr id="288775" name="Text Box 7"/>
          <p:cNvSpPr txBox="1">
            <a:spLocks noChangeArrowheads="1"/>
          </p:cNvSpPr>
          <p:nvPr/>
        </p:nvSpPr>
        <p:spPr bwMode="auto">
          <a:xfrm>
            <a:off x="3733800" y="1524000"/>
            <a:ext cx="4876800" cy="73183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200">
                <a:latin typeface="Arial" charset="0"/>
              </a:rPr>
              <a:t>Executive leadership establishes broad targets and objectives</a:t>
            </a:r>
          </a:p>
          <a:p>
            <a:pPr>
              <a:spcBef>
                <a:spcPct val="50000"/>
              </a:spcBef>
              <a:buFontTx/>
              <a:buChar char="•"/>
            </a:pPr>
            <a:r>
              <a:rPr lang="en-US" sz="1200">
                <a:latin typeface="Arial" charset="0"/>
              </a:rPr>
              <a:t>Team members establish specific goals and milestones that are objective and measurable</a:t>
            </a:r>
          </a:p>
        </p:txBody>
      </p:sp>
      <p:sp>
        <p:nvSpPr>
          <p:cNvPr id="288776" name="Text Box 8"/>
          <p:cNvSpPr txBox="1">
            <a:spLocks noChangeArrowheads="1"/>
          </p:cNvSpPr>
          <p:nvPr/>
        </p:nvSpPr>
        <p:spPr bwMode="auto">
          <a:xfrm>
            <a:off x="3733800" y="2438400"/>
            <a:ext cx="5029200" cy="237966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200">
                <a:latin typeface="Arial" charset="0"/>
              </a:rPr>
              <a:t>Motivate members by assigning a meaningful and challenging task</a:t>
            </a:r>
          </a:p>
          <a:p>
            <a:pPr>
              <a:spcBef>
                <a:spcPct val="50000"/>
              </a:spcBef>
              <a:buFontTx/>
              <a:buChar char="•"/>
            </a:pPr>
            <a:r>
              <a:rPr lang="en-US" sz="1200">
                <a:latin typeface="Arial" charset="0"/>
              </a:rPr>
              <a:t>Provide key resources that support the team’s assignment</a:t>
            </a:r>
          </a:p>
          <a:p>
            <a:pPr>
              <a:spcBef>
                <a:spcPct val="50000"/>
              </a:spcBef>
              <a:buFontTx/>
              <a:buChar char="•"/>
            </a:pPr>
            <a:r>
              <a:rPr lang="en-US" sz="1200">
                <a:latin typeface="Arial" charset="0"/>
              </a:rPr>
              <a:t>Hold teams and individual members accountable for achieving measurable goals</a:t>
            </a:r>
          </a:p>
          <a:p>
            <a:pPr>
              <a:spcBef>
                <a:spcPct val="50000"/>
              </a:spcBef>
              <a:buFontTx/>
              <a:buChar char="•"/>
            </a:pPr>
            <a:r>
              <a:rPr lang="en-US" sz="1200">
                <a:latin typeface="Arial" charset="0"/>
              </a:rPr>
              <a:t>Involve suppliers and customers as required</a:t>
            </a:r>
          </a:p>
          <a:p>
            <a:pPr>
              <a:spcBef>
                <a:spcPct val="50000"/>
              </a:spcBef>
              <a:buFontTx/>
              <a:buChar char="•"/>
            </a:pPr>
            <a:r>
              <a:rPr lang="en-US" sz="1200">
                <a:latin typeface="Arial" charset="0"/>
              </a:rPr>
              <a:t>Provide visible executive support to the process</a:t>
            </a:r>
          </a:p>
          <a:p>
            <a:pPr>
              <a:spcBef>
                <a:spcPct val="50000"/>
              </a:spcBef>
              <a:buFontTx/>
              <a:buChar char="•"/>
            </a:pPr>
            <a:r>
              <a:rPr lang="en-US" sz="1200">
                <a:latin typeface="Arial" charset="0"/>
              </a:rPr>
              <a:t>Provide teams with decision-making authority</a:t>
            </a:r>
          </a:p>
          <a:p>
            <a:pPr>
              <a:spcBef>
                <a:spcPct val="50000"/>
              </a:spcBef>
              <a:buFontTx/>
              <a:buChar char="•"/>
            </a:pPr>
            <a:r>
              <a:rPr lang="en-US" sz="1200">
                <a:latin typeface="Arial" charset="0"/>
              </a:rPr>
              <a:t>Evaluate and reward team and member performance</a:t>
            </a:r>
          </a:p>
          <a:p>
            <a:pPr>
              <a:spcBef>
                <a:spcPct val="50000"/>
              </a:spcBef>
              <a:buFontTx/>
              <a:buChar char="•"/>
            </a:pPr>
            <a:r>
              <a:rPr lang="en-US" sz="1200">
                <a:latin typeface="Arial" charset="0"/>
              </a:rPr>
              <a:t>Minimize external time conflicts for individual members</a:t>
            </a:r>
          </a:p>
        </p:txBody>
      </p:sp>
      <p:sp>
        <p:nvSpPr>
          <p:cNvPr id="288777" name="AutoShape 9"/>
          <p:cNvSpPr>
            <a:spLocks noChangeArrowheads="1"/>
          </p:cNvSpPr>
          <p:nvPr/>
        </p:nvSpPr>
        <p:spPr bwMode="auto">
          <a:xfrm>
            <a:off x="2209800" y="2438400"/>
            <a:ext cx="381000" cy="30480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78" name="Rectangle 10"/>
          <p:cNvSpPr>
            <a:spLocks noChangeArrowheads="1"/>
          </p:cNvSpPr>
          <p:nvPr/>
        </p:nvSpPr>
        <p:spPr bwMode="auto">
          <a:xfrm>
            <a:off x="1371600" y="4876800"/>
            <a:ext cx="2057400"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Facilitate Internal</a:t>
            </a:r>
          </a:p>
          <a:p>
            <a:pPr algn="ctr"/>
            <a:r>
              <a:rPr lang="en-US" sz="1200" b="1"/>
              <a:t>Team Interaction</a:t>
            </a:r>
          </a:p>
        </p:txBody>
      </p:sp>
      <p:sp>
        <p:nvSpPr>
          <p:cNvPr id="288779" name="AutoShape 11"/>
          <p:cNvSpPr>
            <a:spLocks noChangeArrowheads="1"/>
          </p:cNvSpPr>
          <p:nvPr/>
        </p:nvSpPr>
        <p:spPr bwMode="auto">
          <a:xfrm>
            <a:off x="2209800" y="3962400"/>
            <a:ext cx="381000" cy="30480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80" name="Text Box 12"/>
          <p:cNvSpPr txBox="1">
            <a:spLocks noChangeArrowheads="1"/>
          </p:cNvSpPr>
          <p:nvPr/>
        </p:nvSpPr>
        <p:spPr bwMode="auto">
          <a:xfrm>
            <a:off x="3200400" y="5257800"/>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7</a:t>
            </a:r>
          </a:p>
        </p:txBody>
      </p:sp>
      <p:sp>
        <p:nvSpPr>
          <p:cNvPr id="288781" name="Text Box 13"/>
          <p:cNvSpPr txBox="1">
            <a:spLocks noChangeArrowheads="1"/>
          </p:cNvSpPr>
          <p:nvPr/>
        </p:nvSpPr>
        <p:spPr bwMode="auto">
          <a:xfrm>
            <a:off x="3733800" y="4967288"/>
            <a:ext cx="4953000" cy="128111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tabLst>
                <a:tab pos="177800" algn="l"/>
              </a:tabLst>
              <a:defRPr sz="2400">
                <a:solidFill>
                  <a:schemeClr val="tx1"/>
                </a:solidFill>
                <a:latin typeface="Times New Roman" pitchFamily="18" charset="0"/>
              </a:defRPr>
            </a:lvl1pPr>
            <a:lvl2pPr marL="355600" indent="-63500">
              <a:tabLst>
                <a:tab pos="177800" algn="l"/>
              </a:tabLst>
              <a:defRPr sz="2400">
                <a:solidFill>
                  <a:schemeClr val="tx1"/>
                </a:solidFill>
                <a:latin typeface="Times New Roman" pitchFamily="18" charset="0"/>
              </a:defRPr>
            </a:lvl2pPr>
            <a:lvl3pPr marL="3543300">
              <a:tabLst>
                <a:tab pos="177800" algn="l"/>
              </a:tabLst>
              <a:defRPr sz="2400">
                <a:solidFill>
                  <a:schemeClr val="tx1"/>
                </a:solidFill>
                <a:latin typeface="Times New Roman" pitchFamily="18" charset="0"/>
              </a:defRPr>
            </a:lvl3pPr>
            <a:lvl4pPr marL="3657600">
              <a:tabLst>
                <a:tab pos="177800" algn="l"/>
              </a:tabLst>
              <a:defRPr sz="2400">
                <a:solidFill>
                  <a:schemeClr val="tx1"/>
                </a:solidFill>
                <a:latin typeface="Times New Roman" pitchFamily="18" charset="0"/>
              </a:defRPr>
            </a:lvl4pPr>
            <a:lvl5pPr marL="3771900">
              <a:tabLst>
                <a:tab pos="177800" algn="l"/>
              </a:tabLst>
              <a:defRPr sz="2400">
                <a:solidFill>
                  <a:schemeClr val="tx1"/>
                </a:solidFill>
                <a:latin typeface="Times New Roman" pitchFamily="18" charset="0"/>
              </a:defRPr>
            </a:lvl5pPr>
            <a:lvl6pPr marL="4229100" eaLnBrk="0" fontAlgn="base" hangingPunct="0">
              <a:spcBef>
                <a:spcPct val="0"/>
              </a:spcBef>
              <a:spcAft>
                <a:spcPct val="0"/>
              </a:spcAft>
              <a:tabLst>
                <a:tab pos="177800" algn="l"/>
              </a:tabLst>
              <a:defRPr sz="2400">
                <a:solidFill>
                  <a:schemeClr val="tx1"/>
                </a:solidFill>
                <a:latin typeface="Times New Roman" pitchFamily="18" charset="0"/>
              </a:defRPr>
            </a:lvl6pPr>
            <a:lvl7pPr marL="4686300" eaLnBrk="0" fontAlgn="base" hangingPunct="0">
              <a:spcBef>
                <a:spcPct val="0"/>
              </a:spcBef>
              <a:spcAft>
                <a:spcPct val="0"/>
              </a:spcAft>
              <a:tabLst>
                <a:tab pos="177800" algn="l"/>
              </a:tabLst>
              <a:defRPr sz="2400">
                <a:solidFill>
                  <a:schemeClr val="tx1"/>
                </a:solidFill>
                <a:latin typeface="Times New Roman" pitchFamily="18" charset="0"/>
              </a:defRPr>
            </a:lvl7pPr>
            <a:lvl8pPr marL="5143500" eaLnBrk="0" fontAlgn="base" hangingPunct="0">
              <a:spcBef>
                <a:spcPct val="0"/>
              </a:spcBef>
              <a:spcAft>
                <a:spcPct val="0"/>
              </a:spcAft>
              <a:tabLst>
                <a:tab pos="177800" algn="l"/>
              </a:tabLst>
              <a:defRPr sz="2400">
                <a:solidFill>
                  <a:schemeClr val="tx1"/>
                </a:solidFill>
                <a:latin typeface="Times New Roman" pitchFamily="18" charset="0"/>
              </a:defRPr>
            </a:lvl8pPr>
            <a:lvl9pPr marL="5600700" eaLnBrk="0" fontAlgn="base" hangingPunct="0">
              <a:spcBef>
                <a:spcPct val="0"/>
              </a:spcBef>
              <a:spcAft>
                <a:spcPct val="0"/>
              </a:spcAft>
              <a:tabLst>
                <a:tab pos="177800" algn="l"/>
              </a:tabLst>
              <a:defRPr sz="2400">
                <a:solidFill>
                  <a:schemeClr val="tx1"/>
                </a:solidFill>
                <a:latin typeface="Times New Roman" pitchFamily="18" charset="0"/>
              </a:defRPr>
            </a:lvl9pPr>
          </a:lstStyle>
          <a:p>
            <a:pPr>
              <a:spcBef>
                <a:spcPct val="50000"/>
              </a:spcBef>
              <a:buFontTx/>
              <a:buChar char="•"/>
            </a:pPr>
            <a:r>
              <a:rPr lang="en-US" sz="1200">
                <a:latin typeface="Arial" charset="0"/>
              </a:rPr>
              <a:t>Develop shared team performance norms and performance strategies </a:t>
            </a:r>
          </a:p>
          <a:p>
            <a:pPr>
              <a:spcBef>
                <a:spcPct val="50000"/>
              </a:spcBef>
              <a:buFontTx/>
              <a:buChar char="•"/>
            </a:pPr>
            <a:r>
              <a:rPr lang="en-US" sz="1200">
                <a:latin typeface="Arial" charset="0"/>
              </a:rPr>
              <a:t>Manage internal conflict and the dynamics of group interaction</a:t>
            </a:r>
          </a:p>
          <a:p>
            <a:pPr>
              <a:spcBef>
                <a:spcPct val="50000"/>
              </a:spcBef>
              <a:buFontTx/>
              <a:buChar char="•"/>
            </a:pPr>
            <a:r>
              <a:rPr lang="en-US" sz="1200">
                <a:latin typeface="Arial" charset="0"/>
              </a:rPr>
              <a:t>Understand how to reach consensus on major decisions and issues</a:t>
            </a:r>
          </a:p>
          <a:p>
            <a:pPr>
              <a:spcBef>
                <a:spcPct val="50000"/>
              </a:spcBef>
              <a:buFontTx/>
              <a:buChar char="•"/>
            </a:pPr>
            <a:r>
              <a:rPr lang="en-US" sz="1200">
                <a:latin typeface="Arial" charset="0"/>
              </a:rPr>
              <a:t>Provide third-party facilitation support if required</a:t>
            </a:r>
          </a:p>
        </p:txBody>
      </p:sp>
      <p:sp>
        <p:nvSpPr>
          <p:cNvPr id="288782" name="Line 14"/>
          <p:cNvSpPr>
            <a:spLocks noChangeShapeType="1"/>
          </p:cNvSpPr>
          <p:nvPr/>
        </p:nvSpPr>
        <p:spPr bwMode="auto">
          <a:xfrm>
            <a:off x="3886200" y="2438400"/>
            <a:ext cx="3783013"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783" name="Line 15"/>
          <p:cNvSpPr>
            <a:spLocks noChangeShapeType="1"/>
          </p:cNvSpPr>
          <p:nvPr/>
        </p:nvSpPr>
        <p:spPr bwMode="auto">
          <a:xfrm>
            <a:off x="3886200" y="4875213"/>
            <a:ext cx="3783013"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67252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990600" y="533400"/>
            <a:ext cx="4648200" cy="57943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Phase Three: Evaluate</a:t>
            </a:r>
          </a:p>
        </p:txBody>
      </p:sp>
      <p:sp>
        <p:nvSpPr>
          <p:cNvPr id="289795" name="Rectangle 3"/>
          <p:cNvSpPr>
            <a:spLocks noChangeArrowheads="1"/>
          </p:cNvSpPr>
          <p:nvPr/>
        </p:nvSpPr>
        <p:spPr bwMode="auto">
          <a:xfrm>
            <a:off x="1295400" y="2144713"/>
            <a:ext cx="2290763"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Assess Progress</a:t>
            </a:r>
          </a:p>
          <a:p>
            <a:pPr algn="ctr"/>
            <a:r>
              <a:rPr lang="en-US" sz="1200" b="1"/>
              <a:t>Toward Stated Goals</a:t>
            </a:r>
          </a:p>
        </p:txBody>
      </p:sp>
      <p:sp>
        <p:nvSpPr>
          <p:cNvPr id="289796" name="Text Box 4"/>
          <p:cNvSpPr txBox="1">
            <a:spLocks noChangeArrowheads="1"/>
          </p:cNvSpPr>
          <p:nvPr/>
        </p:nvSpPr>
        <p:spPr bwMode="auto">
          <a:xfrm>
            <a:off x="3276600" y="2525713"/>
            <a:ext cx="339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8</a:t>
            </a:r>
          </a:p>
        </p:txBody>
      </p:sp>
      <p:sp>
        <p:nvSpPr>
          <p:cNvPr id="289797" name="Rectangle 5"/>
          <p:cNvSpPr>
            <a:spLocks noChangeArrowheads="1"/>
          </p:cNvSpPr>
          <p:nvPr/>
        </p:nvSpPr>
        <p:spPr bwMode="auto">
          <a:xfrm>
            <a:off x="1295400" y="3733800"/>
            <a:ext cx="2290763" cy="609600"/>
          </a:xfrm>
          <a:prstGeom prst="rect">
            <a:avLst/>
          </a:prstGeom>
          <a:solidFill>
            <a:srgbClr val="EAEAEA"/>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sz="1200" b="1"/>
              <a:t>Provide Feedback and</a:t>
            </a:r>
          </a:p>
          <a:p>
            <a:pPr algn="ctr"/>
            <a:r>
              <a:rPr lang="en-US" sz="1200" b="1"/>
              <a:t>Rewards</a:t>
            </a:r>
          </a:p>
        </p:txBody>
      </p:sp>
      <p:sp>
        <p:nvSpPr>
          <p:cNvPr id="289798" name="Text Box 6"/>
          <p:cNvSpPr txBox="1">
            <a:spLocks noChangeArrowheads="1"/>
          </p:cNvSpPr>
          <p:nvPr/>
        </p:nvSpPr>
        <p:spPr bwMode="auto">
          <a:xfrm>
            <a:off x="3276600" y="4132263"/>
            <a:ext cx="339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9</a:t>
            </a:r>
          </a:p>
        </p:txBody>
      </p:sp>
      <p:sp>
        <p:nvSpPr>
          <p:cNvPr id="289799" name="Text Box 7"/>
          <p:cNvSpPr txBox="1">
            <a:spLocks noChangeArrowheads="1"/>
          </p:cNvSpPr>
          <p:nvPr/>
        </p:nvSpPr>
        <p:spPr bwMode="auto">
          <a:xfrm>
            <a:off x="3810000" y="1619250"/>
            <a:ext cx="4419600" cy="158115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400">
                <a:latin typeface="Arial" charset="0"/>
              </a:rPr>
              <a:t>Hold teams and team members accountable for achieving quantified goals and reaching milestones</a:t>
            </a:r>
          </a:p>
          <a:p>
            <a:pPr>
              <a:spcBef>
                <a:spcPct val="50000"/>
              </a:spcBef>
              <a:buFontTx/>
              <a:buChar char="•"/>
            </a:pPr>
            <a:r>
              <a:rPr lang="en-US" sz="1400">
                <a:latin typeface="Arial" charset="0"/>
              </a:rPr>
              <a:t>Measure and report progress to executive sponsors and clients on a regular basis</a:t>
            </a:r>
          </a:p>
          <a:p>
            <a:pPr>
              <a:spcBef>
                <a:spcPct val="50000"/>
              </a:spcBef>
              <a:buFontTx/>
              <a:buChar char="•"/>
            </a:pPr>
            <a:r>
              <a:rPr lang="en-US" sz="1400">
                <a:latin typeface="Arial" charset="0"/>
              </a:rPr>
              <a:t>Self-assess the quality of internal interaction and progress toward stated goals</a:t>
            </a:r>
          </a:p>
        </p:txBody>
      </p:sp>
      <p:sp>
        <p:nvSpPr>
          <p:cNvPr id="289800" name="Text Box 8"/>
          <p:cNvSpPr txBox="1">
            <a:spLocks noChangeArrowheads="1"/>
          </p:cNvSpPr>
          <p:nvPr/>
        </p:nvSpPr>
        <p:spPr bwMode="auto">
          <a:xfrm>
            <a:off x="3810000" y="3463925"/>
            <a:ext cx="4419600" cy="221932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400">
                <a:latin typeface="Arial" charset="0"/>
              </a:rPr>
              <a:t>Provide timely feedback to members, executive sponsors, and internal/external customers and clients</a:t>
            </a:r>
          </a:p>
          <a:p>
            <a:pPr>
              <a:spcBef>
                <a:spcPct val="50000"/>
              </a:spcBef>
              <a:buFontTx/>
              <a:buChar char="•"/>
            </a:pPr>
            <a:r>
              <a:rPr lang="en-US" sz="1400">
                <a:latin typeface="Arial" charset="0"/>
              </a:rPr>
              <a:t>Include participation as part of an individual’s formal performance evaluation</a:t>
            </a:r>
          </a:p>
          <a:p>
            <a:pPr>
              <a:spcBef>
                <a:spcPct val="50000"/>
              </a:spcBef>
              <a:buFontTx/>
              <a:buChar char="•"/>
            </a:pPr>
            <a:r>
              <a:rPr lang="en-US" sz="1400">
                <a:latin typeface="Arial" charset="0"/>
              </a:rPr>
              <a:t>Make rewards available for superior effort and performance, including public recognition, cash bonuses, non monetary rewards, and performance merit raises </a:t>
            </a:r>
          </a:p>
        </p:txBody>
      </p:sp>
      <p:sp>
        <p:nvSpPr>
          <p:cNvPr id="289801" name="AutoShape 9"/>
          <p:cNvSpPr>
            <a:spLocks noChangeArrowheads="1"/>
          </p:cNvSpPr>
          <p:nvPr/>
        </p:nvSpPr>
        <p:spPr bwMode="auto">
          <a:xfrm>
            <a:off x="2286000" y="3082925"/>
            <a:ext cx="423863" cy="30480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2" name="Line 10"/>
          <p:cNvSpPr>
            <a:spLocks noChangeShapeType="1"/>
          </p:cNvSpPr>
          <p:nvPr/>
        </p:nvSpPr>
        <p:spPr bwMode="auto">
          <a:xfrm>
            <a:off x="3987800" y="3311525"/>
            <a:ext cx="3309938"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04179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auto">
          <a:xfrm>
            <a:off x="1371600" y="2544763"/>
            <a:ext cx="2057400" cy="609600"/>
          </a:xfrm>
          <a:prstGeom prst="rect">
            <a:avLst/>
          </a:prstGeom>
          <a:solidFill>
            <a:srgbClr val="EAEAEA"/>
          </a:solidFill>
          <a:ln w="9525">
            <a:solidFill>
              <a:schemeClr val="tx1"/>
            </a:solidFill>
            <a:miter lim="800000"/>
            <a:headEnd/>
            <a:tailEnd/>
          </a:ln>
          <a:effectLst>
            <a:outerShdw dist="107763" dir="18900000" algn="ctr" rotWithShape="0">
              <a:schemeClr val="bg2"/>
            </a:outerShdw>
          </a:effectLst>
        </p:spPr>
        <p:txBody>
          <a:bodyPr wrap="none" anchor="ctr"/>
          <a:lstStyle/>
          <a:p>
            <a:pPr algn="ctr"/>
            <a:r>
              <a:rPr lang="en-US" sz="1200" b="1"/>
              <a:t>Maintain Team</a:t>
            </a:r>
          </a:p>
          <a:p>
            <a:pPr algn="ctr"/>
            <a:r>
              <a:rPr lang="en-US" sz="1200" b="1"/>
              <a:t>Performance</a:t>
            </a:r>
          </a:p>
        </p:txBody>
      </p:sp>
      <p:sp>
        <p:nvSpPr>
          <p:cNvPr id="290819" name="Text Box 3"/>
          <p:cNvSpPr txBox="1">
            <a:spLocks noChangeArrowheads="1"/>
          </p:cNvSpPr>
          <p:nvPr/>
        </p:nvSpPr>
        <p:spPr bwMode="auto">
          <a:xfrm>
            <a:off x="3048000" y="2925763"/>
            <a:ext cx="45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latin typeface="Arial Black" pitchFamily="34" charset="0"/>
              </a:rPr>
              <a:t>10</a:t>
            </a:r>
          </a:p>
        </p:txBody>
      </p:sp>
      <p:sp>
        <p:nvSpPr>
          <p:cNvPr id="290820" name="Text Box 4"/>
          <p:cNvSpPr txBox="1">
            <a:spLocks noChangeArrowheads="1"/>
          </p:cNvSpPr>
          <p:nvPr/>
        </p:nvSpPr>
        <p:spPr bwMode="auto">
          <a:xfrm>
            <a:off x="3733800" y="1828800"/>
            <a:ext cx="4724400" cy="275113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tabLst>
                <a:tab pos="177800" algn="l"/>
              </a:tabLst>
              <a:defRPr sz="2400">
                <a:solidFill>
                  <a:schemeClr val="tx1"/>
                </a:solidFill>
                <a:latin typeface="Times New Roman" pitchFamily="18" charset="0"/>
              </a:defRPr>
            </a:lvl1pPr>
            <a:lvl2pPr marL="355600" indent="-63500">
              <a:tabLst>
                <a:tab pos="177800" algn="l"/>
              </a:tabLst>
              <a:defRPr sz="2400">
                <a:solidFill>
                  <a:schemeClr val="tx1"/>
                </a:solidFill>
                <a:latin typeface="Times New Roman" pitchFamily="18" charset="0"/>
              </a:defRPr>
            </a:lvl2pPr>
            <a:lvl3pPr marL="3543300">
              <a:tabLst>
                <a:tab pos="177800" algn="l"/>
              </a:tabLst>
              <a:defRPr sz="2400">
                <a:solidFill>
                  <a:schemeClr val="tx1"/>
                </a:solidFill>
                <a:latin typeface="Times New Roman" pitchFamily="18" charset="0"/>
              </a:defRPr>
            </a:lvl3pPr>
            <a:lvl4pPr marL="3657600">
              <a:tabLst>
                <a:tab pos="177800" algn="l"/>
              </a:tabLst>
              <a:defRPr sz="2400">
                <a:solidFill>
                  <a:schemeClr val="tx1"/>
                </a:solidFill>
                <a:latin typeface="Times New Roman" pitchFamily="18" charset="0"/>
              </a:defRPr>
            </a:lvl4pPr>
            <a:lvl5pPr marL="3771900">
              <a:tabLst>
                <a:tab pos="177800" algn="l"/>
              </a:tabLst>
              <a:defRPr sz="2400">
                <a:solidFill>
                  <a:schemeClr val="tx1"/>
                </a:solidFill>
                <a:latin typeface="Times New Roman" pitchFamily="18" charset="0"/>
              </a:defRPr>
            </a:lvl5pPr>
            <a:lvl6pPr marL="4229100" eaLnBrk="0" fontAlgn="base" hangingPunct="0">
              <a:spcBef>
                <a:spcPct val="0"/>
              </a:spcBef>
              <a:spcAft>
                <a:spcPct val="0"/>
              </a:spcAft>
              <a:tabLst>
                <a:tab pos="177800" algn="l"/>
              </a:tabLst>
              <a:defRPr sz="2400">
                <a:solidFill>
                  <a:schemeClr val="tx1"/>
                </a:solidFill>
                <a:latin typeface="Times New Roman" pitchFamily="18" charset="0"/>
              </a:defRPr>
            </a:lvl6pPr>
            <a:lvl7pPr marL="4686300" eaLnBrk="0" fontAlgn="base" hangingPunct="0">
              <a:spcBef>
                <a:spcPct val="0"/>
              </a:spcBef>
              <a:spcAft>
                <a:spcPct val="0"/>
              </a:spcAft>
              <a:tabLst>
                <a:tab pos="177800" algn="l"/>
              </a:tabLst>
              <a:defRPr sz="2400">
                <a:solidFill>
                  <a:schemeClr val="tx1"/>
                </a:solidFill>
                <a:latin typeface="Times New Roman" pitchFamily="18" charset="0"/>
              </a:defRPr>
            </a:lvl7pPr>
            <a:lvl8pPr marL="5143500" eaLnBrk="0" fontAlgn="base" hangingPunct="0">
              <a:spcBef>
                <a:spcPct val="0"/>
              </a:spcBef>
              <a:spcAft>
                <a:spcPct val="0"/>
              </a:spcAft>
              <a:tabLst>
                <a:tab pos="177800" algn="l"/>
              </a:tabLst>
              <a:defRPr sz="2400">
                <a:solidFill>
                  <a:schemeClr val="tx1"/>
                </a:solidFill>
                <a:latin typeface="Times New Roman" pitchFamily="18" charset="0"/>
              </a:defRPr>
            </a:lvl8pPr>
            <a:lvl9pPr marL="5600700" eaLnBrk="0" fontAlgn="base" hangingPunct="0">
              <a:spcBef>
                <a:spcPct val="0"/>
              </a:spcBef>
              <a:spcAft>
                <a:spcPct val="0"/>
              </a:spcAft>
              <a:tabLst>
                <a:tab pos="177800" algn="l"/>
              </a:tabLst>
              <a:defRPr sz="2400">
                <a:solidFill>
                  <a:schemeClr val="tx1"/>
                </a:solidFill>
                <a:latin typeface="Times New Roman" pitchFamily="18" charset="0"/>
              </a:defRPr>
            </a:lvl9pPr>
          </a:lstStyle>
          <a:p>
            <a:pPr>
              <a:spcBef>
                <a:spcPct val="50000"/>
              </a:spcBef>
              <a:buFontTx/>
              <a:buChar char="•"/>
            </a:pPr>
            <a:r>
              <a:rPr lang="en-US" sz="1400">
                <a:latin typeface="Arial" charset="0"/>
              </a:rPr>
              <a:t>Continue to evaluate performance and hold members accountable for goal attainment</a:t>
            </a:r>
          </a:p>
          <a:p>
            <a:pPr>
              <a:spcBef>
                <a:spcPct val="50000"/>
              </a:spcBef>
              <a:buFontTx/>
              <a:buChar char="•"/>
            </a:pPr>
            <a:r>
              <a:rPr lang="en-US" sz="1400">
                <a:latin typeface="Arial" charset="0"/>
              </a:rPr>
              <a:t>Take corrective action as required to maintain effectiveness and intensity, including rotating members and leaders, shifting team tasks and assignments, upwardly migrating performance expectations, and/or intervening to address interaction problems</a:t>
            </a:r>
          </a:p>
          <a:p>
            <a:pPr>
              <a:spcBef>
                <a:spcPct val="50000"/>
              </a:spcBef>
              <a:buFontTx/>
              <a:buChar char="•"/>
            </a:pPr>
            <a:r>
              <a:rPr lang="en-US" sz="1400">
                <a:latin typeface="Arial" charset="0"/>
              </a:rPr>
              <a:t>Disband non-performing teams or teams whose assignments are complete</a:t>
            </a:r>
          </a:p>
          <a:p>
            <a:pPr>
              <a:spcBef>
                <a:spcPct val="50000"/>
              </a:spcBef>
              <a:buFontTx/>
              <a:buChar char="•"/>
            </a:pPr>
            <a:r>
              <a:rPr lang="en-US" sz="1400">
                <a:latin typeface="Arial" charset="0"/>
              </a:rPr>
              <a:t>Generate lessons learned and share learning with teams across locations </a:t>
            </a:r>
          </a:p>
        </p:txBody>
      </p:sp>
      <p:sp>
        <p:nvSpPr>
          <p:cNvPr id="290821" name="Text Box 5"/>
          <p:cNvSpPr txBox="1">
            <a:spLocks noChangeArrowheads="1"/>
          </p:cNvSpPr>
          <p:nvPr/>
        </p:nvSpPr>
        <p:spPr bwMode="auto">
          <a:xfrm>
            <a:off x="990600" y="533400"/>
            <a:ext cx="5105400" cy="57943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Phase Four: Maintain</a:t>
            </a:r>
          </a:p>
        </p:txBody>
      </p:sp>
      <p:sp>
        <p:nvSpPr>
          <p:cNvPr id="290822" name="Line 6"/>
          <p:cNvSpPr>
            <a:spLocks noChangeShapeType="1"/>
          </p:cNvSpPr>
          <p:nvPr/>
        </p:nvSpPr>
        <p:spPr bwMode="auto">
          <a:xfrm>
            <a:off x="1143000" y="2849563"/>
            <a:ext cx="228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3" name="Text Box 7"/>
          <p:cNvSpPr txBox="1">
            <a:spLocks noChangeArrowheads="1"/>
          </p:cNvSpPr>
          <p:nvPr/>
        </p:nvSpPr>
        <p:spPr bwMode="auto">
          <a:xfrm>
            <a:off x="1295400" y="1981200"/>
            <a:ext cx="2057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Cycle back to Step 8</a:t>
            </a:r>
          </a:p>
        </p:txBody>
      </p:sp>
      <p:sp>
        <p:nvSpPr>
          <p:cNvPr id="290824" name="Line 8"/>
          <p:cNvSpPr>
            <a:spLocks noChangeShapeType="1"/>
          </p:cNvSpPr>
          <p:nvPr/>
        </p:nvSpPr>
        <p:spPr bwMode="auto">
          <a:xfrm flipV="1">
            <a:off x="1143000" y="200025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25915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TotalTime>
  <Words>1190</Words>
  <Application>Microsoft Office PowerPoint</Application>
  <PresentationFormat>On-screen Show (4:3)</PresentationFormat>
  <Paragraphs>169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Teaming as a Process:  Plan-Perform-Evaluate-Maintain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Teaming as Process  Work Team Planning Guide</dc:title>
  <dc:creator>Bob Trent</dc:creator>
  <cp:lastModifiedBy>Bob Trent</cp:lastModifiedBy>
  <cp:revision>10</cp:revision>
  <dcterms:created xsi:type="dcterms:W3CDTF">2013-08-27T14:11:41Z</dcterms:created>
  <dcterms:modified xsi:type="dcterms:W3CDTF">2018-06-13T14:36:50Z</dcterms:modified>
</cp:coreProperties>
</file>