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60" r:id="rId3"/>
    <p:sldId id="261" r:id="rId4"/>
    <p:sldId id="262" r:id="rId5"/>
    <p:sldId id="263" r:id="rId6"/>
    <p:sldId id="265" r:id="rId7"/>
    <p:sldId id="266" r:id="rId8"/>
    <p:sldId id="267" r:id="rId9"/>
    <p:sldId id="268" r:id="rId10"/>
    <p:sldId id="269"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8"/>
      </p:cViewPr>
      <p:guideLst>
        <p:guide orient="horz" pos="2160"/>
        <p:guide pos="2880"/>
      </p:guideLst>
    </p:cSldViewPr>
  </p:slideViewPr>
  <p:notesTextViewPr>
    <p:cViewPr>
      <p:scale>
        <a:sx n="1" d="1"/>
        <a:sy n="1" d="1"/>
      </p:scale>
      <p:origin x="0" y="0"/>
    </p:cViewPr>
  </p:notesTextViewPr>
  <p:sorterViewPr>
    <p:cViewPr>
      <p:scale>
        <a:sx n="100" d="100"/>
        <a:sy n="100" d="100"/>
      </p:scale>
      <p:origin x="0" y="6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648B9A-3F4D-4868-93CA-F417A479525B}"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AEB02-72DE-494E-9FC6-E3D9228B99E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48B9A-3F4D-4868-93CA-F417A479525B}"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AEB02-72DE-494E-9FC6-E3D9228B99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648B9A-3F4D-4868-93CA-F417A479525B}"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AEB02-72DE-494E-9FC6-E3D9228B99E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21A0E4B3-E752-4936-80F3-72A832927E37}" type="slidenum">
              <a:rPr lang="en-US" altLang="en-US"/>
              <a:pPr/>
              <a:t>‹#›</a:t>
            </a:fld>
            <a:endParaRPr lang="en-US" altLang="en-US"/>
          </a:p>
        </p:txBody>
      </p:sp>
    </p:spTree>
    <p:extLst>
      <p:ext uri="{BB962C8B-B14F-4D97-AF65-F5344CB8AC3E}">
        <p14:creationId xmlns:p14="http://schemas.microsoft.com/office/powerpoint/2010/main" val="1108080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F648B9A-3F4D-4868-93CA-F417A479525B}"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772400" y="6172200"/>
            <a:ext cx="1066800" cy="329184"/>
          </a:xfrm>
        </p:spPr>
        <p:txBody>
          <a:bodyPr/>
          <a:lstStyle/>
          <a:p>
            <a:fld id="{543AEB02-72DE-494E-9FC6-E3D9228B99E5}"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400" y="5848350"/>
            <a:ext cx="2210315" cy="100965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48B9A-3F4D-4868-93CA-F417A479525B}"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AEB02-72DE-494E-9FC6-E3D9228B99E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648B9A-3F4D-4868-93CA-F417A479525B}" type="datetimeFigureOut">
              <a:rPr lang="en-US" smtClean="0"/>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AEB02-72DE-494E-9FC6-E3D9228B99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648B9A-3F4D-4868-93CA-F417A479525B}" type="datetimeFigureOut">
              <a:rPr lang="en-US" smtClean="0"/>
              <a:t>5/8/2014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3AEB02-72DE-494E-9FC6-E3D9228B99E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48B9A-3F4D-4868-93CA-F417A479525B}" type="datetimeFigureOut">
              <a:rPr lang="en-US" smtClean="0"/>
              <a:t>5/8/2014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3AEB02-72DE-494E-9FC6-E3D9228B99E5}"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400" y="5715000"/>
            <a:ext cx="2210315" cy="100965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48B9A-3F4D-4868-93CA-F417A479525B}" type="datetimeFigureOut">
              <a:rPr lang="en-US" smtClean="0"/>
              <a:t>5/8/2014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3AEB02-72DE-494E-9FC6-E3D9228B99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48B9A-3F4D-4868-93CA-F417A479525B}" type="datetimeFigureOut">
              <a:rPr lang="en-US" smtClean="0"/>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AEB02-72DE-494E-9FC6-E3D9228B99E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48B9A-3F4D-4868-93CA-F417A479525B}" type="datetimeFigureOut">
              <a:rPr lang="en-US" smtClean="0"/>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AEB02-72DE-494E-9FC6-E3D9228B99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F648B9A-3F4D-4868-93CA-F417A479525B}" type="datetimeFigureOut">
              <a:rPr lang="en-US" smtClean="0"/>
              <a:t>5/8/2014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43AEB02-72DE-494E-9FC6-E3D9228B99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smtClean="0"/>
              <a:t>Total COST OF OWNERSHIP MODELS</a:t>
            </a:r>
            <a:endParaRPr lang="en-US" sz="3200" b="1" dirty="0"/>
          </a:p>
        </p:txBody>
      </p:sp>
      <p:sp>
        <p:nvSpPr>
          <p:cNvPr id="3" name="Subtitle 2"/>
          <p:cNvSpPr>
            <a:spLocks noGrp="1"/>
          </p:cNvSpPr>
          <p:nvPr>
            <p:ph type="subTitle" idx="1"/>
          </p:nvPr>
        </p:nvSpPr>
        <p:spPr/>
        <p:txBody>
          <a:bodyPr/>
          <a:lstStyle/>
          <a:p>
            <a:r>
              <a:rPr lang="en-US" dirty="0" smtClean="0"/>
              <a:t>Robert J. Trent, Ph.D.</a:t>
            </a:r>
          </a:p>
          <a:p>
            <a:r>
              <a:rPr lang="en-US" sz="2000" dirty="0" smtClean="0"/>
              <a:t>rjt2@lehigh.edu</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5848350"/>
            <a:ext cx="2210315" cy="1009650"/>
          </a:xfrm>
          <a:prstGeom prst="rect">
            <a:avLst/>
          </a:prstGeom>
        </p:spPr>
      </p:pic>
    </p:spTree>
    <p:extLst>
      <p:ext uri="{BB962C8B-B14F-4D97-AF65-F5344CB8AC3E}">
        <p14:creationId xmlns:p14="http://schemas.microsoft.com/office/powerpoint/2010/main" val="1476967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sz="half" idx="1"/>
          </p:nvPr>
        </p:nvSpPr>
        <p:spPr>
          <a:xfrm>
            <a:off x="1295400" y="1371600"/>
            <a:ext cx="2667000" cy="4525963"/>
          </a:xfrm>
          <a:solidFill>
            <a:srgbClr val="EAEAEA"/>
          </a:solidFill>
          <a:ln w="28575">
            <a:solidFill>
              <a:schemeClr val="tx1"/>
            </a:solidFill>
            <a:miter lim="800000"/>
            <a:headEnd/>
            <a:tailEnd/>
          </a:ln>
          <a:effectLst>
            <a:outerShdw dist="107763" dir="18900000" algn="ctr" rotWithShape="0">
              <a:schemeClr val="bg2">
                <a:alpha val="50000"/>
              </a:schemeClr>
            </a:outerShdw>
          </a:effectLst>
        </p:spPr>
        <p:txBody>
          <a:bodyPr/>
          <a:lstStyle/>
          <a:p>
            <a:pPr marL="176213" indent="-176213">
              <a:buClrTx/>
            </a:pPr>
            <a:r>
              <a:rPr lang="en-US" sz="2000" b="1" dirty="0"/>
              <a:t>Provides a total cost approach</a:t>
            </a:r>
          </a:p>
          <a:p>
            <a:pPr marL="176213" indent="-176213">
              <a:buClrTx/>
            </a:pPr>
            <a:r>
              <a:rPr lang="en-US" sz="2000" b="1" dirty="0"/>
              <a:t>Identifies specific areas of supplier non-performance</a:t>
            </a:r>
          </a:p>
          <a:p>
            <a:pPr marL="176213" indent="-176213">
              <a:buClrTx/>
            </a:pPr>
            <a:r>
              <a:rPr lang="en-US" sz="2000" b="1" dirty="0"/>
              <a:t>Allows objective assessment of cost elements</a:t>
            </a:r>
          </a:p>
          <a:p>
            <a:pPr marL="176213" indent="-176213">
              <a:buClrTx/>
            </a:pPr>
            <a:r>
              <a:rPr lang="en-US" sz="2000" b="1" dirty="0"/>
              <a:t>Offers greatest potential for long-range improvement</a:t>
            </a:r>
          </a:p>
        </p:txBody>
      </p:sp>
      <p:sp>
        <p:nvSpPr>
          <p:cNvPr id="34819" name="Text Box 3"/>
          <p:cNvSpPr txBox="1">
            <a:spLocks noChangeArrowheads="1"/>
          </p:cNvSpPr>
          <p:nvPr/>
        </p:nvSpPr>
        <p:spPr bwMode="auto">
          <a:xfrm>
            <a:off x="1676400" y="59436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latin typeface="Arial Black" pitchFamily="34" charset="0"/>
              </a:rPr>
              <a:t>Advantages</a:t>
            </a:r>
          </a:p>
        </p:txBody>
      </p:sp>
      <p:sp>
        <p:nvSpPr>
          <p:cNvPr id="34820" name="Rectangle 4"/>
          <p:cNvSpPr>
            <a:spLocks noChangeArrowheads="1"/>
          </p:cNvSpPr>
          <p:nvPr/>
        </p:nvSpPr>
        <p:spPr bwMode="auto">
          <a:xfrm>
            <a:off x="4572000" y="1341438"/>
            <a:ext cx="2514600" cy="4525962"/>
          </a:xfrm>
          <a:prstGeom prst="rect">
            <a:avLst/>
          </a:prstGeom>
          <a:solidFill>
            <a:srgbClr val="EAEAEA"/>
          </a:solidFill>
          <a:ln w="28575">
            <a:solidFill>
              <a:schemeClr val="tx1"/>
            </a:solidFill>
            <a:miter lim="800000"/>
            <a:headEnd/>
            <a:tailEnd/>
          </a:ln>
          <a:effectLst>
            <a:outerShdw dist="107763" dir="18900000" algn="ctr" rotWithShape="0">
              <a:schemeClr val="bg2">
                <a:alpha val="50000"/>
              </a:schemeClr>
            </a:outerShdw>
          </a:effectLst>
        </p:spPr>
        <p:txBody>
          <a:bodyPr/>
          <a:lstStyle/>
          <a:p>
            <a:pPr marL="342900" indent="-342900">
              <a:spcBef>
                <a:spcPct val="20000"/>
              </a:spcBef>
              <a:buClr>
                <a:schemeClr val="tx2"/>
              </a:buClr>
              <a:buSzPct val="85000"/>
              <a:buFont typeface="Arial" pitchFamily="34" charset="0"/>
              <a:buChar char="•"/>
            </a:pPr>
            <a:r>
              <a:rPr lang="en-US" b="1" dirty="0"/>
              <a:t>Usually requires a cost accounting system</a:t>
            </a:r>
          </a:p>
          <a:p>
            <a:pPr marL="342900" indent="-342900">
              <a:spcBef>
                <a:spcPct val="20000"/>
              </a:spcBef>
              <a:buClr>
                <a:schemeClr val="tx2"/>
              </a:buClr>
              <a:buSzPct val="85000"/>
              <a:buFont typeface="Arial" pitchFamily="34" charset="0"/>
              <a:buChar char="•"/>
            </a:pPr>
            <a:r>
              <a:rPr lang="en-US" b="1" dirty="0"/>
              <a:t>High development costs</a:t>
            </a:r>
          </a:p>
          <a:p>
            <a:pPr marL="342900" indent="-342900">
              <a:spcBef>
                <a:spcPct val="20000"/>
              </a:spcBef>
              <a:buClr>
                <a:schemeClr val="tx2"/>
              </a:buClr>
              <a:buSzPct val="85000"/>
              <a:buFont typeface="Arial" pitchFamily="34" charset="0"/>
              <a:buChar char="•"/>
            </a:pPr>
            <a:r>
              <a:rPr lang="en-US" b="1" dirty="0"/>
              <a:t>Cross-functional support required to capture data</a:t>
            </a:r>
          </a:p>
          <a:p>
            <a:pPr marL="342900" indent="-342900">
              <a:spcBef>
                <a:spcPct val="20000"/>
              </a:spcBef>
              <a:buClr>
                <a:schemeClr val="tx2"/>
              </a:buClr>
              <a:buSzPct val="85000"/>
              <a:buFont typeface="Arial" pitchFamily="34" charset="0"/>
              <a:buChar char="•"/>
            </a:pPr>
            <a:r>
              <a:rPr lang="en-US" b="1" dirty="0"/>
              <a:t>Often relies on </a:t>
            </a:r>
            <a:r>
              <a:rPr lang="en-US" b="1" dirty="0" smtClean="0"/>
              <a:t>averages </a:t>
            </a:r>
            <a:r>
              <a:rPr lang="en-US" b="1" dirty="0"/>
              <a:t>rather than actual costs</a:t>
            </a:r>
          </a:p>
          <a:p>
            <a:pPr marL="176213" indent="-176213">
              <a:spcBef>
                <a:spcPct val="20000"/>
              </a:spcBef>
              <a:buClr>
                <a:schemeClr val="tx2"/>
              </a:buClr>
              <a:buSzPct val="85000"/>
              <a:buFont typeface="Wingdings" pitchFamily="2" charset="2"/>
              <a:buChar char="l"/>
            </a:pPr>
            <a:endParaRPr lang="en-US" b="1" dirty="0"/>
          </a:p>
        </p:txBody>
      </p:sp>
      <p:sp>
        <p:nvSpPr>
          <p:cNvPr id="34821" name="Text Box 5"/>
          <p:cNvSpPr txBox="1">
            <a:spLocks noChangeArrowheads="1"/>
          </p:cNvSpPr>
          <p:nvPr/>
        </p:nvSpPr>
        <p:spPr bwMode="auto">
          <a:xfrm>
            <a:off x="4724400" y="5943600"/>
            <a:ext cx="2362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latin typeface="Arial Black" pitchFamily="34" charset="0"/>
              </a:rPr>
              <a:t>Disadvantages</a:t>
            </a:r>
          </a:p>
        </p:txBody>
      </p:sp>
      <p:sp>
        <p:nvSpPr>
          <p:cNvPr id="34822" name="Text Box 6"/>
          <p:cNvSpPr txBox="1">
            <a:spLocks noChangeArrowheads="1"/>
          </p:cNvSpPr>
          <p:nvPr/>
        </p:nvSpPr>
        <p:spPr bwMode="auto">
          <a:xfrm>
            <a:off x="2971800" y="609600"/>
            <a:ext cx="2743200" cy="5191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rPr>
              <a:t>Cost Based</a:t>
            </a:r>
          </a:p>
        </p:txBody>
      </p:sp>
    </p:spTree>
    <p:extLst>
      <p:ext uri="{BB962C8B-B14F-4D97-AF65-F5344CB8AC3E}">
        <p14:creationId xmlns:p14="http://schemas.microsoft.com/office/powerpoint/2010/main" val="2087581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76200"/>
            <a:ext cx="8153400" cy="1295400"/>
          </a:xfrm>
        </p:spPr>
        <p:txBody>
          <a:bodyPr/>
          <a:lstStyle/>
          <a:p>
            <a:r>
              <a:rPr lang="en-US" sz="3600"/>
              <a:t>IV. Total Cost Models</a:t>
            </a:r>
          </a:p>
        </p:txBody>
      </p:sp>
      <p:sp>
        <p:nvSpPr>
          <p:cNvPr id="13315" name="Rectangle 3"/>
          <p:cNvSpPr>
            <a:spLocks noGrp="1" noChangeArrowheads="1"/>
          </p:cNvSpPr>
          <p:nvPr>
            <p:ph type="body" idx="1"/>
          </p:nvPr>
        </p:nvSpPr>
        <p:spPr/>
        <p:txBody>
          <a:bodyPr>
            <a:normAutofit/>
          </a:bodyPr>
          <a:lstStyle/>
          <a:p>
            <a:pPr>
              <a:buClrTx/>
            </a:pPr>
            <a:r>
              <a:rPr lang="en-US" sz="2800" dirty="0"/>
              <a:t>We will focus on three important TCO models</a:t>
            </a:r>
          </a:p>
        </p:txBody>
      </p:sp>
      <p:sp>
        <p:nvSpPr>
          <p:cNvPr id="13316" name="Text Box 4"/>
          <p:cNvSpPr txBox="1">
            <a:spLocks noChangeArrowheads="1"/>
          </p:cNvSpPr>
          <p:nvPr/>
        </p:nvSpPr>
        <p:spPr bwMode="auto">
          <a:xfrm>
            <a:off x="1447800" y="2590800"/>
            <a:ext cx="6096000" cy="576263"/>
          </a:xfrm>
          <a:prstGeom prst="rect">
            <a:avLst/>
          </a:prstGeom>
          <a:solidFill>
            <a:schemeClr val="bg1"/>
          </a:solidFill>
          <a:ln w="57150">
            <a:solidFill>
              <a:schemeClr val="tx1"/>
            </a:solidFill>
            <a:miter lim="800000"/>
            <a:headEnd/>
            <a:tailEnd/>
          </a:ln>
          <a:effectLst>
            <a:outerShdw dist="107763" dir="18900000" algn="ctr" rotWithShape="0">
              <a:schemeClr val="bg2">
                <a:alpha val="50000"/>
              </a:schemeClr>
            </a:outerShdw>
          </a:effectLst>
        </p:spPr>
        <p:txBody>
          <a:bodyPr>
            <a:spAutoFit/>
          </a:bodyPr>
          <a:lstStyle/>
          <a:p>
            <a:pPr algn="ctr">
              <a:spcBef>
                <a:spcPct val="50000"/>
              </a:spcBef>
            </a:pPr>
            <a:r>
              <a:rPr lang="en-US" sz="2800"/>
              <a:t>Total Landed Cost Models</a:t>
            </a:r>
          </a:p>
        </p:txBody>
      </p:sp>
      <p:sp>
        <p:nvSpPr>
          <p:cNvPr id="13317" name="Text Box 5"/>
          <p:cNvSpPr txBox="1">
            <a:spLocks noChangeArrowheads="1"/>
          </p:cNvSpPr>
          <p:nvPr/>
        </p:nvSpPr>
        <p:spPr bwMode="auto">
          <a:xfrm>
            <a:off x="1447800" y="3586163"/>
            <a:ext cx="6096000" cy="576262"/>
          </a:xfrm>
          <a:prstGeom prst="rect">
            <a:avLst/>
          </a:prstGeom>
          <a:solidFill>
            <a:schemeClr val="bg1"/>
          </a:solidFill>
          <a:ln w="57150">
            <a:solidFill>
              <a:schemeClr val="tx1"/>
            </a:solidFill>
            <a:miter lim="800000"/>
            <a:headEnd/>
            <a:tailEnd/>
          </a:ln>
          <a:effectLst>
            <a:outerShdw dist="107763" dir="18900000" algn="ctr" rotWithShape="0">
              <a:schemeClr val="bg2">
                <a:alpha val="50000"/>
              </a:schemeClr>
            </a:outerShdw>
          </a:effectLst>
        </p:spPr>
        <p:txBody>
          <a:bodyPr>
            <a:spAutoFit/>
          </a:bodyPr>
          <a:lstStyle/>
          <a:p>
            <a:pPr algn="ctr">
              <a:spcBef>
                <a:spcPct val="50000"/>
              </a:spcBef>
            </a:pPr>
            <a:r>
              <a:rPr lang="en-US" sz="2800"/>
              <a:t>Supplier Performance Index Models</a:t>
            </a:r>
          </a:p>
        </p:txBody>
      </p:sp>
      <p:sp>
        <p:nvSpPr>
          <p:cNvPr id="13318" name="Text Box 6"/>
          <p:cNvSpPr txBox="1">
            <a:spLocks noChangeArrowheads="1"/>
          </p:cNvSpPr>
          <p:nvPr/>
        </p:nvSpPr>
        <p:spPr bwMode="auto">
          <a:xfrm>
            <a:off x="1447800" y="4576763"/>
            <a:ext cx="6096000" cy="576262"/>
          </a:xfrm>
          <a:prstGeom prst="rect">
            <a:avLst/>
          </a:prstGeom>
          <a:solidFill>
            <a:schemeClr val="bg1"/>
          </a:solidFill>
          <a:ln w="57150">
            <a:solidFill>
              <a:schemeClr val="tx1"/>
            </a:solidFill>
            <a:miter lim="800000"/>
            <a:headEnd/>
            <a:tailEnd/>
          </a:ln>
          <a:effectLst>
            <a:outerShdw dist="107763" dir="18900000" algn="ctr" rotWithShape="0">
              <a:schemeClr val="bg2">
                <a:alpha val="50000"/>
              </a:schemeClr>
            </a:outerShdw>
          </a:effectLst>
        </p:spPr>
        <p:txBody>
          <a:bodyPr>
            <a:spAutoFit/>
          </a:bodyPr>
          <a:lstStyle/>
          <a:p>
            <a:pPr algn="ctr">
              <a:spcBef>
                <a:spcPct val="50000"/>
              </a:spcBef>
            </a:pPr>
            <a:r>
              <a:rPr lang="en-US" sz="2800"/>
              <a:t>Life Cycle Cost Models</a:t>
            </a:r>
          </a:p>
        </p:txBody>
      </p:sp>
    </p:spTree>
    <p:extLst>
      <p:ext uri="{BB962C8B-B14F-4D97-AF65-F5344CB8AC3E}">
        <p14:creationId xmlns:p14="http://schemas.microsoft.com/office/powerpoint/2010/main" val="3032140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a:lstStyle/>
          <a:p>
            <a:r>
              <a:rPr lang="en-US" sz="3600"/>
              <a:t>Total Cost Models</a:t>
            </a:r>
          </a:p>
        </p:txBody>
      </p:sp>
      <p:sp>
        <p:nvSpPr>
          <p:cNvPr id="51205" name="Rectangle 5"/>
          <p:cNvSpPr>
            <a:spLocks noGrp="1" noChangeArrowheads="1"/>
          </p:cNvSpPr>
          <p:nvPr>
            <p:ph type="body" idx="1"/>
          </p:nvPr>
        </p:nvSpPr>
        <p:spPr>
          <a:xfrm>
            <a:off x="457200" y="1524000"/>
            <a:ext cx="8229600" cy="4411663"/>
          </a:xfrm>
        </p:spPr>
        <p:txBody>
          <a:bodyPr>
            <a:normAutofit fontScale="92500" lnSpcReduction="10000"/>
          </a:bodyPr>
          <a:lstStyle/>
          <a:p>
            <a:r>
              <a:rPr lang="en-US" sz="2800" u="sng" dirty="0"/>
              <a:t>Total landed cost</a:t>
            </a:r>
            <a:r>
              <a:rPr lang="en-US" sz="2800" dirty="0"/>
              <a:t> models</a:t>
            </a:r>
          </a:p>
          <a:p>
            <a:pPr lvl="1">
              <a:lnSpc>
                <a:spcPct val="110000"/>
              </a:lnSpc>
            </a:pPr>
            <a:r>
              <a:rPr lang="en-US" altLang="zh-CN" sz="2400" dirty="0">
                <a:ea typeface="SimSun" charset="-122"/>
              </a:rPr>
              <a:t>A totally landed cost model is ideally suited for use when evaluating suppliers prior to making purchase decisions for materials and services </a:t>
            </a:r>
          </a:p>
          <a:p>
            <a:pPr lvl="1">
              <a:lnSpc>
                <a:spcPct val="110000"/>
              </a:lnSpc>
            </a:pPr>
            <a:r>
              <a:rPr lang="en-US" altLang="zh-CN" sz="2400" dirty="0">
                <a:ea typeface="SimSun" charset="-122"/>
              </a:rPr>
              <a:t>Landed cost is the sum of all costs associated with obtaining a product</a:t>
            </a:r>
          </a:p>
          <a:p>
            <a:pPr lvl="1">
              <a:lnSpc>
                <a:spcPct val="110000"/>
              </a:lnSpc>
            </a:pPr>
            <a:r>
              <a:rPr lang="en-US" altLang="zh-CN" sz="2400" dirty="0">
                <a:ea typeface="SimSun" charset="-122"/>
              </a:rPr>
              <a:t>Whenever we see the word “landed” we can assume we are likely dealing with total cost estimates or calculations that involve international shipments  </a:t>
            </a:r>
          </a:p>
          <a:p>
            <a:pPr lvl="1">
              <a:lnSpc>
                <a:spcPct val="110000"/>
              </a:lnSpc>
            </a:pPr>
            <a:r>
              <a:rPr lang="en-US" altLang="zh-CN" sz="2400" dirty="0">
                <a:ea typeface="SimSun" charset="-122"/>
              </a:rPr>
              <a:t>Total landed cost models should also be used when doing business with suppliers on an ongoing basis </a:t>
            </a:r>
          </a:p>
          <a:p>
            <a:pPr lvl="1"/>
            <a:endParaRPr lang="en-US" sz="2200" dirty="0"/>
          </a:p>
        </p:txBody>
      </p:sp>
    </p:spTree>
    <p:extLst>
      <p:ext uri="{BB962C8B-B14F-4D97-AF65-F5344CB8AC3E}">
        <p14:creationId xmlns:p14="http://schemas.microsoft.com/office/powerpoint/2010/main" val="3241580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600"/>
              <a:t>Total Cost Models</a:t>
            </a:r>
          </a:p>
        </p:txBody>
      </p:sp>
      <p:sp>
        <p:nvSpPr>
          <p:cNvPr id="60419" name="Rectangle 3"/>
          <p:cNvSpPr>
            <a:spLocks noGrp="1" noChangeArrowheads="1"/>
          </p:cNvSpPr>
          <p:nvPr>
            <p:ph type="body" idx="1"/>
          </p:nvPr>
        </p:nvSpPr>
        <p:spPr>
          <a:xfrm>
            <a:off x="457200" y="1524000"/>
            <a:ext cx="8229600" cy="4411663"/>
          </a:xfrm>
        </p:spPr>
        <p:txBody>
          <a:bodyPr/>
          <a:lstStyle/>
          <a:p>
            <a:r>
              <a:rPr lang="en-US" sz="2800" u="sng" dirty="0"/>
              <a:t>Total landed cost</a:t>
            </a:r>
            <a:r>
              <a:rPr lang="en-US" sz="2800" dirty="0"/>
              <a:t> models</a:t>
            </a:r>
          </a:p>
          <a:p>
            <a:pPr lvl="1"/>
            <a:r>
              <a:rPr lang="en-US" altLang="zh-CN" sz="2200" dirty="0">
                <a:ea typeface="SimSun" charset="-122"/>
              </a:rPr>
              <a:t>A potential issue with total landed cost models involves whether to include only costs that the buyer incurs or whether to include all the costs incurred from the point of origin to the point of destination </a:t>
            </a:r>
          </a:p>
          <a:p>
            <a:pPr lvl="1"/>
            <a:r>
              <a:rPr lang="en-US" altLang="zh-CN" sz="2200" dirty="0">
                <a:ea typeface="SimSun" charset="-122"/>
              </a:rPr>
              <a:t>Spreadsheet software is ideal for developing total landed cost models</a:t>
            </a:r>
          </a:p>
          <a:p>
            <a:pPr lvl="1"/>
            <a:r>
              <a:rPr lang="en-US" altLang="zh-CN" sz="2200" dirty="0">
                <a:ea typeface="SimSun" charset="-122"/>
              </a:rPr>
              <a:t>Should present cost build ups in a common unit of measures (cost per pound, for example) </a:t>
            </a:r>
            <a:endParaRPr lang="en-US" sz="2200" dirty="0"/>
          </a:p>
        </p:txBody>
      </p:sp>
    </p:spTree>
    <p:extLst>
      <p:ext uri="{BB962C8B-B14F-4D97-AF65-F5344CB8AC3E}">
        <p14:creationId xmlns:p14="http://schemas.microsoft.com/office/powerpoint/2010/main" val="1835765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962" name="Group 378"/>
          <p:cNvGraphicFramePr>
            <a:graphicFrameLocks noGrp="1"/>
          </p:cNvGraphicFramePr>
          <p:nvPr>
            <p:ph idx="1"/>
            <p:extLst>
              <p:ext uri="{D42A27DB-BD31-4B8C-83A1-F6EECF244321}">
                <p14:modId xmlns:p14="http://schemas.microsoft.com/office/powerpoint/2010/main" val="3545950987"/>
              </p:ext>
            </p:extLst>
          </p:nvPr>
        </p:nvGraphicFramePr>
        <p:xfrm>
          <a:off x="228600" y="577850"/>
          <a:ext cx="8686800" cy="5410518"/>
        </p:xfrm>
        <a:graphic>
          <a:graphicData uri="http://schemas.openxmlformats.org/drawingml/2006/table">
            <a:tbl>
              <a:tblPr/>
              <a:tblGrid>
                <a:gridCol w="2362200"/>
                <a:gridCol w="4097338"/>
                <a:gridCol w="1125537"/>
                <a:gridCol w="1101725"/>
              </a:tblGrid>
              <a:tr h="3651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SimSun" charset="-122"/>
                          <a:cs typeface="Arial" charset="0"/>
                        </a:rPr>
                        <a:t>Cost Element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Arial" charset="0"/>
                        </a:rPr>
                        <a:t>Explanation of Cost Calculations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Arial" charset="0"/>
                        </a:rPr>
                        <a:t>Cost per Pound</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Arial" charset="0"/>
                        <a:ea typeface="SimSun" charset="-122"/>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SimSun" charset="-122"/>
                          <a:cs typeface="Arial" charset="0"/>
                        </a:rPr>
                        <a:t>Percent</a:t>
                      </a:r>
                      <a:endParaRPr kumimoji="0" lang="en-US" sz="1200" b="1" i="0" u="none" strike="noStrike" cap="none" normalizeH="0" baseline="0" dirty="0" smtClean="0">
                        <a:ln>
                          <a:noFill/>
                        </a:ln>
                        <a:solidFill>
                          <a:schemeClr val="bg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r>
              <a:tr h="166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Fishmeal unit price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Supplier quoted unit price per pound</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$.29</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59.2%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28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Ocean shipping</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$2,500 per container/40,000 lbs per container</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$.062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12.6%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166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Tariffs and duties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15% x unit price ($.29)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$.043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8.8%</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Transfer charge from U.S. port to warehouse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$350 per container/40,000 lbs. per container</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$.009</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1.8%</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28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Warehouse storage charge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$6.50 per pallet/2,000 lbs. per pallet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$.003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28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Warehouse handling fee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$6.25 per pallet/2,000 lbs. per pallet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$.003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365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Inventory carrying charge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40,000 lbs held in inventory each month x unit price ($.29) = $11,600 inventory value; $11,600 x 24% inventory carrying charge = $2,785 annual carrying charge; $2,784/480,000 lbs annual demand = $.006 carrying charge per lb.</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$.006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1.22%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Local freight from warehouse to plant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$275 per container/40,000 lbs. per container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$.007</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1.43%</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28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Receiving and quality control</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$4 per pallet/2,000 lbs. per pallet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$.002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.41%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28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Product loss before production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3% loss x unit price ($.29). This reduces the annual available fishmeal for use during production to 465,600 lbs.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$.009</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1.8%</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28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Production yield loss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2% x 465,600 lbs = 9,312 lbs. lost during production; 9,312 lbs. x $.29 unit price = $2,700.48 yield loss; $2,700.48/465,000 lbs = $.006 per lb.</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$.006</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1.22%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301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Administrative Overhead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17% x unit price ($.29)</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$.05</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SimSun" charset="-122"/>
                          <a:cs typeface="Arial" charset="0"/>
                        </a:rPr>
                        <a:t>10.2%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SimSun" charset="-122"/>
                          <a:cs typeface="Arial" charset="0"/>
                        </a:rPr>
                        <a:t>Estimated Total Cost</a:t>
                      </a:r>
                      <a:endParaRPr kumimoji="0" lang="en-US" sz="1100" b="0" i="0" u="none" strike="noStrike" cap="none" normalizeH="0" baseline="0" smtClean="0">
                        <a:ln>
                          <a:noFill/>
                        </a:ln>
                        <a:solidFill>
                          <a:schemeClr val="tx1"/>
                        </a:solidFill>
                        <a:effectLst/>
                        <a:latin typeface="Arial" charset="0"/>
                        <a:ea typeface="SimSun" charset="-122"/>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SimSun" charset="-122"/>
                          <a:cs typeface="Arial" charset="0"/>
                        </a:rPr>
                        <a:t>$.49</a:t>
                      </a:r>
                      <a:endParaRPr kumimoji="0" lang="en-US" sz="1100" b="0" i="0" u="none" strike="noStrike" cap="none" normalizeH="0" baseline="0" smtClean="0">
                        <a:ln>
                          <a:noFill/>
                        </a:ln>
                        <a:solidFill>
                          <a:schemeClr val="tx1"/>
                        </a:solidFill>
                        <a:effectLst/>
                        <a:latin typeface="Arial" charset="0"/>
                        <a:ea typeface="SimSun" charset="-122"/>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SimSun" charset="-122"/>
                          <a:cs typeface="Arial" charset="0"/>
                        </a:rPr>
                        <a:t>100%</a:t>
                      </a:r>
                      <a:endParaRPr kumimoji="0" lang="en-US" sz="1100" b="0" i="0" u="none" strike="noStrike" cap="none" normalizeH="0" baseline="0" smtClean="0">
                        <a:ln>
                          <a:noFill/>
                        </a:ln>
                        <a:solidFill>
                          <a:schemeClr val="tx1"/>
                        </a:solidFill>
                        <a:effectLst/>
                        <a:latin typeface="Arial" charset="0"/>
                        <a:ea typeface="SimSun" charset="-122"/>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4250606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sz="3600"/>
              <a:t>Total Cost Models </a:t>
            </a:r>
          </a:p>
        </p:txBody>
      </p:sp>
      <p:sp>
        <p:nvSpPr>
          <p:cNvPr id="53253" name="Rectangle 5"/>
          <p:cNvSpPr>
            <a:spLocks noGrp="1" noChangeArrowheads="1"/>
          </p:cNvSpPr>
          <p:nvPr>
            <p:ph type="body" idx="1"/>
          </p:nvPr>
        </p:nvSpPr>
        <p:spPr>
          <a:xfrm>
            <a:off x="457200" y="1490663"/>
            <a:ext cx="8229600" cy="4833937"/>
          </a:xfrm>
        </p:spPr>
        <p:txBody>
          <a:bodyPr>
            <a:normAutofit/>
          </a:bodyPr>
          <a:lstStyle/>
          <a:p>
            <a:r>
              <a:rPr lang="en-US" sz="2800" u="sng" dirty="0"/>
              <a:t>Supplier performance index</a:t>
            </a:r>
            <a:r>
              <a:rPr lang="en-US" sz="2800" dirty="0"/>
              <a:t> (SPI) models</a:t>
            </a:r>
          </a:p>
          <a:p>
            <a:pPr lvl="1"/>
            <a:r>
              <a:rPr lang="en-US" altLang="zh-CN" sz="2400" dirty="0">
                <a:ea typeface="SimSun" charset="-122"/>
              </a:rPr>
              <a:t>The SPI is one of a number of models that attempt to capture the true cost of doing business with a supplier on a continuous basis</a:t>
            </a:r>
          </a:p>
          <a:p>
            <a:pPr lvl="1"/>
            <a:r>
              <a:rPr lang="en-US" altLang="zh-CN" sz="2400" dirty="0">
                <a:ea typeface="SimSun" charset="-122"/>
              </a:rPr>
              <a:t>The SPI is a total cost model that presents its output in the form of an index or ratio.  It assumes that any quality or other infraction committed by a supplier during the course of business increases the total cost (and hence the total cost performance ratio) of doing business with that supplier  </a:t>
            </a:r>
            <a:endParaRPr lang="en-US" sz="2400" dirty="0"/>
          </a:p>
        </p:txBody>
      </p:sp>
    </p:spTree>
    <p:extLst>
      <p:ext uri="{BB962C8B-B14F-4D97-AF65-F5344CB8AC3E}">
        <p14:creationId xmlns:p14="http://schemas.microsoft.com/office/powerpoint/2010/main" val="1049265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3600"/>
              <a:t>Total Cost Models </a:t>
            </a:r>
          </a:p>
        </p:txBody>
      </p:sp>
      <p:sp>
        <p:nvSpPr>
          <p:cNvPr id="61443" name="Rectangle 3"/>
          <p:cNvSpPr>
            <a:spLocks noGrp="1" noChangeArrowheads="1"/>
          </p:cNvSpPr>
          <p:nvPr>
            <p:ph type="body" idx="1"/>
          </p:nvPr>
        </p:nvSpPr>
        <p:spPr>
          <a:xfrm>
            <a:off x="457200" y="1490663"/>
            <a:ext cx="8229600" cy="4833937"/>
          </a:xfrm>
        </p:spPr>
        <p:txBody>
          <a:bodyPr>
            <a:normAutofit/>
          </a:bodyPr>
          <a:lstStyle/>
          <a:p>
            <a:pPr>
              <a:spcBef>
                <a:spcPts val="600"/>
              </a:spcBef>
            </a:pPr>
            <a:r>
              <a:rPr lang="en-US" sz="2800" u="sng" dirty="0"/>
              <a:t>Supplier performance index</a:t>
            </a:r>
            <a:r>
              <a:rPr lang="en-US" sz="2800" dirty="0"/>
              <a:t> (SPI) models</a:t>
            </a:r>
          </a:p>
          <a:p>
            <a:pPr lvl="1">
              <a:spcBef>
                <a:spcPts val="600"/>
              </a:spcBef>
            </a:pPr>
            <a:r>
              <a:rPr lang="en-US" sz="2400" dirty="0"/>
              <a:t>The SPI </a:t>
            </a:r>
            <a:r>
              <a:rPr lang="en-US" sz="2400" dirty="0" smtClean="0"/>
              <a:t>calculation for </a:t>
            </a:r>
            <a:r>
              <a:rPr lang="en-US" sz="2400" dirty="0"/>
              <a:t>a specific period is a straightforward formula:</a:t>
            </a:r>
          </a:p>
          <a:p>
            <a:pPr lvl="3">
              <a:spcBef>
                <a:spcPts val="600"/>
              </a:spcBef>
            </a:pPr>
            <a:r>
              <a:rPr lang="en-US" sz="2400" dirty="0"/>
              <a:t>SPI = (Cost of material + Non-conformance Costs)/(Cost of material)</a:t>
            </a:r>
          </a:p>
          <a:p>
            <a:pPr lvl="1">
              <a:spcBef>
                <a:spcPts val="600"/>
              </a:spcBef>
            </a:pPr>
            <a:r>
              <a:rPr lang="en-US" sz="2400" dirty="0"/>
              <a:t>Assume a supplier delivers $280,000 worth of parts to a company in the 2nd quarter of a year.  The supplier is also charged with $13,500 in total nonconformance costs</a:t>
            </a:r>
          </a:p>
          <a:p>
            <a:pPr lvl="3">
              <a:spcBef>
                <a:spcPts val="600"/>
              </a:spcBef>
            </a:pPr>
            <a:r>
              <a:rPr lang="en-US" sz="2400" dirty="0"/>
              <a:t>The supplier’s SPI for the 2nd quarter is 1.05, or (($280,000+$13,500)/$280,000).</a:t>
            </a:r>
          </a:p>
        </p:txBody>
      </p:sp>
    </p:spTree>
    <p:extLst>
      <p:ext uri="{BB962C8B-B14F-4D97-AF65-F5344CB8AC3E}">
        <p14:creationId xmlns:p14="http://schemas.microsoft.com/office/powerpoint/2010/main" val="3568769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3600"/>
              <a:t>Total Cost Models </a:t>
            </a:r>
          </a:p>
        </p:txBody>
      </p:sp>
      <p:sp>
        <p:nvSpPr>
          <p:cNvPr id="62467" name="Rectangle 3"/>
          <p:cNvSpPr>
            <a:spLocks noGrp="1" noChangeArrowheads="1"/>
          </p:cNvSpPr>
          <p:nvPr>
            <p:ph type="body" idx="1"/>
          </p:nvPr>
        </p:nvSpPr>
        <p:spPr>
          <a:xfrm>
            <a:off x="457200" y="1490663"/>
            <a:ext cx="8229600" cy="4833937"/>
          </a:xfrm>
        </p:spPr>
        <p:txBody>
          <a:bodyPr>
            <a:normAutofit/>
          </a:bodyPr>
          <a:lstStyle/>
          <a:p>
            <a:r>
              <a:rPr lang="en-US" sz="2800" u="sng" dirty="0"/>
              <a:t>Supplier performance index</a:t>
            </a:r>
            <a:r>
              <a:rPr lang="en-US" sz="2800" dirty="0"/>
              <a:t> (SPI) models</a:t>
            </a:r>
          </a:p>
          <a:p>
            <a:pPr lvl="1"/>
            <a:r>
              <a:rPr lang="en-US" sz="2400" dirty="0"/>
              <a:t>How do we interpret the SPI ratio?</a:t>
            </a:r>
          </a:p>
          <a:p>
            <a:pPr lvl="3"/>
            <a:r>
              <a:rPr lang="en-US" altLang="zh-CN" sz="2000" dirty="0">
                <a:ea typeface="SimSun" charset="-122"/>
              </a:rPr>
              <a:t>SPI of 1.05 means the total cost of doing business with this supplier is five percent higher than the unit price.  If the unit price of a supplier’s good is $127.24, then the estimated total cost of that item is really $133.60 ($127.24 x 1.05). </a:t>
            </a:r>
          </a:p>
          <a:p>
            <a:pPr lvl="1"/>
            <a:r>
              <a:rPr lang="en-US" altLang="zh-CN" sz="2400" dirty="0">
                <a:ea typeface="SimSun" charset="-122"/>
              </a:rPr>
              <a:t>Because the SPI is a standardized metric, and this is one of its virtues, it allows comparisons between suppliers </a:t>
            </a:r>
          </a:p>
          <a:p>
            <a:pPr lvl="1"/>
            <a:r>
              <a:rPr lang="en-US" altLang="zh-CN" sz="2400" dirty="0">
                <a:ea typeface="SimSun" charset="-122"/>
              </a:rPr>
              <a:t>Should only compare suppliers within the same commodity group</a:t>
            </a:r>
            <a:endParaRPr lang="en-US" sz="2400" dirty="0"/>
          </a:p>
        </p:txBody>
      </p:sp>
    </p:spTree>
    <p:extLst>
      <p:ext uri="{BB962C8B-B14F-4D97-AF65-F5344CB8AC3E}">
        <p14:creationId xmlns:p14="http://schemas.microsoft.com/office/powerpoint/2010/main" val="500777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3600"/>
              <a:t>Total Cost Models </a:t>
            </a:r>
          </a:p>
        </p:txBody>
      </p:sp>
      <p:sp>
        <p:nvSpPr>
          <p:cNvPr id="63491" name="Rectangle 3"/>
          <p:cNvSpPr>
            <a:spLocks noGrp="1" noChangeArrowheads="1"/>
          </p:cNvSpPr>
          <p:nvPr>
            <p:ph type="body" idx="1"/>
          </p:nvPr>
        </p:nvSpPr>
        <p:spPr>
          <a:xfrm>
            <a:off x="457200" y="1262063"/>
            <a:ext cx="8610600" cy="4833937"/>
          </a:xfrm>
        </p:spPr>
        <p:txBody>
          <a:bodyPr>
            <a:noAutofit/>
          </a:bodyPr>
          <a:lstStyle/>
          <a:p>
            <a:r>
              <a:rPr lang="en-US" sz="2800" u="sng" dirty="0"/>
              <a:t>Supplier performance index</a:t>
            </a:r>
            <a:r>
              <a:rPr lang="en-US" sz="2800" dirty="0"/>
              <a:t> (SPI) models</a:t>
            </a:r>
          </a:p>
          <a:p>
            <a:pPr lvl="1"/>
            <a:r>
              <a:rPr lang="en-US" altLang="zh-CN" sz="2400" dirty="0">
                <a:ea typeface="SimSun" charset="-122"/>
              </a:rPr>
              <a:t>The SPI has a couple of issues that could make its use problematic unless the user takes these issues into account </a:t>
            </a:r>
          </a:p>
          <a:p>
            <a:pPr lvl="2"/>
            <a:r>
              <a:rPr lang="en-US" altLang="zh-CN" sz="2000" dirty="0">
                <a:ea typeface="SimSun" charset="-122"/>
              </a:rPr>
              <a:t>First, the SPI does not directly present the unit price of a good</a:t>
            </a:r>
          </a:p>
          <a:p>
            <a:pPr lvl="2"/>
            <a:r>
              <a:rPr lang="en-US" altLang="zh-CN" sz="2000" dirty="0">
                <a:ea typeface="SimSun" charset="-122"/>
              </a:rPr>
              <a:t>Because the SPI is an index that starts with a baseline ratio of 1.0, price tends to “get lost in the shuffle” </a:t>
            </a:r>
          </a:p>
          <a:p>
            <a:pPr lvl="2"/>
            <a:r>
              <a:rPr lang="en-US" altLang="zh-CN" sz="2000" dirty="0">
                <a:ea typeface="SimSun" charset="-122"/>
              </a:rPr>
              <a:t>Second, the base SPI calculation also has a built–in bias against suppliers that provide deliveries with a lower total value</a:t>
            </a:r>
          </a:p>
          <a:p>
            <a:pPr lvl="2"/>
            <a:r>
              <a:rPr lang="en-US" altLang="zh-CN" sz="2000" dirty="0">
                <a:ea typeface="SimSun" charset="-122"/>
              </a:rPr>
              <a:t>This requires the calculation of a “Q” adjustment factor </a:t>
            </a:r>
            <a:endParaRPr lang="en-US" sz="2000" dirty="0"/>
          </a:p>
        </p:txBody>
      </p:sp>
    </p:spTree>
    <p:extLst>
      <p:ext uri="{BB962C8B-B14F-4D97-AF65-F5344CB8AC3E}">
        <p14:creationId xmlns:p14="http://schemas.microsoft.com/office/powerpoint/2010/main" val="2598343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685800" y="603250"/>
            <a:ext cx="61198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000" b="1">
                <a:ea typeface="SimSun" charset="-122"/>
                <a:cs typeface="Arial" charset="0"/>
              </a:rPr>
              <a:t>Supplier Performance Index with “Q” Adjustment</a:t>
            </a:r>
            <a:endParaRPr lang="en-US" sz="2000">
              <a:ea typeface="SimSun" charset="-122"/>
              <a:cs typeface="Arial" charset="0"/>
            </a:endParaRPr>
          </a:p>
          <a:p>
            <a:pPr eaLnBrk="0" hangingPunct="0"/>
            <a:endParaRPr lang="en-US" sz="2000">
              <a:ea typeface="SimSun" charset="-122"/>
              <a:cs typeface="Arial" charset="0"/>
            </a:endParaRPr>
          </a:p>
        </p:txBody>
      </p:sp>
      <p:graphicFrame>
        <p:nvGraphicFramePr>
          <p:cNvPr id="70901" name="Group 245"/>
          <p:cNvGraphicFramePr>
            <a:graphicFrameLocks noGrp="1"/>
          </p:cNvGraphicFramePr>
          <p:nvPr/>
        </p:nvGraphicFramePr>
        <p:xfrm>
          <a:off x="304800" y="1066800"/>
          <a:ext cx="8458200" cy="4235134"/>
        </p:xfrm>
        <a:graphic>
          <a:graphicData uri="http://schemas.openxmlformats.org/drawingml/2006/table">
            <a:tbl>
              <a:tblPr/>
              <a:tblGrid>
                <a:gridCol w="1852613"/>
                <a:gridCol w="2200275"/>
                <a:gridCol w="2203450"/>
                <a:gridCol w="2201862"/>
              </a:tblGrid>
              <a:tr h="7318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bg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Arial" charset="0"/>
                        </a:rPr>
                        <a:t>Supplier A</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Arial" charset="0"/>
                        </a:rPr>
                        <a:t>Supplier B</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Arial" charset="0"/>
                        </a:rPr>
                        <a:t>Supplier C</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0000"/>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a:t>
                      </a:r>
                      <a:r>
                        <a:rPr kumimoji="0" lang="en-US" sz="1400" b="0" i="0" u="none" strike="noStrike" cap="none" normalizeH="0" baseline="30000" smtClean="0">
                          <a:ln>
                            <a:noFill/>
                          </a:ln>
                          <a:solidFill>
                            <a:schemeClr val="tx1"/>
                          </a:solidFill>
                          <a:effectLst/>
                          <a:latin typeface="Arial" charset="0"/>
                          <a:ea typeface="SimSun" charset="-122"/>
                          <a:cs typeface="Arial" charset="0"/>
                        </a:rPr>
                        <a:t>st</a:t>
                      </a:r>
                      <a:r>
                        <a:rPr kumimoji="0" lang="en-US" sz="1400" b="0" i="0" u="none" strike="noStrike" cap="none" normalizeH="0" baseline="0" smtClean="0">
                          <a:ln>
                            <a:noFill/>
                          </a:ln>
                          <a:solidFill>
                            <a:schemeClr val="tx1"/>
                          </a:solidFill>
                          <a:effectLst/>
                          <a:latin typeface="Arial" charset="0"/>
                          <a:ea typeface="SimSun" charset="-122"/>
                          <a:cs typeface="Arial" charset="0"/>
                        </a:rPr>
                        <a:t> quarter deliveries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15</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15</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15</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Total value of deliveries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$7,500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$15,000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$30,000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Average delivery</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($7,500/15) = $500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($15,000/15) = $1,000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($30,000/15) = $2,000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Non-conformance charges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$1,500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$1,500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$1,500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a:t>
                      </a:r>
                      <a:r>
                        <a:rPr kumimoji="0" lang="en-US" sz="1400" b="0" i="0" u="none" strike="noStrike" cap="none" normalizeH="0" baseline="30000" smtClean="0">
                          <a:ln>
                            <a:noFill/>
                          </a:ln>
                          <a:solidFill>
                            <a:schemeClr val="tx1"/>
                          </a:solidFill>
                          <a:effectLst/>
                          <a:latin typeface="Arial" charset="0"/>
                          <a:ea typeface="SimSun" charset="-122"/>
                          <a:cs typeface="Arial" charset="0"/>
                        </a:rPr>
                        <a:t>st</a:t>
                      </a:r>
                      <a:r>
                        <a:rPr kumimoji="0" lang="en-US" sz="1400" b="0" i="0" u="none" strike="noStrike" cap="none" normalizeH="0" baseline="0" smtClean="0">
                          <a:ln>
                            <a:noFill/>
                          </a:ln>
                          <a:solidFill>
                            <a:schemeClr val="tx1"/>
                          </a:solidFill>
                          <a:effectLst/>
                          <a:latin typeface="Arial" charset="0"/>
                          <a:ea typeface="SimSun" charset="-122"/>
                          <a:cs typeface="Arial" charset="0"/>
                        </a:rPr>
                        <a:t> quarter SPI</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SimSun" charset="-122"/>
                          <a:cs typeface="Arial" charset="0"/>
                        </a:rPr>
                        <a:t>($7,500+$1,500)/$7,500</a:t>
                      </a:r>
                      <a:endParaRPr kumimoji="0" lang="en-US" sz="1300" b="0" i="0" u="none" strike="noStrike" cap="none" normalizeH="0" baseline="0" smtClean="0">
                        <a:ln>
                          <a:noFill/>
                        </a:ln>
                        <a:solidFill>
                          <a:schemeClr val="tx1"/>
                        </a:solidFill>
                        <a:effectLst/>
                        <a:latin typeface="Times New Roman" pitchFamily="18" charset="0"/>
                        <a:ea typeface="SimSun"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SimSun" charset="-122"/>
                          <a:cs typeface="Arial" charset="0"/>
                        </a:rPr>
                        <a:t>= 1.20</a:t>
                      </a:r>
                      <a:endParaRPr kumimoji="0" lang="en-US" sz="13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SimSun" charset="-122"/>
                          <a:cs typeface="Arial" charset="0"/>
                        </a:rPr>
                        <a:t>($15,000+$1,500)/$15,000</a:t>
                      </a:r>
                      <a:endParaRPr kumimoji="0" lang="en-US" sz="1300" b="0" i="0" u="none" strike="noStrike" cap="none" normalizeH="0" baseline="0" smtClean="0">
                        <a:ln>
                          <a:noFill/>
                        </a:ln>
                        <a:solidFill>
                          <a:schemeClr val="tx1"/>
                        </a:solidFill>
                        <a:effectLst/>
                        <a:latin typeface="Times New Roman" pitchFamily="18" charset="0"/>
                        <a:ea typeface="SimSun"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SimSun" charset="-122"/>
                          <a:cs typeface="Arial" charset="0"/>
                        </a:rPr>
                        <a:t>= 1.10</a:t>
                      </a:r>
                      <a:endParaRPr kumimoji="0" lang="en-US" sz="13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SimSun" charset="-122"/>
                          <a:cs typeface="Arial" charset="0"/>
                        </a:rPr>
                        <a:t>($30,000+$1,500)/$30,000</a:t>
                      </a:r>
                      <a:endParaRPr kumimoji="0" lang="en-US" sz="1300" b="0" i="0" u="none" strike="noStrike" cap="none" normalizeH="0" baseline="0" smtClean="0">
                        <a:ln>
                          <a:noFill/>
                        </a:ln>
                        <a:solidFill>
                          <a:schemeClr val="tx1"/>
                        </a:solidFill>
                        <a:effectLst/>
                        <a:latin typeface="Times New Roman" pitchFamily="18" charset="0"/>
                        <a:ea typeface="SimSun"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ea typeface="SimSun" charset="-122"/>
                          <a:cs typeface="Arial" charset="0"/>
                        </a:rPr>
                        <a:t>1.05</a:t>
                      </a:r>
                      <a:endParaRPr kumimoji="0" lang="en-US" sz="13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r>
              <a:tr h="544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Average shipment from all suppliers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$2,700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$2,700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$2,700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Q adjustment factor</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$500/$2,700 = .185</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$1,000/$2,700 = .37</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$2,000/$2,700 = .74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Adjusted SPI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1.04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1.04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1.04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FDFDF"/>
                    </a:solidFill>
                  </a:tcPr>
                </a:tc>
              </a:tr>
            </a:tbl>
          </a:graphicData>
        </a:graphic>
      </p:graphicFrame>
      <p:sp>
        <p:nvSpPr>
          <p:cNvPr id="70894" name="Rectangle 238"/>
          <p:cNvSpPr>
            <a:spLocks noChangeArrowheads="1"/>
          </p:cNvSpPr>
          <p:nvPr/>
        </p:nvSpPr>
        <p:spPr bwMode="auto">
          <a:xfrm>
            <a:off x="304800" y="5638800"/>
            <a:ext cx="65309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600">
                <a:ea typeface="SimSun" charset="-122"/>
                <a:cs typeface="Arial" charset="0"/>
              </a:rPr>
              <a:t>Adjusted SPI for Supplier A = $7,500 + ($1,500 x .185)/$7,500 = 1.04 </a:t>
            </a:r>
          </a:p>
          <a:p>
            <a:pPr eaLnBrk="0" hangingPunct="0"/>
            <a:r>
              <a:rPr lang="en-US" sz="1600">
                <a:ea typeface="SimSun" charset="-122"/>
                <a:cs typeface="Arial" charset="0"/>
              </a:rPr>
              <a:t>Adjusted SPI for Supplier B = $15,000 + ($1,500 x .37)/$15,000 = 1.04</a:t>
            </a:r>
          </a:p>
          <a:p>
            <a:pPr eaLnBrk="0" hangingPunct="0"/>
            <a:r>
              <a:rPr lang="en-US" sz="1600">
                <a:ea typeface="SimSun" charset="-122"/>
                <a:cs typeface="Arial" charset="0"/>
              </a:rPr>
              <a:t>Adjusted SPI for Supplier C = $30,000 + ($1,500 x .74)/$30,000 = 1.04</a:t>
            </a:r>
          </a:p>
        </p:txBody>
      </p:sp>
    </p:spTree>
    <p:extLst>
      <p:ext uri="{BB962C8B-B14F-4D97-AF65-F5344CB8AC3E}">
        <p14:creationId xmlns:p14="http://schemas.microsoft.com/office/powerpoint/2010/main" val="1574768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600"/>
              <a:t>Session Outline</a:t>
            </a:r>
          </a:p>
        </p:txBody>
      </p:sp>
      <p:sp>
        <p:nvSpPr>
          <p:cNvPr id="8195" name="Rectangle 3"/>
          <p:cNvSpPr>
            <a:spLocks noGrp="1" noChangeArrowheads="1"/>
          </p:cNvSpPr>
          <p:nvPr>
            <p:ph type="body" idx="1"/>
          </p:nvPr>
        </p:nvSpPr>
        <p:spPr>
          <a:xfrm>
            <a:off x="457200" y="1719263"/>
            <a:ext cx="7696200" cy="4411662"/>
          </a:xfrm>
        </p:spPr>
        <p:txBody>
          <a:bodyPr>
            <a:normAutofit/>
          </a:bodyPr>
          <a:lstStyle/>
          <a:p>
            <a:pPr marL="762000" indent="-762000">
              <a:buClrTx/>
              <a:buFont typeface="Wingdings" pitchFamily="2" charset="2"/>
              <a:buAutoNum type="romanUcPeriod"/>
            </a:pPr>
            <a:r>
              <a:rPr lang="en-US" sz="2800" dirty="0"/>
              <a:t>Defining total cost of ownership (TCO) </a:t>
            </a:r>
          </a:p>
          <a:p>
            <a:pPr marL="762000" indent="-762000">
              <a:buClrTx/>
              <a:buFont typeface="Wingdings" pitchFamily="2" charset="2"/>
              <a:buAutoNum type="romanUcPeriod"/>
            </a:pPr>
            <a:r>
              <a:rPr lang="en-US" sz="2800" dirty="0"/>
              <a:t>Reasons for total cost systems</a:t>
            </a:r>
          </a:p>
          <a:p>
            <a:pPr marL="762000" indent="-762000">
              <a:buClrTx/>
              <a:buFont typeface="Wingdings" pitchFamily="2" charset="2"/>
              <a:buAutoNum type="romanUcPeriod"/>
            </a:pPr>
            <a:r>
              <a:rPr lang="en-US" sz="2800" dirty="0"/>
              <a:t>A continuum of measurement models</a:t>
            </a:r>
          </a:p>
          <a:p>
            <a:pPr marL="762000" indent="-762000">
              <a:buClrTx/>
              <a:buFont typeface="Wingdings" pitchFamily="2" charset="2"/>
              <a:buAutoNum type="romanUcPeriod"/>
            </a:pPr>
            <a:r>
              <a:rPr lang="en-US" sz="2800" dirty="0"/>
              <a:t>Total cost models and their applicability</a:t>
            </a:r>
          </a:p>
          <a:p>
            <a:pPr marL="762000" indent="-762000">
              <a:buClrTx/>
              <a:buFont typeface="Wingdings" pitchFamily="2" charset="2"/>
              <a:buAutoNum type="romanUcPeriod"/>
            </a:pPr>
            <a:r>
              <a:rPr lang="en-US" sz="2800" dirty="0"/>
              <a:t>TCO cost elements</a:t>
            </a:r>
          </a:p>
          <a:p>
            <a:pPr marL="762000" indent="-762000">
              <a:buClrTx/>
              <a:buFont typeface="Wingdings" pitchFamily="2" charset="2"/>
              <a:buAutoNum type="romanUcPeriod"/>
            </a:pPr>
            <a:r>
              <a:rPr lang="en-US" sz="2800" dirty="0"/>
              <a:t>Challenges moving forward</a:t>
            </a:r>
          </a:p>
          <a:p>
            <a:pPr marL="762000" indent="-762000">
              <a:buClrTx/>
              <a:buFont typeface="Wingdings" pitchFamily="2" charset="2"/>
              <a:buAutoNum type="romanUcPeriod"/>
            </a:pPr>
            <a:r>
              <a:rPr lang="en-US" sz="2800" dirty="0"/>
              <a:t>Concluding thoughts</a:t>
            </a:r>
          </a:p>
        </p:txBody>
      </p:sp>
    </p:spTree>
    <p:extLst>
      <p:ext uri="{BB962C8B-B14F-4D97-AF65-F5344CB8AC3E}">
        <p14:creationId xmlns:p14="http://schemas.microsoft.com/office/powerpoint/2010/main" val="3409169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r>
              <a:rPr lang="en-US" sz="3600"/>
              <a:t>Total Cost Models</a:t>
            </a:r>
          </a:p>
        </p:txBody>
      </p:sp>
      <p:sp>
        <p:nvSpPr>
          <p:cNvPr id="55301" name="Rectangle 5"/>
          <p:cNvSpPr>
            <a:spLocks noGrp="1" noChangeArrowheads="1"/>
          </p:cNvSpPr>
          <p:nvPr>
            <p:ph type="body" idx="1"/>
          </p:nvPr>
        </p:nvSpPr>
        <p:spPr>
          <a:xfrm>
            <a:off x="457200" y="1447800"/>
            <a:ext cx="8229600" cy="4833938"/>
          </a:xfrm>
        </p:spPr>
        <p:txBody>
          <a:bodyPr>
            <a:normAutofit/>
          </a:bodyPr>
          <a:lstStyle/>
          <a:p>
            <a:r>
              <a:rPr lang="en-US" sz="2800" u="sng" dirty="0"/>
              <a:t>Life cycle cost</a:t>
            </a:r>
            <a:r>
              <a:rPr lang="en-US" sz="2800" dirty="0"/>
              <a:t> models</a:t>
            </a:r>
          </a:p>
          <a:p>
            <a:pPr lvl="1"/>
            <a:r>
              <a:rPr lang="en-US" altLang="zh-CN" sz="2400" dirty="0">
                <a:ea typeface="SimSun" charset="-122"/>
              </a:rPr>
              <a:t>Life cycle cost models may be what comes most readily to mind when thinking about total cost analysis </a:t>
            </a:r>
          </a:p>
          <a:p>
            <a:pPr lvl="1"/>
            <a:r>
              <a:rPr lang="en-US" altLang="zh-CN" sz="2400" dirty="0">
                <a:ea typeface="SimSun" charset="-122"/>
              </a:rPr>
              <a:t>Companies should compare the assumptions made during the development of life cycle estimates with actual data as they become available </a:t>
            </a:r>
          </a:p>
          <a:p>
            <a:pPr lvl="3"/>
            <a:r>
              <a:rPr lang="en-US" altLang="zh-CN" sz="2400" dirty="0">
                <a:ea typeface="SimSun" charset="-122"/>
              </a:rPr>
              <a:t>For example, was the MTBF estimate correct?</a:t>
            </a:r>
          </a:p>
          <a:p>
            <a:pPr lvl="1"/>
            <a:r>
              <a:rPr lang="en-US" altLang="zh-CN" sz="2400" dirty="0">
                <a:ea typeface="SimSun" charset="-122"/>
              </a:rPr>
              <a:t>Life cycle costs apply whether equipment is sourced domestically or internationally </a:t>
            </a:r>
          </a:p>
        </p:txBody>
      </p:sp>
    </p:spTree>
    <p:extLst>
      <p:ext uri="{BB962C8B-B14F-4D97-AF65-F5344CB8AC3E}">
        <p14:creationId xmlns:p14="http://schemas.microsoft.com/office/powerpoint/2010/main" val="3119988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3600"/>
              <a:t>Total Cost Models</a:t>
            </a:r>
          </a:p>
        </p:txBody>
      </p:sp>
      <p:sp>
        <p:nvSpPr>
          <p:cNvPr id="66563" name="Rectangle 3"/>
          <p:cNvSpPr>
            <a:spLocks noGrp="1" noChangeArrowheads="1"/>
          </p:cNvSpPr>
          <p:nvPr>
            <p:ph type="body" idx="1"/>
          </p:nvPr>
        </p:nvSpPr>
        <p:spPr/>
        <p:txBody>
          <a:bodyPr>
            <a:normAutofit/>
          </a:bodyPr>
          <a:lstStyle/>
          <a:p>
            <a:r>
              <a:rPr lang="en-US" sz="2800" u="sng" dirty="0"/>
              <a:t>Life cycle cost</a:t>
            </a:r>
            <a:r>
              <a:rPr lang="en-US" sz="2800" dirty="0"/>
              <a:t> models</a:t>
            </a:r>
          </a:p>
          <a:p>
            <a:pPr lvl="1"/>
            <a:r>
              <a:rPr lang="en-US" altLang="zh-CN" sz="2400" dirty="0">
                <a:ea typeface="SimSun" charset="-122"/>
              </a:rPr>
              <a:t>The flow through of a life cycle is essentially one of buying, shipping, installing, using, maintaining, and disposing</a:t>
            </a:r>
          </a:p>
          <a:p>
            <a:pPr lvl="1"/>
            <a:r>
              <a:rPr lang="en-US" altLang="zh-CN" sz="2400" dirty="0">
                <a:ea typeface="SimSun" charset="-122"/>
              </a:rPr>
              <a:t>The more complex life cycle cost models can include net present values of future benefit streams (this is beyond the scope of our discussion today)</a:t>
            </a:r>
          </a:p>
        </p:txBody>
      </p:sp>
    </p:spTree>
    <p:extLst>
      <p:ext uri="{BB962C8B-B14F-4D97-AF65-F5344CB8AC3E}">
        <p14:creationId xmlns:p14="http://schemas.microsoft.com/office/powerpoint/2010/main" val="3774795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3600"/>
              <a:t>Total Cost Models</a:t>
            </a:r>
          </a:p>
        </p:txBody>
      </p:sp>
      <p:sp>
        <p:nvSpPr>
          <p:cNvPr id="76803" name="Rectangle 3"/>
          <p:cNvSpPr>
            <a:spLocks noGrp="1" noChangeArrowheads="1"/>
          </p:cNvSpPr>
          <p:nvPr>
            <p:ph type="body" idx="1"/>
          </p:nvPr>
        </p:nvSpPr>
        <p:spPr/>
        <p:txBody>
          <a:bodyPr>
            <a:normAutofit/>
          </a:bodyPr>
          <a:lstStyle/>
          <a:p>
            <a:r>
              <a:rPr lang="en-US" sz="2800" u="sng" dirty="0"/>
              <a:t>Life cycle cost</a:t>
            </a:r>
            <a:r>
              <a:rPr lang="en-US" sz="2800" dirty="0"/>
              <a:t> models</a:t>
            </a:r>
          </a:p>
          <a:p>
            <a:pPr lvl="1"/>
            <a:r>
              <a:rPr lang="en-US" altLang="zh-CN" sz="2400" dirty="0">
                <a:ea typeface="SimSun" charset="-122"/>
              </a:rPr>
              <a:t>Let’s review an example of a capital expenditure project </a:t>
            </a:r>
          </a:p>
          <a:p>
            <a:pPr lvl="2"/>
            <a:r>
              <a:rPr lang="en-US" sz="2400" dirty="0"/>
              <a:t>A company wants to purchase 1,000 personal computers</a:t>
            </a:r>
          </a:p>
          <a:p>
            <a:pPr lvl="2"/>
            <a:r>
              <a:rPr lang="en-US" sz="2400" dirty="0"/>
              <a:t>The computers will have a useful life of three years</a:t>
            </a:r>
          </a:p>
          <a:p>
            <a:pPr lvl="2"/>
            <a:r>
              <a:rPr lang="en-US" sz="2400" dirty="0"/>
              <a:t>The company has received and collected cost data for two competing suppliers </a:t>
            </a:r>
          </a:p>
          <a:p>
            <a:pPr lvl="2"/>
            <a:r>
              <a:rPr lang="en-US" sz="2400" dirty="0"/>
              <a:t>Our calculations will arrive at an unadjusted total cost</a:t>
            </a:r>
          </a:p>
        </p:txBody>
      </p:sp>
    </p:spTree>
    <p:extLst>
      <p:ext uri="{BB962C8B-B14F-4D97-AF65-F5344CB8AC3E}">
        <p14:creationId xmlns:p14="http://schemas.microsoft.com/office/powerpoint/2010/main" val="3482526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ChangeArrowheads="1"/>
          </p:cNvSpPr>
          <p:nvPr/>
        </p:nvSpPr>
        <p:spPr bwMode="auto">
          <a:xfrm>
            <a:off x="228600" y="396875"/>
            <a:ext cx="35845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400" dirty="0">
                <a:latin typeface="Arial Black" pitchFamily="34" charset="0"/>
                <a:ea typeface="SimSun" charset="-122"/>
                <a:cs typeface="Times New Roman" pitchFamily="18" charset="0"/>
              </a:rPr>
              <a:t>Life Cycle Cost Data</a:t>
            </a:r>
          </a:p>
          <a:p>
            <a:pPr eaLnBrk="0" hangingPunct="0"/>
            <a:endParaRPr lang="en-US" sz="2400" dirty="0">
              <a:latin typeface="Arial Black" pitchFamily="34" charset="0"/>
              <a:ea typeface="SimSun" charset="-122"/>
              <a:cs typeface="Times New Roman" pitchFamily="18" charset="0"/>
            </a:endParaRPr>
          </a:p>
        </p:txBody>
      </p:sp>
      <p:graphicFrame>
        <p:nvGraphicFramePr>
          <p:cNvPr id="72053" name="Group 373"/>
          <p:cNvGraphicFramePr>
            <a:graphicFrameLocks noGrp="1"/>
          </p:cNvGraphicFramePr>
          <p:nvPr/>
        </p:nvGraphicFramePr>
        <p:xfrm>
          <a:off x="304800" y="1038225"/>
          <a:ext cx="8686800" cy="5091684"/>
        </p:xfrm>
        <a:graphic>
          <a:graphicData uri="http://schemas.openxmlformats.org/drawingml/2006/table">
            <a:tbl>
              <a:tblPr/>
              <a:tblGrid>
                <a:gridCol w="2895600"/>
                <a:gridCol w="2895600"/>
                <a:gridCol w="2895600"/>
              </a:tblGrid>
              <a:tr h="252413">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2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Supplier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Supplier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SimSun" charset="-122"/>
                          <a:cs typeface="Times New Roman" pitchFamily="18" charset="0"/>
                        </a:rPr>
                        <a:t>Unit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Quoted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$1,200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$1,310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Software license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$275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Software license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$152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Software license C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SimSun" charset="-122"/>
                          <a:cs typeface="Times New Roman" pitchFamily="18" charset="0"/>
                        </a:rPr>
                        <a:t>Acquisition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Shipping cost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$58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$79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Supplier negotiation and contracting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$15,200 (total cost)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$17.500 (total cost)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SimSun" charset="-122"/>
                          <a:cs typeface="Times New Roman" pitchFamily="18" charset="0"/>
                        </a:rPr>
                        <a:t>Usage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Installation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$210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$185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Equipment support (increase 3% per 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$25 per month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$29 per month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Network support (increase 3% per 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$35 per month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$45 per month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Electricity usage (increase 4% per 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$9 per month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$7 per month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Warranty coverage and other repair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$65 per year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$45 per 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Opportunity cost—lost productivity due to estimated downtime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15 hours per year per PC @$45 per hour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11 hours per year  per PC @ $45 per hour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SimSun" charset="-122"/>
                          <a:cs typeface="Times New Roman" pitchFamily="18" charset="0"/>
                        </a:rPr>
                        <a:t>End of Life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Salvage value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SimSun" charset="-122"/>
                          <a:cs typeface="Times New Roman" pitchFamily="18" charset="0"/>
                        </a:rPr>
                        <a:t>$92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72028" name="Rectangle 348"/>
          <p:cNvSpPr>
            <a:spLocks noChangeArrowheads="1"/>
          </p:cNvSpPr>
          <p:nvPr/>
        </p:nvSpPr>
        <p:spPr bwMode="auto">
          <a:xfrm>
            <a:off x="609600" y="6324600"/>
            <a:ext cx="4502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a:latin typeface="Comic Sans MS" pitchFamily="66" charset="0"/>
                <a:ea typeface="Batang" pitchFamily="18" charset="-127"/>
                <a:cs typeface="Times New Roman" pitchFamily="18" charset="0"/>
              </a:rPr>
              <a:t>All figures are per computer unless otherwise noted</a:t>
            </a:r>
          </a:p>
        </p:txBody>
      </p:sp>
    </p:spTree>
    <p:extLst>
      <p:ext uri="{BB962C8B-B14F-4D97-AF65-F5344CB8AC3E}">
        <p14:creationId xmlns:p14="http://schemas.microsoft.com/office/powerpoint/2010/main" val="2961131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ChangeArrowheads="1"/>
          </p:cNvSpPr>
          <p:nvPr/>
        </p:nvSpPr>
        <p:spPr bwMode="auto">
          <a:xfrm>
            <a:off x="228600" y="273050"/>
            <a:ext cx="4019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b="1" dirty="0">
                <a:ea typeface="SimSun" charset="-122"/>
                <a:cs typeface="Times New Roman" pitchFamily="18" charset="0"/>
              </a:rPr>
              <a:t>Life Cycle Total Cost for Supplier A</a:t>
            </a:r>
          </a:p>
          <a:p>
            <a:pPr eaLnBrk="0" hangingPunct="0"/>
            <a:r>
              <a:rPr lang="en-US" sz="1800" b="1" dirty="0">
                <a:ea typeface="SimSun" charset="-122"/>
                <a:cs typeface="Times New Roman" pitchFamily="18" charset="0"/>
              </a:rPr>
              <a:t> </a:t>
            </a:r>
          </a:p>
        </p:txBody>
      </p:sp>
      <p:graphicFrame>
        <p:nvGraphicFramePr>
          <p:cNvPr id="74375" name="Group 647"/>
          <p:cNvGraphicFramePr>
            <a:graphicFrameLocks noGrp="1"/>
          </p:cNvGraphicFramePr>
          <p:nvPr>
            <p:extLst>
              <p:ext uri="{D42A27DB-BD31-4B8C-83A1-F6EECF244321}">
                <p14:modId xmlns:p14="http://schemas.microsoft.com/office/powerpoint/2010/main" val="3311749939"/>
              </p:ext>
            </p:extLst>
          </p:nvPr>
        </p:nvGraphicFramePr>
        <p:xfrm>
          <a:off x="304800" y="720852"/>
          <a:ext cx="8610600" cy="5908548"/>
        </p:xfrm>
        <a:graphic>
          <a:graphicData uri="http://schemas.openxmlformats.org/drawingml/2006/table">
            <a:tbl>
              <a:tblPr/>
              <a:tblGrid>
                <a:gridCol w="2500313"/>
                <a:gridCol w="1525587"/>
                <a:gridCol w="1527175"/>
                <a:gridCol w="1528763"/>
                <a:gridCol w="1528762"/>
              </a:tblGrid>
              <a:tr h="244475">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Present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Year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Year 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Year 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Unit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Quoted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$1,200,000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Software license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$275,000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Software license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$152,000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288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Software license C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$85,000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Acquisition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Shipping cost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$58,000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Supplier negotiation and contracting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$15,200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Usage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Installation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$210,000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Equipment support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$25,000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$25,750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$26,523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Network support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$35,000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$36,050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$37,132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Electricity usage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$9,000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$9,360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$9,734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Warranty coverage and other repair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$65,000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$65,000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$65,000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288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Opportunity cost—lost productivity due to estimated downtime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$675,000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$675,000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$675,000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End of Life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Salvage value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($75,000)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22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Total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$1,995,200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$809,000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$811,160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SimSun" charset="-122"/>
                          <a:cs typeface="Times New Roman" pitchFamily="18" charset="0"/>
                        </a:rPr>
                        <a:t>$738,389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74357" name="Rectangle 629"/>
          <p:cNvSpPr>
            <a:spLocks noChangeArrowheads="1"/>
          </p:cNvSpPr>
          <p:nvPr/>
        </p:nvSpPr>
        <p:spPr bwMode="auto">
          <a:xfrm>
            <a:off x="0" y="816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800"/>
          </a:p>
        </p:txBody>
      </p:sp>
    </p:spTree>
    <p:extLst>
      <p:ext uri="{BB962C8B-B14F-4D97-AF65-F5344CB8AC3E}">
        <p14:creationId xmlns:p14="http://schemas.microsoft.com/office/powerpoint/2010/main" val="2968837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ChangeArrowheads="1"/>
          </p:cNvSpPr>
          <p:nvPr/>
        </p:nvSpPr>
        <p:spPr bwMode="auto">
          <a:xfrm>
            <a:off x="247650" y="273050"/>
            <a:ext cx="4019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b="1" dirty="0">
                <a:ea typeface="SimSun" charset="-122"/>
                <a:cs typeface="Times New Roman" pitchFamily="18" charset="0"/>
              </a:rPr>
              <a:t>Life Cycle Total Cost for Supplier B</a:t>
            </a:r>
          </a:p>
          <a:p>
            <a:pPr eaLnBrk="0" hangingPunct="0"/>
            <a:endParaRPr lang="en-US" sz="1800" b="1" dirty="0">
              <a:ea typeface="SimSun" charset="-122"/>
              <a:cs typeface="Times New Roman" pitchFamily="18" charset="0"/>
            </a:endParaRPr>
          </a:p>
        </p:txBody>
      </p:sp>
      <p:graphicFrame>
        <p:nvGraphicFramePr>
          <p:cNvPr id="75391" name="Group 639"/>
          <p:cNvGraphicFramePr>
            <a:graphicFrameLocks noGrp="1"/>
          </p:cNvGraphicFramePr>
          <p:nvPr>
            <p:extLst>
              <p:ext uri="{D42A27DB-BD31-4B8C-83A1-F6EECF244321}">
                <p14:modId xmlns:p14="http://schemas.microsoft.com/office/powerpoint/2010/main" val="1665021814"/>
              </p:ext>
            </p:extLst>
          </p:nvPr>
        </p:nvGraphicFramePr>
        <p:xfrm>
          <a:off x="304800" y="720852"/>
          <a:ext cx="8610600" cy="5908548"/>
        </p:xfrm>
        <a:graphic>
          <a:graphicData uri="http://schemas.openxmlformats.org/drawingml/2006/table">
            <a:tbl>
              <a:tblPr/>
              <a:tblGrid>
                <a:gridCol w="2498725"/>
                <a:gridCol w="1527175"/>
                <a:gridCol w="1527175"/>
                <a:gridCol w="1530350"/>
                <a:gridCol w="1527175"/>
              </a:tblGrid>
              <a:tr h="244475">
                <a:tc>
                  <a:txBody>
                    <a:bodyPr/>
                    <a:lstStyle/>
                    <a:p>
                      <a:pPr marL="0" marR="0" lvl="0" indent="0" algn="ctr"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Present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Year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Year 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Times New Roman" pitchFamily="18" charset="0"/>
                        </a:rPr>
                        <a:t>Year 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Unit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Quoted price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$1,131,000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Software license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$200,000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Software license 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$160,000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Software license C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$80,000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Acquisition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Shipping cost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$79,000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Supplier negotiation and contracting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$17,500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Usage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Installation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$185,000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Equipment support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$29,000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$29,870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$30,766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Network support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$45,000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$46,350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$47,741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Electricity usage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$7,000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$7,280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$7,572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Warranty coverage and other repair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$45,000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$45,000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$45,000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Opportunity cost—lost productivity due to estimated downtime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$495,000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$495,000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$495,000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End of Life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Salvage value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20000"/>
                        </a:spcBef>
                        <a:spcAft>
                          <a:spcPct val="0"/>
                        </a:spcAft>
                        <a:buClr>
                          <a:schemeClr val="tx2"/>
                        </a:buClr>
                        <a:buSzPct val="70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Times New Roman" pitchFamily="18" charset="0"/>
                        </a:rPr>
                        <a:t>($92,000)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Total Costs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$1,852,500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$621,000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SimSun" charset="-122"/>
                          <a:cs typeface="Times New Roman" pitchFamily="18" charset="0"/>
                        </a:rPr>
                        <a:t>$623,500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SimSun" charset="-122"/>
                          <a:cs typeface="Times New Roman" pitchFamily="18" charset="0"/>
                        </a:rPr>
                        <a:t>$534,079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75381" name="Rectangle 629"/>
          <p:cNvSpPr>
            <a:spLocks noChangeArrowheads="1"/>
          </p:cNvSpPr>
          <p:nvPr/>
        </p:nvSpPr>
        <p:spPr bwMode="auto">
          <a:xfrm>
            <a:off x="0" y="8226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800"/>
          </a:p>
        </p:txBody>
      </p:sp>
    </p:spTree>
    <p:extLst>
      <p:ext uri="{BB962C8B-B14F-4D97-AF65-F5344CB8AC3E}">
        <p14:creationId xmlns:p14="http://schemas.microsoft.com/office/powerpoint/2010/main" val="2249100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a:t>V. TCO Cost Elements</a:t>
            </a:r>
          </a:p>
        </p:txBody>
      </p:sp>
      <p:sp>
        <p:nvSpPr>
          <p:cNvPr id="35843" name="Rectangle 3"/>
          <p:cNvSpPr>
            <a:spLocks noGrp="1" noChangeArrowheads="1"/>
          </p:cNvSpPr>
          <p:nvPr>
            <p:ph type="body" idx="1"/>
          </p:nvPr>
        </p:nvSpPr>
        <p:spPr/>
        <p:txBody>
          <a:bodyPr>
            <a:normAutofit/>
          </a:bodyPr>
          <a:lstStyle/>
          <a:p>
            <a:r>
              <a:rPr lang="en-US" sz="2800" dirty="0"/>
              <a:t>A cost element is a discrete cost category that may require cost data</a:t>
            </a:r>
          </a:p>
          <a:p>
            <a:r>
              <a:rPr lang="en-US" sz="2800" dirty="0"/>
              <a:t>Cost data can be reactive, current, or forward looking</a:t>
            </a:r>
          </a:p>
          <a:p>
            <a:r>
              <a:rPr lang="en-US" altLang="zh-CN" sz="2800" dirty="0">
                <a:ea typeface="SimSun" charset="-122"/>
              </a:rPr>
              <a:t>One study has identified over a dozen total cost categories with over 125 separate cost elements embedded throughout these categories </a:t>
            </a:r>
            <a:endParaRPr lang="en-US" sz="2800" dirty="0"/>
          </a:p>
          <a:p>
            <a:r>
              <a:rPr lang="en-US" sz="2800" dirty="0"/>
              <a:t>The Four A’s of total cost data (discussed </a:t>
            </a:r>
            <a:r>
              <a:rPr lang="en-US" sz="2800" dirty="0" smtClean="0"/>
              <a:t>shortly)</a:t>
            </a:r>
            <a:endParaRPr lang="en-US" sz="2800" dirty="0"/>
          </a:p>
        </p:txBody>
      </p:sp>
    </p:spTree>
    <p:extLst>
      <p:ext uri="{BB962C8B-B14F-4D97-AF65-F5344CB8AC3E}">
        <p14:creationId xmlns:p14="http://schemas.microsoft.com/office/powerpoint/2010/main" val="3237630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457200" y="76200"/>
            <a:ext cx="7543800" cy="1295400"/>
          </a:xfrm>
        </p:spPr>
        <p:txBody>
          <a:bodyPr/>
          <a:lstStyle/>
          <a:p>
            <a:r>
              <a:rPr lang="en-US" sz="3600" dirty="0"/>
              <a:t>TCO Cost Elements</a:t>
            </a:r>
          </a:p>
        </p:txBody>
      </p:sp>
      <p:graphicFrame>
        <p:nvGraphicFramePr>
          <p:cNvPr id="48321" name="Group 193"/>
          <p:cNvGraphicFramePr>
            <a:graphicFrameLocks noGrp="1"/>
          </p:cNvGraphicFramePr>
          <p:nvPr>
            <p:extLst>
              <p:ext uri="{D42A27DB-BD31-4B8C-83A1-F6EECF244321}">
                <p14:modId xmlns:p14="http://schemas.microsoft.com/office/powerpoint/2010/main" val="1413626012"/>
              </p:ext>
            </p:extLst>
          </p:nvPr>
        </p:nvGraphicFramePr>
        <p:xfrm>
          <a:off x="1676400" y="1143000"/>
          <a:ext cx="5730875" cy="4572000"/>
        </p:xfrm>
        <a:graphic>
          <a:graphicData uri="http://schemas.openxmlformats.org/drawingml/2006/table">
            <a:tbl>
              <a:tblPr/>
              <a:tblGrid>
                <a:gridCol w="4113213"/>
                <a:gridCol w="1617662"/>
              </a:tblGrid>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SimSun" charset="-122"/>
                          <a:cs typeface="Arial" charset="0"/>
                        </a:rPr>
                        <a:t>Cost Element</a:t>
                      </a:r>
                      <a:endParaRPr kumimoji="0" lang="en-US" sz="1400" b="0" i="0" u="none" strike="noStrike" cap="none" normalizeH="0" baseline="0" dirty="0" smtClean="0">
                        <a:ln>
                          <a:noFill/>
                        </a:ln>
                        <a:solidFill>
                          <a:schemeClr val="bg1"/>
                        </a:solidFill>
                        <a:effectLst/>
                        <a:latin typeface="Arial" charset="0"/>
                        <a:ea typeface="SimSun" charset="-122"/>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Arial" charset="0"/>
                          <a:ea typeface="SimSun" charset="-122"/>
                          <a:cs typeface="Arial" charset="0"/>
                        </a:rPr>
                        <a:t>Percent of Firms </a:t>
                      </a:r>
                      <a:endParaRPr kumimoji="0" lang="en-US" sz="1400" b="0" i="0" u="none" strike="noStrike" cap="none" normalizeH="0" baseline="0" smtClean="0">
                        <a:ln>
                          <a:noFill/>
                        </a:ln>
                        <a:solidFill>
                          <a:schemeClr val="bg1"/>
                        </a:solidFill>
                        <a:effectLst/>
                        <a:latin typeface="Arial" charset="0"/>
                        <a:ea typeface="SimSun" charset="-122"/>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000000"/>
                    </a:solid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Material/component price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88%</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Logistics and transportation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72%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Exchange rate differentials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59%</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Supplier payment terms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50%</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SimSun" charset="-122"/>
                          <a:cs typeface="Arial" charset="0"/>
                        </a:rPr>
                        <a:t>Country specific costs (VAT, customs, </a:t>
                      </a:r>
                      <a:r>
                        <a:rPr kumimoji="0" lang="en-US" sz="1400" b="0" i="0" u="none" strike="noStrike" cap="none" normalizeH="0" baseline="0" dirty="0" err="1" smtClean="0">
                          <a:ln>
                            <a:noFill/>
                          </a:ln>
                          <a:solidFill>
                            <a:schemeClr val="tx1"/>
                          </a:solidFill>
                          <a:effectLst/>
                          <a:latin typeface="Arial" charset="0"/>
                          <a:ea typeface="SimSun" charset="-122"/>
                          <a:cs typeface="Arial" charset="0"/>
                        </a:rPr>
                        <a:t>etc</a:t>
                      </a:r>
                      <a:r>
                        <a:rPr kumimoji="0" lang="en-US" sz="1400" b="0" i="0" u="none" strike="noStrike" cap="none" normalizeH="0" baseline="0" dirty="0" smtClean="0">
                          <a:ln>
                            <a:noFill/>
                          </a:ln>
                          <a:solidFill>
                            <a:schemeClr val="tx1"/>
                          </a:solidFill>
                          <a:effectLst/>
                          <a:latin typeface="Arial" charset="0"/>
                          <a:ea typeface="SimSun" charset="-122"/>
                          <a:cs typeface="Arial" charset="0"/>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41%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Cost of quality</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41%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Inventory charges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41%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Product qualifications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34%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Overhead and administrative costs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34%</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Increased procurement staff costs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31%</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Material handling and warehousing</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28%</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Tooling cost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25%</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Packaging cost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22%</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SimSun" charset="-122"/>
                          <a:cs typeface="Arial" charset="0"/>
                        </a:rPr>
                        <a:t>Customer service cost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SimSun" charset="-122"/>
                          <a:cs typeface="Arial" charset="0"/>
                        </a:rPr>
                        <a:t>19%</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8317" name="Rectangle 189"/>
          <p:cNvSpPr>
            <a:spLocks noChangeArrowheads="1"/>
          </p:cNvSpPr>
          <p:nvPr/>
        </p:nvSpPr>
        <p:spPr bwMode="auto">
          <a:xfrm>
            <a:off x="625474" y="6182751"/>
            <a:ext cx="5699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1000" dirty="0">
                <a:ea typeface="SimSun" charset="-122"/>
                <a:cs typeface="Arial" charset="0"/>
              </a:rPr>
              <a:t>Adapted from John Ferreira and Len </a:t>
            </a:r>
            <a:r>
              <a:rPr lang="en-US" sz="1000" dirty="0" err="1">
                <a:ea typeface="SimSun" charset="-122"/>
                <a:cs typeface="Arial" charset="0"/>
              </a:rPr>
              <a:t>Prokopets</a:t>
            </a:r>
            <a:r>
              <a:rPr lang="en-US" sz="1000" dirty="0">
                <a:ea typeface="SimSun" charset="-122"/>
                <a:cs typeface="Arial" charset="0"/>
              </a:rPr>
              <a:t>, “Does Offshoring Still Make Sense?” </a:t>
            </a:r>
            <a:r>
              <a:rPr lang="en-US" sz="1000" i="1" dirty="0">
                <a:ea typeface="SimSun" charset="-122"/>
                <a:cs typeface="Arial" charset="0"/>
              </a:rPr>
              <a:t>Supply Chain Management Review</a:t>
            </a:r>
            <a:r>
              <a:rPr lang="en-US" sz="1000" dirty="0">
                <a:ea typeface="SimSun" charset="-122"/>
                <a:cs typeface="Arial" charset="0"/>
              </a:rPr>
              <a:t>, January/February 2009, p.24. </a:t>
            </a:r>
          </a:p>
        </p:txBody>
      </p:sp>
    </p:spTree>
    <p:extLst>
      <p:ext uri="{BB962C8B-B14F-4D97-AF65-F5344CB8AC3E}">
        <p14:creationId xmlns:p14="http://schemas.microsoft.com/office/powerpoint/2010/main" val="2454478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52400"/>
            <a:ext cx="8153400" cy="1295400"/>
          </a:xfrm>
        </p:spPr>
        <p:txBody>
          <a:bodyPr/>
          <a:lstStyle/>
          <a:p>
            <a:r>
              <a:rPr lang="en-US" sz="3600"/>
              <a:t>TCO Cost Elements</a:t>
            </a:r>
          </a:p>
        </p:txBody>
      </p:sp>
      <p:sp>
        <p:nvSpPr>
          <p:cNvPr id="50179" name="Rectangle 3"/>
          <p:cNvSpPr>
            <a:spLocks noGrp="1" noChangeArrowheads="1"/>
          </p:cNvSpPr>
          <p:nvPr>
            <p:ph type="body" idx="1"/>
          </p:nvPr>
        </p:nvSpPr>
        <p:spPr>
          <a:xfrm>
            <a:off x="457200" y="1371600"/>
            <a:ext cx="8229600" cy="4876800"/>
          </a:xfrm>
        </p:spPr>
        <p:txBody>
          <a:bodyPr>
            <a:normAutofit/>
          </a:bodyPr>
          <a:lstStyle/>
          <a:p>
            <a:r>
              <a:rPr lang="en-US" sz="2800" dirty="0"/>
              <a:t>The Four A’s of total cost element data</a:t>
            </a:r>
          </a:p>
        </p:txBody>
      </p:sp>
      <p:sp>
        <p:nvSpPr>
          <p:cNvPr id="50180" name="Text Box 4"/>
          <p:cNvSpPr txBox="1">
            <a:spLocks noChangeArrowheads="1"/>
          </p:cNvSpPr>
          <p:nvPr/>
        </p:nvSpPr>
        <p:spPr bwMode="auto">
          <a:xfrm>
            <a:off x="914400" y="2209800"/>
            <a:ext cx="5334000" cy="51911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rPr>
              <a:t>Actual</a:t>
            </a:r>
          </a:p>
        </p:txBody>
      </p:sp>
      <p:sp>
        <p:nvSpPr>
          <p:cNvPr id="50181" name="Text Box 5"/>
          <p:cNvSpPr txBox="1">
            <a:spLocks noChangeArrowheads="1"/>
          </p:cNvSpPr>
          <p:nvPr/>
        </p:nvSpPr>
        <p:spPr bwMode="auto">
          <a:xfrm>
            <a:off x="914400" y="3214688"/>
            <a:ext cx="5334000" cy="5191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rPr>
              <a:t>Averages/Approximations</a:t>
            </a:r>
          </a:p>
        </p:txBody>
      </p:sp>
      <p:sp>
        <p:nvSpPr>
          <p:cNvPr id="50182" name="Text Box 6"/>
          <p:cNvSpPr txBox="1">
            <a:spLocks noChangeArrowheads="1"/>
          </p:cNvSpPr>
          <p:nvPr/>
        </p:nvSpPr>
        <p:spPr bwMode="auto">
          <a:xfrm>
            <a:off x="914400" y="4281488"/>
            <a:ext cx="5334000" cy="5191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rPr>
              <a:t>Assumptions</a:t>
            </a:r>
          </a:p>
        </p:txBody>
      </p:sp>
      <p:sp>
        <p:nvSpPr>
          <p:cNvPr id="50183" name="Text Box 7"/>
          <p:cNvSpPr txBox="1">
            <a:spLocks noChangeArrowheads="1"/>
          </p:cNvSpPr>
          <p:nvPr/>
        </p:nvSpPr>
        <p:spPr bwMode="auto">
          <a:xfrm>
            <a:off x="914400" y="5272088"/>
            <a:ext cx="5334000" cy="5191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rPr>
              <a:t>Absent</a:t>
            </a:r>
          </a:p>
        </p:txBody>
      </p:sp>
      <p:sp>
        <p:nvSpPr>
          <p:cNvPr id="50184" name="Line 8"/>
          <p:cNvSpPr>
            <a:spLocks noChangeShapeType="1"/>
          </p:cNvSpPr>
          <p:nvPr/>
        </p:nvSpPr>
        <p:spPr bwMode="auto">
          <a:xfrm>
            <a:off x="6477000" y="2286000"/>
            <a:ext cx="0" cy="3505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Text Box 9"/>
          <p:cNvSpPr txBox="1">
            <a:spLocks noChangeArrowheads="1"/>
          </p:cNvSpPr>
          <p:nvPr/>
        </p:nvSpPr>
        <p:spPr bwMode="auto">
          <a:xfrm>
            <a:off x="6553200" y="22098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t>High</a:t>
            </a:r>
          </a:p>
        </p:txBody>
      </p:sp>
      <p:sp>
        <p:nvSpPr>
          <p:cNvPr id="50186" name="Text Box 10"/>
          <p:cNvSpPr txBox="1">
            <a:spLocks noChangeArrowheads="1"/>
          </p:cNvSpPr>
          <p:nvPr/>
        </p:nvSpPr>
        <p:spPr bwMode="auto">
          <a:xfrm>
            <a:off x="6553200" y="5424488"/>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t>Low</a:t>
            </a:r>
          </a:p>
        </p:txBody>
      </p:sp>
      <p:sp>
        <p:nvSpPr>
          <p:cNvPr id="50187" name="Text Box 11"/>
          <p:cNvSpPr txBox="1">
            <a:spLocks noChangeArrowheads="1"/>
          </p:cNvSpPr>
          <p:nvPr/>
        </p:nvSpPr>
        <p:spPr bwMode="auto">
          <a:xfrm>
            <a:off x="6705600" y="36576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t>Data Reliability</a:t>
            </a:r>
          </a:p>
        </p:txBody>
      </p:sp>
    </p:spTree>
    <p:extLst>
      <p:ext uri="{BB962C8B-B14F-4D97-AF65-F5344CB8AC3E}">
        <p14:creationId xmlns:p14="http://schemas.microsoft.com/office/powerpoint/2010/main" val="3528382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3600"/>
              <a:t>TCO Cost Elements</a:t>
            </a:r>
          </a:p>
        </p:txBody>
      </p:sp>
      <p:sp>
        <p:nvSpPr>
          <p:cNvPr id="39939" name="Rectangle 3"/>
          <p:cNvSpPr>
            <a:spLocks noGrp="1" noChangeArrowheads="1"/>
          </p:cNvSpPr>
          <p:nvPr>
            <p:ph type="body" idx="1"/>
          </p:nvPr>
        </p:nvSpPr>
        <p:spPr/>
        <p:txBody>
          <a:bodyPr>
            <a:normAutofit/>
          </a:bodyPr>
          <a:lstStyle/>
          <a:p>
            <a:r>
              <a:rPr lang="en-US" altLang="zh-CN" sz="2800" dirty="0">
                <a:ea typeface="SimSun" charset="-122"/>
              </a:rPr>
              <a:t>As it applies to </a:t>
            </a:r>
            <a:r>
              <a:rPr lang="en-US" altLang="zh-CN" sz="2800" u="sng" dirty="0">
                <a:ea typeface="SimSun" charset="-122"/>
              </a:rPr>
              <a:t>total landed cost models</a:t>
            </a:r>
            <a:r>
              <a:rPr lang="en-US" altLang="zh-CN" sz="2800" dirty="0">
                <a:ea typeface="SimSun" charset="-122"/>
              </a:rPr>
              <a:t>, cost elements are often divided into categories that reflect a logical progression of material as it moves downstream through the supply chain… </a:t>
            </a:r>
            <a:endParaRPr lang="en-US" sz="2800" dirty="0"/>
          </a:p>
        </p:txBody>
      </p:sp>
    </p:spTree>
    <p:extLst>
      <p:ext uri="{BB962C8B-B14F-4D97-AF65-F5344CB8AC3E}">
        <p14:creationId xmlns:p14="http://schemas.microsoft.com/office/powerpoint/2010/main" val="996107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600" dirty="0" smtClean="0"/>
              <a:t>I. Total </a:t>
            </a:r>
            <a:r>
              <a:rPr lang="en-US" sz="3600" dirty="0"/>
              <a:t>Cost Overview</a:t>
            </a:r>
          </a:p>
        </p:txBody>
      </p:sp>
      <p:sp>
        <p:nvSpPr>
          <p:cNvPr id="77827" name="Rectangle 3"/>
          <p:cNvSpPr>
            <a:spLocks noGrp="1" noChangeArrowheads="1"/>
          </p:cNvSpPr>
          <p:nvPr>
            <p:ph type="body" idx="1"/>
          </p:nvPr>
        </p:nvSpPr>
        <p:spPr/>
        <p:txBody>
          <a:bodyPr>
            <a:normAutofit/>
          </a:bodyPr>
          <a:lstStyle/>
          <a:p>
            <a:pPr>
              <a:buClrTx/>
              <a:buFont typeface="Wingdings" pitchFamily="2" charset="2"/>
              <a:buChar char="§"/>
            </a:pPr>
            <a:r>
              <a:rPr lang="en-US" sz="2800" dirty="0"/>
              <a:t>What is total cost?</a:t>
            </a:r>
          </a:p>
          <a:p>
            <a:pPr lvl="1">
              <a:buClrTx/>
            </a:pPr>
            <a:r>
              <a:rPr lang="en-US" sz="2800" dirty="0"/>
              <a:t>Total cost includes the expected and unexpected elements that increase the unit cost of a good, service, or piece of equipment</a:t>
            </a:r>
          </a:p>
          <a:p>
            <a:pPr lvl="1">
              <a:buClrTx/>
            </a:pPr>
            <a:r>
              <a:rPr lang="en-US" sz="2800" dirty="0"/>
              <a:t>Total cost systems attempt to capture these cost elements </a:t>
            </a:r>
          </a:p>
        </p:txBody>
      </p:sp>
    </p:spTree>
    <p:extLst>
      <p:ext uri="{BB962C8B-B14F-4D97-AF65-F5344CB8AC3E}">
        <p14:creationId xmlns:p14="http://schemas.microsoft.com/office/powerpoint/2010/main" val="5893236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a:lstStyle/>
          <a:p>
            <a:r>
              <a:rPr lang="en-US" sz="3600"/>
              <a:t>TCO Cost Elements</a:t>
            </a:r>
          </a:p>
        </p:txBody>
      </p:sp>
      <p:sp>
        <p:nvSpPr>
          <p:cNvPr id="40965" name="Rectangle 5"/>
          <p:cNvSpPr>
            <a:spLocks noChangeArrowheads="1"/>
          </p:cNvSpPr>
          <p:nvPr/>
        </p:nvSpPr>
        <p:spPr bwMode="auto">
          <a:xfrm>
            <a:off x="609600" y="1708150"/>
            <a:ext cx="7696200" cy="423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495300" algn="l"/>
              </a:tabLst>
            </a:pPr>
            <a:r>
              <a:rPr lang="en-US" sz="2400" b="1"/>
              <a:t>Within country of manufacture</a:t>
            </a:r>
            <a:r>
              <a:rPr lang="en-US" sz="2000"/>
              <a:t>—unit price of materials, storage, labor, quality, overhead, obsolescence, packaging, risk or disruption, exchange rates, inventory carrying charges</a:t>
            </a:r>
          </a:p>
          <a:p>
            <a:pPr>
              <a:tabLst>
                <a:tab pos="495300" algn="l"/>
              </a:tabLst>
            </a:pPr>
            <a:endParaRPr lang="en-US" sz="2000"/>
          </a:p>
          <a:p>
            <a:pPr>
              <a:tabLst>
                <a:tab pos="495300" algn="l"/>
              </a:tabLst>
            </a:pPr>
            <a:r>
              <a:rPr lang="en-US" sz="2400" b="1"/>
              <a:t>In transit to country of sale</a:t>
            </a:r>
            <a:r>
              <a:rPr lang="en-US" sz="2000"/>
              <a:t>—transportation charges, fuel surcharges, insurance, port charges, handling, security, banking fees, broker fees, potential detention charges, duties, handling agency charges, inventory carrying charges</a:t>
            </a:r>
          </a:p>
          <a:p>
            <a:pPr>
              <a:tabLst>
                <a:tab pos="495300" algn="l"/>
              </a:tabLst>
            </a:pPr>
            <a:endParaRPr lang="en-US" sz="2000"/>
          </a:p>
          <a:p>
            <a:pPr>
              <a:tabLst>
                <a:tab pos="495300" algn="l"/>
              </a:tabLst>
            </a:pPr>
            <a:r>
              <a:rPr lang="en-US" sz="2400" b="1"/>
              <a:t>Within the country of sale</a:t>
            </a:r>
            <a:r>
              <a:rPr lang="en-US" sz="2000"/>
              <a:t>—local transportation and handling, storage fees, taxes, safety stock, inventory carrying charges, yield, productivity implications, maintenance, quality, overhead allocation, payment terms</a:t>
            </a:r>
          </a:p>
        </p:txBody>
      </p:sp>
    </p:spTree>
    <p:extLst>
      <p:ext uri="{BB962C8B-B14F-4D97-AF65-F5344CB8AC3E}">
        <p14:creationId xmlns:p14="http://schemas.microsoft.com/office/powerpoint/2010/main" val="15752740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600"/>
              <a:t>TCO Cost Elements</a:t>
            </a:r>
          </a:p>
        </p:txBody>
      </p:sp>
      <p:sp>
        <p:nvSpPr>
          <p:cNvPr id="46083" name="Rectangle 3"/>
          <p:cNvSpPr>
            <a:spLocks noGrp="1" noChangeArrowheads="1"/>
          </p:cNvSpPr>
          <p:nvPr>
            <p:ph type="body" idx="1"/>
          </p:nvPr>
        </p:nvSpPr>
        <p:spPr>
          <a:xfrm>
            <a:off x="457200" y="1600200"/>
            <a:ext cx="8229600" cy="4800600"/>
          </a:xfrm>
        </p:spPr>
        <p:txBody>
          <a:bodyPr>
            <a:normAutofit fontScale="70000" lnSpcReduction="20000"/>
          </a:bodyPr>
          <a:lstStyle/>
          <a:p>
            <a:pPr>
              <a:lnSpc>
                <a:spcPct val="120000"/>
              </a:lnSpc>
            </a:pPr>
            <a:r>
              <a:rPr lang="en-US" altLang="zh-CN" sz="3600" dirty="0">
                <a:ea typeface="SimSun" charset="-122"/>
              </a:rPr>
              <a:t>Developers of </a:t>
            </a:r>
            <a:r>
              <a:rPr lang="en-US" altLang="zh-CN" sz="3600" u="sng" dirty="0">
                <a:ea typeface="SimSun" charset="-122"/>
              </a:rPr>
              <a:t>life cycle cost models</a:t>
            </a:r>
            <a:r>
              <a:rPr lang="en-US" altLang="zh-CN" sz="3600" dirty="0">
                <a:ea typeface="SimSun" charset="-122"/>
              </a:rPr>
              <a:t> often allocate their cost elements across four broad categories that reflect usage over time:</a:t>
            </a:r>
          </a:p>
          <a:p>
            <a:pPr lvl="1">
              <a:lnSpc>
                <a:spcPct val="120000"/>
              </a:lnSpc>
            </a:pPr>
            <a:r>
              <a:rPr lang="en-US" sz="2900" b="1" dirty="0"/>
              <a:t>Unit Price</a:t>
            </a:r>
            <a:r>
              <a:rPr lang="en-US" sz="2900" dirty="0"/>
              <a:t>—This is the price paid including purchase terms</a:t>
            </a:r>
          </a:p>
          <a:p>
            <a:pPr lvl="1">
              <a:lnSpc>
                <a:spcPct val="120000"/>
              </a:lnSpc>
            </a:pPr>
            <a:r>
              <a:rPr lang="en-US" sz="2900" b="1" dirty="0"/>
              <a:t>Acquisition Costs</a:t>
            </a:r>
            <a:r>
              <a:rPr lang="en-US" sz="2900" dirty="0"/>
              <a:t>—This includes all costs associated with delivering equipment, such as buying, ordering, and freight charges to the customer    </a:t>
            </a:r>
          </a:p>
          <a:p>
            <a:pPr lvl="1">
              <a:lnSpc>
                <a:spcPct val="120000"/>
              </a:lnSpc>
            </a:pPr>
            <a:r>
              <a:rPr lang="en-US" sz="2900" b="1" dirty="0"/>
              <a:t>Usage Costs</a:t>
            </a:r>
            <a:r>
              <a:rPr lang="en-US" sz="2900" dirty="0"/>
              <a:t>—Includes all the costs to operate the equipment, including installation, energy consumption, maintenance, reliability, spare parts, and yield and efficiency during production</a:t>
            </a:r>
          </a:p>
          <a:p>
            <a:pPr lvl="1">
              <a:lnSpc>
                <a:spcPct val="120000"/>
              </a:lnSpc>
            </a:pPr>
            <a:r>
              <a:rPr lang="en-US" sz="2900" b="1" dirty="0"/>
              <a:t>End-of-Life Costs</a:t>
            </a:r>
            <a:r>
              <a:rPr lang="en-US" sz="2900" dirty="0"/>
              <a:t>—Includes all costs incurred when removing equipment from service less any proceeds received for resale, scrap, or salvage</a:t>
            </a:r>
          </a:p>
        </p:txBody>
      </p:sp>
    </p:spTree>
    <p:extLst>
      <p:ext uri="{BB962C8B-B14F-4D97-AF65-F5344CB8AC3E}">
        <p14:creationId xmlns:p14="http://schemas.microsoft.com/office/powerpoint/2010/main" val="16068209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52400"/>
            <a:ext cx="7543800" cy="1295400"/>
          </a:xfrm>
        </p:spPr>
        <p:txBody>
          <a:bodyPr/>
          <a:lstStyle/>
          <a:p>
            <a:r>
              <a:rPr lang="en-US" sz="3600"/>
              <a:t>TCO Cost Elements</a:t>
            </a:r>
          </a:p>
        </p:txBody>
      </p:sp>
      <p:sp>
        <p:nvSpPr>
          <p:cNvPr id="36867" name="Rectangle 3"/>
          <p:cNvSpPr>
            <a:spLocks noGrp="1" noChangeArrowheads="1"/>
          </p:cNvSpPr>
          <p:nvPr>
            <p:ph type="body" idx="1"/>
          </p:nvPr>
        </p:nvSpPr>
        <p:spPr>
          <a:xfrm>
            <a:off x="304800" y="1219200"/>
            <a:ext cx="8382000" cy="4411662"/>
          </a:xfrm>
        </p:spPr>
        <p:txBody>
          <a:bodyPr>
            <a:normAutofit/>
          </a:bodyPr>
          <a:lstStyle/>
          <a:p>
            <a:r>
              <a:rPr lang="en-US" sz="2800" dirty="0"/>
              <a:t>The hidden costs (which usually are not included) are a real issue in some international TCO models…</a:t>
            </a:r>
          </a:p>
        </p:txBody>
      </p:sp>
      <p:sp>
        <p:nvSpPr>
          <p:cNvPr id="36868" name="Rectangle 4"/>
          <p:cNvSpPr>
            <a:spLocks noChangeArrowheads="1"/>
          </p:cNvSpPr>
          <p:nvPr/>
        </p:nvSpPr>
        <p:spPr bwMode="auto">
          <a:xfrm>
            <a:off x="838200" y="2438400"/>
            <a:ext cx="7467600"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p>
            <a:endParaRPr lang="en-US" sz="1800"/>
          </a:p>
          <a:p>
            <a:r>
              <a:rPr lang="en-US" sz="2400" b="1"/>
              <a:t>Internal expenses</a:t>
            </a:r>
            <a:r>
              <a:rPr lang="en-US" sz="1800"/>
              <a:t>—the higher skills, communication, and time required to evaluate and work with foreign suppliers are not free</a:t>
            </a:r>
          </a:p>
          <a:p>
            <a:r>
              <a:rPr lang="en-US" sz="1800"/>
              <a:t> </a:t>
            </a:r>
          </a:p>
          <a:p>
            <a:r>
              <a:rPr lang="en-US" sz="2400" b="1"/>
              <a:t>Supplier health</a:t>
            </a:r>
            <a:r>
              <a:rPr lang="en-US" sz="1800"/>
              <a:t>—gaining visibility into the financial stability of foreign suppliers is not always easy</a:t>
            </a:r>
          </a:p>
          <a:p>
            <a:endParaRPr lang="en-US" sz="1800"/>
          </a:p>
          <a:p>
            <a:r>
              <a:rPr lang="en-US" sz="2400" b="1"/>
              <a:t>Post-contract lull</a:t>
            </a:r>
            <a:r>
              <a:rPr lang="en-US" sz="1800"/>
              <a:t>—failing to monitor supplier and contract performance after signing an agreement can result in “cost creep” or even performance failure</a:t>
            </a:r>
          </a:p>
          <a:p>
            <a:endParaRPr lang="en-US" sz="1800"/>
          </a:p>
        </p:txBody>
      </p:sp>
    </p:spTree>
    <p:extLst>
      <p:ext uri="{BB962C8B-B14F-4D97-AF65-F5344CB8AC3E}">
        <p14:creationId xmlns:p14="http://schemas.microsoft.com/office/powerpoint/2010/main" val="1496791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52400"/>
            <a:ext cx="7543800" cy="1295400"/>
          </a:xfrm>
        </p:spPr>
        <p:txBody>
          <a:bodyPr/>
          <a:lstStyle/>
          <a:p>
            <a:r>
              <a:rPr lang="en-US" sz="3600"/>
              <a:t>TCO Cost Elements</a:t>
            </a:r>
          </a:p>
        </p:txBody>
      </p:sp>
      <p:sp>
        <p:nvSpPr>
          <p:cNvPr id="38915" name="Rectangle 3"/>
          <p:cNvSpPr>
            <a:spLocks noGrp="1" noChangeArrowheads="1"/>
          </p:cNvSpPr>
          <p:nvPr>
            <p:ph type="body" idx="1"/>
          </p:nvPr>
        </p:nvSpPr>
        <p:spPr>
          <a:xfrm>
            <a:off x="457200" y="1219200"/>
            <a:ext cx="7162800" cy="4411662"/>
          </a:xfrm>
        </p:spPr>
        <p:txBody>
          <a:bodyPr>
            <a:normAutofit/>
          </a:bodyPr>
          <a:lstStyle/>
          <a:p>
            <a:r>
              <a:rPr lang="en-US" sz="2800" dirty="0"/>
              <a:t>The hidden costs are a real issue in some international TCO models…</a:t>
            </a:r>
          </a:p>
        </p:txBody>
      </p:sp>
      <p:sp>
        <p:nvSpPr>
          <p:cNvPr id="38916" name="Rectangle 4"/>
          <p:cNvSpPr>
            <a:spLocks noChangeArrowheads="1"/>
          </p:cNvSpPr>
          <p:nvPr/>
        </p:nvSpPr>
        <p:spPr bwMode="auto">
          <a:xfrm>
            <a:off x="838200" y="2286000"/>
            <a:ext cx="7848600"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p>
            <a:endParaRPr lang="en-US" sz="1800" dirty="0"/>
          </a:p>
          <a:p>
            <a:r>
              <a:rPr lang="en-US" sz="2400" b="1" dirty="0"/>
              <a:t>Duty and tariff changes</a:t>
            </a:r>
            <a:r>
              <a:rPr lang="en-US" sz="1800" dirty="0"/>
              <a:t>—employing resources to determine correct duties and monitor changes adds to total cost</a:t>
            </a:r>
          </a:p>
          <a:p>
            <a:r>
              <a:rPr lang="en-US" sz="1800" dirty="0"/>
              <a:t> </a:t>
            </a:r>
          </a:p>
          <a:p>
            <a:r>
              <a:rPr lang="en-US" sz="2400" b="1" dirty="0"/>
              <a:t>Contract non-compliance</a:t>
            </a:r>
            <a:r>
              <a:rPr lang="en-US" sz="1800" dirty="0"/>
              <a:t>—internal non-compliance with a foreign contract reduces the total anticipated savings</a:t>
            </a:r>
          </a:p>
          <a:p>
            <a:endParaRPr lang="en-US" sz="1800" dirty="0"/>
          </a:p>
          <a:p>
            <a:r>
              <a:rPr lang="en-US" sz="2400" b="1" dirty="0"/>
              <a:t>True inventory costs</a:t>
            </a:r>
            <a:r>
              <a:rPr lang="en-US" sz="1800" dirty="0"/>
              <a:t>—while everyone agrees that longer pipelines increase inventory carrying charges, few companies fully account for these charges in their cost models</a:t>
            </a:r>
          </a:p>
          <a:p>
            <a:endParaRPr lang="en-US" sz="1800" dirty="0"/>
          </a:p>
        </p:txBody>
      </p:sp>
    </p:spTree>
    <p:extLst>
      <p:ext uri="{BB962C8B-B14F-4D97-AF65-F5344CB8AC3E}">
        <p14:creationId xmlns:p14="http://schemas.microsoft.com/office/powerpoint/2010/main" val="41374069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52400"/>
            <a:ext cx="7543800" cy="1295400"/>
          </a:xfrm>
        </p:spPr>
        <p:txBody>
          <a:bodyPr/>
          <a:lstStyle/>
          <a:p>
            <a:r>
              <a:rPr lang="en-US" sz="3600"/>
              <a:t>TCO Cost Elements</a:t>
            </a:r>
          </a:p>
        </p:txBody>
      </p:sp>
      <p:sp>
        <p:nvSpPr>
          <p:cNvPr id="37891" name="Rectangle 3"/>
          <p:cNvSpPr>
            <a:spLocks noGrp="1" noChangeArrowheads="1"/>
          </p:cNvSpPr>
          <p:nvPr>
            <p:ph type="body" idx="1"/>
          </p:nvPr>
        </p:nvSpPr>
        <p:spPr>
          <a:xfrm>
            <a:off x="457200" y="1371600"/>
            <a:ext cx="7467600" cy="4411663"/>
          </a:xfrm>
        </p:spPr>
        <p:txBody>
          <a:bodyPr>
            <a:normAutofit/>
          </a:bodyPr>
          <a:lstStyle/>
          <a:p>
            <a:r>
              <a:rPr lang="en-US" sz="2800" dirty="0"/>
              <a:t>The hidden costs are a real issue in some international TCO models…</a:t>
            </a:r>
          </a:p>
        </p:txBody>
      </p:sp>
      <p:sp>
        <p:nvSpPr>
          <p:cNvPr id="37892" name="Rectangle 4"/>
          <p:cNvSpPr>
            <a:spLocks noChangeArrowheads="1"/>
          </p:cNvSpPr>
          <p:nvPr/>
        </p:nvSpPr>
        <p:spPr bwMode="auto">
          <a:xfrm>
            <a:off x="838200" y="2162175"/>
            <a:ext cx="7696200" cy="356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nchor="ctr">
            <a:spAutoFit/>
          </a:bodyPr>
          <a:lstStyle/>
          <a:p>
            <a:endParaRPr lang="en-US" sz="1800" dirty="0"/>
          </a:p>
          <a:p>
            <a:endParaRPr lang="en-US" sz="1800" dirty="0"/>
          </a:p>
          <a:p>
            <a:r>
              <a:rPr lang="en-US" sz="2400" b="1" dirty="0"/>
              <a:t>Cost volatility</a:t>
            </a:r>
            <a:r>
              <a:rPr lang="en-US" sz="1800" dirty="0"/>
              <a:t>—managing changes in shipping costs and currency values adds an element of complexity</a:t>
            </a:r>
          </a:p>
          <a:p>
            <a:r>
              <a:rPr lang="en-US" sz="1800" dirty="0"/>
              <a:t> </a:t>
            </a:r>
          </a:p>
          <a:p>
            <a:r>
              <a:rPr lang="en-US" sz="2400" b="1" dirty="0"/>
              <a:t>Technology</a:t>
            </a:r>
            <a:r>
              <a:rPr lang="en-US" sz="1800" dirty="0"/>
              <a:t>—extended supply changes require greater tracking capabilities</a:t>
            </a:r>
          </a:p>
          <a:p>
            <a:endParaRPr lang="en-US" sz="1800" dirty="0"/>
          </a:p>
          <a:p>
            <a:r>
              <a:rPr lang="en-US" sz="2400" b="1" dirty="0"/>
              <a:t>Quality breakdowns</a:t>
            </a:r>
            <a:r>
              <a:rPr lang="en-US" sz="1800" dirty="0"/>
              <a:t>—managing quality problems offshore can be more costly and complex to resolve, including the impact on corporate </a:t>
            </a:r>
            <a:r>
              <a:rPr lang="en-US" sz="1800" dirty="0" smtClean="0"/>
              <a:t>brand </a:t>
            </a:r>
            <a:r>
              <a:rPr lang="en-US" sz="1800" dirty="0"/>
              <a:t>equity </a:t>
            </a:r>
          </a:p>
          <a:p>
            <a:pPr eaLnBrk="0" hangingPunct="0"/>
            <a:endParaRPr lang="en-US" sz="1800" dirty="0"/>
          </a:p>
        </p:txBody>
      </p:sp>
      <p:sp>
        <p:nvSpPr>
          <p:cNvPr id="37893" name="Rectangle 5"/>
          <p:cNvSpPr>
            <a:spLocks noChangeArrowheads="1"/>
          </p:cNvSpPr>
          <p:nvPr/>
        </p:nvSpPr>
        <p:spPr bwMode="auto">
          <a:xfrm>
            <a:off x="381000" y="6182380"/>
            <a:ext cx="609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ltLang="zh-CN" sz="1400" dirty="0">
                <a:ea typeface="SimSun" charset="-122"/>
              </a:rPr>
              <a:t>Adapted from D. Hannon, “9 Hidden Costs of Global Sourcing,” </a:t>
            </a:r>
            <a:r>
              <a:rPr lang="en-US" altLang="zh-CN" sz="1400" i="1" dirty="0">
                <a:ea typeface="SimSun" charset="-122"/>
              </a:rPr>
              <a:t>Purchasing</a:t>
            </a:r>
            <a:r>
              <a:rPr lang="en-US" altLang="zh-CN" sz="1400" dirty="0">
                <a:ea typeface="SimSun" charset="-122"/>
              </a:rPr>
              <a:t>, March 2009, www.purchasing.com. </a:t>
            </a:r>
          </a:p>
        </p:txBody>
      </p:sp>
    </p:spTree>
    <p:extLst>
      <p:ext uri="{BB962C8B-B14F-4D97-AF65-F5344CB8AC3E}">
        <p14:creationId xmlns:p14="http://schemas.microsoft.com/office/powerpoint/2010/main" val="2410012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76200"/>
            <a:ext cx="8153400" cy="1295400"/>
          </a:xfrm>
        </p:spPr>
        <p:txBody>
          <a:bodyPr/>
          <a:lstStyle/>
          <a:p>
            <a:r>
              <a:rPr lang="en-US" sz="3600"/>
              <a:t>VI. Challenges Moving Forward</a:t>
            </a:r>
          </a:p>
        </p:txBody>
      </p:sp>
      <p:sp>
        <p:nvSpPr>
          <p:cNvPr id="15364" name="Rectangle 4"/>
          <p:cNvSpPr>
            <a:spLocks noChangeArrowheads="1"/>
          </p:cNvSpPr>
          <p:nvPr/>
        </p:nvSpPr>
        <p:spPr bwMode="auto">
          <a:xfrm>
            <a:off x="304800" y="1363682"/>
            <a:ext cx="8382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65138" indent="-465138">
              <a:buFont typeface="Wingdings" pitchFamily="2" charset="2"/>
              <a:buChar char="ü"/>
              <a:tabLst>
                <a:tab pos="509588" algn="l"/>
              </a:tabLst>
            </a:pPr>
            <a:r>
              <a:rPr lang="en-US" sz="2800" dirty="0"/>
              <a:t>Inability to capture hidden costs</a:t>
            </a:r>
          </a:p>
          <a:p>
            <a:pPr marL="465138" indent="-465138">
              <a:buFont typeface="Wingdings" pitchFamily="2" charset="2"/>
              <a:buChar char="ü"/>
              <a:tabLst>
                <a:tab pos="509588" algn="l"/>
              </a:tabLst>
            </a:pPr>
            <a:r>
              <a:rPr lang="en-US" sz="2800" dirty="0"/>
              <a:t>Making total cost measurement systematic</a:t>
            </a:r>
          </a:p>
          <a:p>
            <a:pPr marL="465138" indent="-465138">
              <a:buFont typeface="Wingdings" pitchFamily="2" charset="2"/>
              <a:buChar char="ü"/>
              <a:tabLst>
                <a:tab pos="509588" algn="l"/>
              </a:tabLst>
            </a:pPr>
            <a:r>
              <a:rPr lang="en-US" sz="2800" dirty="0"/>
              <a:t>Providing the resources and infrastructure to support the development and continuous use of total cost systems</a:t>
            </a:r>
          </a:p>
          <a:p>
            <a:pPr marL="465138" indent="-465138">
              <a:buFont typeface="Wingdings" pitchFamily="2" charset="2"/>
              <a:buChar char="ü"/>
              <a:tabLst>
                <a:tab pos="509588" algn="l"/>
              </a:tabLst>
            </a:pPr>
            <a:r>
              <a:rPr lang="en-US" sz="2800" dirty="0"/>
              <a:t>Knowing when and where to apply total cost measurement</a:t>
            </a:r>
          </a:p>
          <a:p>
            <a:pPr marL="465138" indent="-465138">
              <a:buFont typeface="Wingdings" pitchFamily="2" charset="2"/>
              <a:buChar char="ü"/>
              <a:tabLst>
                <a:tab pos="509588" algn="l"/>
              </a:tabLst>
            </a:pPr>
            <a:r>
              <a:rPr lang="en-US" sz="2800" dirty="0"/>
              <a:t>Accepting that close enough may have to be good enough when measuring total cost </a:t>
            </a:r>
          </a:p>
        </p:txBody>
      </p:sp>
    </p:spTree>
    <p:extLst>
      <p:ext uri="{BB962C8B-B14F-4D97-AF65-F5344CB8AC3E}">
        <p14:creationId xmlns:p14="http://schemas.microsoft.com/office/powerpoint/2010/main" val="32353278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76200"/>
            <a:ext cx="8153400" cy="1295400"/>
          </a:xfrm>
        </p:spPr>
        <p:txBody>
          <a:bodyPr/>
          <a:lstStyle/>
          <a:p>
            <a:r>
              <a:rPr lang="en-US" sz="3600"/>
              <a:t>Challenges Moving Forward</a:t>
            </a:r>
          </a:p>
        </p:txBody>
      </p:sp>
      <p:sp>
        <p:nvSpPr>
          <p:cNvPr id="22531" name="Rectangle 3"/>
          <p:cNvSpPr>
            <a:spLocks noChangeArrowheads="1"/>
          </p:cNvSpPr>
          <p:nvPr/>
        </p:nvSpPr>
        <p:spPr bwMode="auto">
          <a:xfrm>
            <a:off x="533400" y="1389995"/>
            <a:ext cx="8382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65138" indent="-465138">
              <a:buFont typeface="Wingdings" pitchFamily="2" charset="2"/>
              <a:buChar char="ü"/>
              <a:tabLst>
                <a:tab pos="465138" algn="l"/>
              </a:tabLst>
            </a:pPr>
            <a:r>
              <a:rPr lang="en-US" sz="2800" dirty="0"/>
              <a:t>Tendency to focus on the tool rather than the measurement process</a:t>
            </a:r>
          </a:p>
          <a:p>
            <a:pPr marL="465138" indent="-465138">
              <a:buFont typeface="Wingdings" pitchFamily="2" charset="2"/>
              <a:buChar char="ü"/>
              <a:tabLst>
                <a:tab pos="465138" algn="l"/>
              </a:tabLst>
            </a:pPr>
            <a:r>
              <a:rPr lang="en-US" sz="2800" dirty="0"/>
              <a:t>Identifying and then gaining access to the necessary data</a:t>
            </a:r>
          </a:p>
          <a:p>
            <a:pPr marL="465138" indent="-465138">
              <a:buFont typeface="Wingdings" pitchFamily="2" charset="2"/>
              <a:buChar char="ü"/>
              <a:tabLst>
                <a:tab pos="465138" algn="l"/>
              </a:tabLst>
            </a:pPr>
            <a:r>
              <a:rPr lang="en-US" sz="2800" dirty="0"/>
              <a:t>Lack of standardized TCO modeling across the company (everyone taking their own approach)</a:t>
            </a:r>
          </a:p>
          <a:p>
            <a:pPr marL="465138" indent="-465138">
              <a:buFont typeface="Wingdings" pitchFamily="2" charset="2"/>
              <a:buChar char="ü"/>
              <a:tabLst>
                <a:tab pos="465138" algn="l"/>
              </a:tabLst>
            </a:pPr>
            <a:r>
              <a:rPr lang="en-US" sz="2800" dirty="0"/>
              <a:t>A continued focus on price measurement in procurement </a:t>
            </a:r>
          </a:p>
          <a:p>
            <a:pPr marL="465138" indent="-465138">
              <a:buFont typeface="Wingdings" pitchFamily="2" charset="2"/>
              <a:buChar char="ü"/>
              <a:tabLst>
                <a:tab pos="465138" algn="l"/>
              </a:tabLst>
            </a:pPr>
            <a:r>
              <a:rPr lang="en-US" sz="2800" dirty="0"/>
              <a:t>Lack of cost accounting and other IT systems that provide needed total cost data </a:t>
            </a:r>
          </a:p>
        </p:txBody>
      </p:sp>
    </p:spTree>
    <p:extLst>
      <p:ext uri="{BB962C8B-B14F-4D97-AF65-F5344CB8AC3E}">
        <p14:creationId xmlns:p14="http://schemas.microsoft.com/office/powerpoint/2010/main" val="11388745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600"/>
              <a:t>VII. Concluding Thoughts</a:t>
            </a:r>
          </a:p>
        </p:txBody>
      </p:sp>
      <p:sp>
        <p:nvSpPr>
          <p:cNvPr id="27651" name="Rectangle 3"/>
          <p:cNvSpPr>
            <a:spLocks noChangeArrowheads="1"/>
          </p:cNvSpPr>
          <p:nvPr/>
        </p:nvSpPr>
        <p:spPr bwMode="auto">
          <a:xfrm>
            <a:off x="609600" y="2566025"/>
            <a:ext cx="8077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65138" indent="-465138">
              <a:buFont typeface="Wingdings" pitchFamily="2" charset="2"/>
              <a:buChar char="§"/>
            </a:pPr>
            <a:r>
              <a:rPr lang="en-US" altLang="zh-CN" sz="2800" dirty="0">
                <a:ea typeface="SimSun" charset="-122"/>
              </a:rPr>
              <a:t>Everyone wants them but few have them</a:t>
            </a:r>
          </a:p>
          <a:p>
            <a:pPr marL="465138" indent="-465138">
              <a:buFont typeface="Wingdings" pitchFamily="2" charset="2"/>
              <a:buChar char="§"/>
            </a:pPr>
            <a:r>
              <a:rPr lang="en-US" altLang="zh-CN" sz="2800" dirty="0">
                <a:ea typeface="SimSun" charset="-122"/>
              </a:rPr>
              <a:t>The information is “out there,” but with so many cost variables to consider, the job of consolidating this information economically into a useful package can be intimidating</a:t>
            </a:r>
          </a:p>
          <a:p>
            <a:pPr marL="465138" indent="-465138">
              <a:buFont typeface="Wingdings" pitchFamily="2" charset="2"/>
              <a:buChar char="§"/>
            </a:pPr>
            <a:endParaRPr lang="en-US" altLang="zh-CN" sz="2800" dirty="0">
              <a:ea typeface="SimSun" charset="-122"/>
            </a:endParaRPr>
          </a:p>
        </p:txBody>
      </p:sp>
      <p:sp>
        <p:nvSpPr>
          <p:cNvPr id="27652" name="Rectangle 4"/>
          <p:cNvSpPr>
            <a:spLocks noChangeArrowheads="1"/>
          </p:cNvSpPr>
          <p:nvPr/>
        </p:nvSpPr>
        <p:spPr bwMode="auto">
          <a:xfrm>
            <a:off x="457200" y="1524000"/>
            <a:ext cx="8077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zh-CN" sz="2800" dirty="0">
                <a:ea typeface="SimSun" charset="-122"/>
              </a:rPr>
              <a:t>The bottom line regarding total cost of ownership systems…</a:t>
            </a:r>
          </a:p>
          <a:p>
            <a:endParaRPr lang="en-US" altLang="zh-CN" sz="2800" dirty="0">
              <a:ea typeface="SimSun" charset="-122"/>
            </a:endParaRPr>
          </a:p>
        </p:txBody>
      </p:sp>
    </p:spTree>
    <p:extLst>
      <p:ext uri="{BB962C8B-B14F-4D97-AF65-F5344CB8AC3E}">
        <p14:creationId xmlns:p14="http://schemas.microsoft.com/office/powerpoint/2010/main" val="74375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600"/>
              <a:t>Concluding Thoughts</a:t>
            </a:r>
          </a:p>
        </p:txBody>
      </p:sp>
      <p:sp>
        <p:nvSpPr>
          <p:cNvPr id="28675" name="Rectangle 3"/>
          <p:cNvSpPr>
            <a:spLocks noChangeArrowheads="1"/>
          </p:cNvSpPr>
          <p:nvPr/>
        </p:nvSpPr>
        <p:spPr bwMode="auto">
          <a:xfrm>
            <a:off x="609600" y="2433935"/>
            <a:ext cx="7924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65138" indent="-465138">
              <a:buFont typeface="Wingdings" pitchFamily="2" charset="2"/>
              <a:buChar char="§"/>
            </a:pPr>
            <a:r>
              <a:rPr lang="en-US" altLang="zh-CN" sz="2800" dirty="0">
                <a:ea typeface="SimSun" charset="-122"/>
              </a:rPr>
              <a:t>TCO is part of the next frontier of leading supply management practices that includes early supplier involvement, </a:t>
            </a:r>
            <a:r>
              <a:rPr lang="en-US" altLang="zh-CN" sz="2800" dirty="0" smtClean="0">
                <a:ea typeface="SimSun" charset="-122"/>
              </a:rPr>
              <a:t>risk management, supplier </a:t>
            </a:r>
            <a:r>
              <a:rPr lang="en-US" altLang="zh-CN" sz="2800" dirty="0">
                <a:ea typeface="SimSun" charset="-122"/>
              </a:rPr>
              <a:t>development, and global supply management</a:t>
            </a:r>
          </a:p>
          <a:p>
            <a:pPr marL="465138" indent="-465138">
              <a:buFont typeface="Wingdings" pitchFamily="2" charset="2"/>
              <a:buChar char="§"/>
            </a:pPr>
            <a:r>
              <a:rPr lang="en-US" altLang="zh-CN" sz="2800" dirty="0">
                <a:ea typeface="SimSun" charset="-122"/>
              </a:rPr>
              <a:t>The pressure to reduce costs is relentless and severe, making TCO a necessity</a:t>
            </a:r>
          </a:p>
          <a:p>
            <a:pPr marL="465138" indent="-465138">
              <a:buFont typeface="Wingdings" pitchFamily="2" charset="2"/>
              <a:buChar char="§"/>
            </a:pPr>
            <a:endParaRPr lang="en-US" altLang="zh-CN" sz="2800" dirty="0">
              <a:ea typeface="SimSun" charset="-122"/>
            </a:endParaRPr>
          </a:p>
          <a:p>
            <a:pPr marL="465138" indent="-465138">
              <a:buFont typeface="Wingdings" pitchFamily="2" charset="2"/>
              <a:buChar char="§"/>
            </a:pPr>
            <a:endParaRPr lang="en-US" altLang="zh-CN" sz="2800" dirty="0">
              <a:ea typeface="SimSun" charset="-122"/>
            </a:endParaRPr>
          </a:p>
        </p:txBody>
      </p:sp>
      <p:sp>
        <p:nvSpPr>
          <p:cNvPr id="28676" name="Rectangle 4"/>
          <p:cNvSpPr>
            <a:spLocks noChangeArrowheads="1"/>
          </p:cNvSpPr>
          <p:nvPr/>
        </p:nvSpPr>
        <p:spPr bwMode="auto">
          <a:xfrm>
            <a:off x="457200" y="1600200"/>
            <a:ext cx="8077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zh-CN" sz="2800" dirty="0">
                <a:ea typeface="SimSun" charset="-122"/>
              </a:rPr>
              <a:t>The bottom line regarding total cost of ownership systems…</a:t>
            </a:r>
          </a:p>
          <a:p>
            <a:endParaRPr lang="en-US" altLang="zh-CN" sz="2800" dirty="0">
              <a:ea typeface="SimSun" charset="-122"/>
            </a:endParaRPr>
          </a:p>
        </p:txBody>
      </p:sp>
    </p:spTree>
    <p:extLst>
      <p:ext uri="{BB962C8B-B14F-4D97-AF65-F5344CB8AC3E}">
        <p14:creationId xmlns:p14="http://schemas.microsoft.com/office/powerpoint/2010/main" val="3354439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600"/>
              <a:t>Concluding Thoughts</a:t>
            </a:r>
          </a:p>
        </p:txBody>
      </p:sp>
      <p:sp>
        <p:nvSpPr>
          <p:cNvPr id="29699" name="Rectangle 3"/>
          <p:cNvSpPr>
            <a:spLocks noChangeArrowheads="1"/>
          </p:cNvSpPr>
          <p:nvPr/>
        </p:nvSpPr>
        <p:spPr bwMode="auto">
          <a:xfrm>
            <a:off x="609600" y="2715985"/>
            <a:ext cx="7772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65138" indent="-465138">
              <a:buFont typeface="Wingdings" pitchFamily="2" charset="2"/>
              <a:buChar char="§"/>
            </a:pPr>
            <a:endParaRPr lang="en-US" altLang="zh-CN" sz="2800" dirty="0">
              <a:ea typeface="SimSun" charset="-122"/>
            </a:endParaRPr>
          </a:p>
          <a:p>
            <a:pPr marL="465138" indent="-465138">
              <a:buFont typeface="Wingdings" pitchFamily="2" charset="2"/>
              <a:buChar char="§"/>
            </a:pPr>
            <a:r>
              <a:rPr lang="en-US" altLang="zh-CN" sz="2800" dirty="0">
                <a:ea typeface="SimSun" charset="-122"/>
              </a:rPr>
              <a:t>TCO systems have interesting parallels to forecasting systems (they are both inaccurate to some degree)</a:t>
            </a:r>
          </a:p>
          <a:p>
            <a:pPr marL="465138" indent="-465138">
              <a:buFont typeface="Wingdings" pitchFamily="2" charset="2"/>
              <a:buChar char="§"/>
            </a:pPr>
            <a:endParaRPr lang="en-US" altLang="zh-CN" sz="2800" dirty="0">
              <a:ea typeface="SimSun" charset="-122"/>
            </a:endParaRPr>
          </a:p>
        </p:txBody>
      </p:sp>
      <p:sp>
        <p:nvSpPr>
          <p:cNvPr id="29700" name="Rectangle 4"/>
          <p:cNvSpPr>
            <a:spLocks noChangeArrowheads="1"/>
          </p:cNvSpPr>
          <p:nvPr/>
        </p:nvSpPr>
        <p:spPr bwMode="auto">
          <a:xfrm>
            <a:off x="457200" y="1973709"/>
            <a:ext cx="8077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zh-CN" sz="2800" dirty="0">
                <a:ea typeface="SimSun" charset="-122"/>
              </a:rPr>
              <a:t>The bottom line regarding total cost of ownership systems…</a:t>
            </a:r>
          </a:p>
          <a:p>
            <a:endParaRPr lang="en-US" altLang="zh-CN" sz="2800" dirty="0">
              <a:ea typeface="SimSun" charset="-122"/>
            </a:endParaRPr>
          </a:p>
        </p:txBody>
      </p:sp>
    </p:spTree>
    <p:extLst>
      <p:ext uri="{BB962C8B-B14F-4D97-AF65-F5344CB8AC3E}">
        <p14:creationId xmlns:p14="http://schemas.microsoft.com/office/powerpoint/2010/main" val="2863159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122238"/>
            <a:ext cx="7924800" cy="1295400"/>
          </a:xfrm>
        </p:spPr>
        <p:txBody>
          <a:bodyPr/>
          <a:lstStyle/>
          <a:p>
            <a:r>
              <a:rPr lang="en-US" sz="3600"/>
              <a:t>II. Reasons for Total Cost Systems</a:t>
            </a:r>
          </a:p>
        </p:txBody>
      </p:sp>
      <p:sp>
        <p:nvSpPr>
          <p:cNvPr id="9221" name="Rectangle 5"/>
          <p:cNvSpPr>
            <a:spLocks noChangeArrowheads="1"/>
          </p:cNvSpPr>
          <p:nvPr/>
        </p:nvSpPr>
        <p:spPr bwMode="auto">
          <a:xfrm>
            <a:off x="560388" y="2365604"/>
            <a:ext cx="812641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65138" indent="-465138">
              <a:buFont typeface="Wingdings" pitchFamily="2" charset="2"/>
              <a:buChar char="§"/>
              <a:tabLst>
                <a:tab pos="465138" algn="l"/>
              </a:tabLst>
            </a:pPr>
            <a:r>
              <a:rPr lang="en-US" sz="2800" dirty="0"/>
              <a:t>Gain management’s attention regarding the true cost of sourcing </a:t>
            </a:r>
            <a:r>
              <a:rPr lang="en-US" sz="2800" dirty="0" smtClean="0"/>
              <a:t>and supply chain decisions </a:t>
            </a:r>
            <a:endParaRPr lang="en-US" sz="2800" dirty="0"/>
          </a:p>
          <a:p>
            <a:pPr marL="465138" indent="-465138">
              <a:buFont typeface="Wingdings" pitchFamily="2" charset="2"/>
              <a:buChar char="§"/>
              <a:tabLst>
                <a:tab pos="465138" algn="l"/>
              </a:tabLst>
            </a:pPr>
            <a:r>
              <a:rPr lang="en-US" sz="2800" dirty="0"/>
              <a:t>Track performance in real terms over time</a:t>
            </a:r>
          </a:p>
          <a:p>
            <a:pPr marL="465138" indent="-465138">
              <a:buFont typeface="Wingdings" pitchFamily="2" charset="2"/>
              <a:buChar char="§"/>
              <a:tabLst>
                <a:tab pos="465138" algn="l"/>
              </a:tabLst>
            </a:pPr>
            <a:r>
              <a:rPr lang="en-US" sz="2800" dirty="0"/>
              <a:t>Identify where improvement efforts will have their greatest return</a:t>
            </a:r>
          </a:p>
        </p:txBody>
      </p:sp>
      <p:sp>
        <p:nvSpPr>
          <p:cNvPr id="9222" name="Text Box 6"/>
          <p:cNvSpPr txBox="1">
            <a:spLocks noChangeArrowheads="1"/>
          </p:cNvSpPr>
          <p:nvPr/>
        </p:nvSpPr>
        <p:spPr bwMode="auto">
          <a:xfrm>
            <a:off x="381000" y="1524000"/>
            <a:ext cx="6629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t>Total cost systems help us…</a:t>
            </a:r>
          </a:p>
        </p:txBody>
      </p:sp>
    </p:spTree>
    <p:extLst>
      <p:ext uri="{BB962C8B-B14F-4D97-AF65-F5344CB8AC3E}">
        <p14:creationId xmlns:p14="http://schemas.microsoft.com/office/powerpoint/2010/main" val="30967700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81000" y="2590800"/>
            <a:ext cx="80772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6600">
                <a:latin typeface="Forte" pitchFamily="66" charset="0"/>
              </a:rPr>
              <a:t>Thank you!</a:t>
            </a:r>
          </a:p>
        </p:txBody>
      </p:sp>
    </p:spTree>
    <p:extLst>
      <p:ext uri="{BB962C8B-B14F-4D97-AF65-F5344CB8AC3E}">
        <p14:creationId xmlns:p14="http://schemas.microsoft.com/office/powerpoint/2010/main" val="3542581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122238"/>
            <a:ext cx="7924800" cy="1295400"/>
          </a:xfrm>
        </p:spPr>
        <p:txBody>
          <a:bodyPr/>
          <a:lstStyle/>
          <a:p>
            <a:r>
              <a:rPr lang="en-US" sz="3600"/>
              <a:t>Reasons for Total Cost Systems</a:t>
            </a:r>
          </a:p>
        </p:txBody>
      </p:sp>
      <p:sp>
        <p:nvSpPr>
          <p:cNvPr id="25603" name="Rectangle 3"/>
          <p:cNvSpPr>
            <a:spLocks noChangeArrowheads="1"/>
          </p:cNvSpPr>
          <p:nvPr/>
        </p:nvSpPr>
        <p:spPr bwMode="auto">
          <a:xfrm>
            <a:off x="560388" y="1828800"/>
            <a:ext cx="774541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65138" indent="-465138">
              <a:buFont typeface="Wingdings" pitchFamily="2" charset="2"/>
              <a:buChar char="§"/>
              <a:tabLst>
                <a:tab pos="465138" algn="l"/>
              </a:tabLst>
            </a:pPr>
            <a:r>
              <a:rPr lang="en-US" sz="2400" dirty="0"/>
              <a:t>Support better decision making</a:t>
            </a:r>
          </a:p>
          <a:p>
            <a:pPr marL="1198563" lvl="1" indent="-514350">
              <a:buFont typeface="Arial" pitchFamily="34" charset="0"/>
              <a:buChar char="•"/>
              <a:tabLst>
                <a:tab pos="465138" algn="l"/>
              </a:tabLst>
            </a:pPr>
            <a:r>
              <a:rPr lang="en-US" sz="2400" dirty="0"/>
              <a:t>What equipment to purchase?</a:t>
            </a:r>
          </a:p>
          <a:p>
            <a:pPr marL="1198563" lvl="1" indent="-514350">
              <a:buFont typeface="Arial" pitchFamily="34" charset="0"/>
              <a:buChar char="•"/>
              <a:tabLst>
                <a:tab pos="465138" algn="l"/>
              </a:tabLst>
            </a:pPr>
            <a:r>
              <a:rPr lang="en-US" sz="2400" dirty="0"/>
              <a:t>What supplier to select</a:t>
            </a:r>
            <a:r>
              <a:rPr lang="en-US" sz="2400" dirty="0" smtClean="0"/>
              <a:t>?  </a:t>
            </a:r>
          </a:p>
          <a:p>
            <a:pPr marL="1198563" lvl="1" indent="-514350">
              <a:buFont typeface="Arial" pitchFamily="34" charset="0"/>
              <a:buChar char="•"/>
              <a:tabLst>
                <a:tab pos="465138" algn="l"/>
              </a:tabLst>
            </a:pPr>
            <a:r>
              <a:rPr lang="en-US" sz="2400" dirty="0" smtClean="0"/>
              <a:t>What country?</a:t>
            </a:r>
            <a:endParaRPr lang="en-US" sz="2400" dirty="0"/>
          </a:p>
          <a:p>
            <a:pPr marL="1198563" lvl="1" indent="-514350">
              <a:buFont typeface="Arial" pitchFamily="34" charset="0"/>
              <a:buChar char="•"/>
              <a:tabLst>
                <a:tab pos="465138" algn="l"/>
              </a:tabLst>
            </a:pPr>
            <a:r>
              <a:rPr lang="en-US" sz="2400" dirty="0"/>
              <a:t>What supplier to eliminate from the supply base?</a:t>
            </a:r>
          </a:p>
          <a:p>
            <a:pPr marL="1198563" lvl="1" indent="-514350">
              <a:buFont typeface="Arial" pitchFamily="34" charset="0"/>
              <a:buChar char="•"/>
              <a:tabLst>
                <a:tab pos="465138" algn="l"/>
              </a:tabLst>
            </a:pPr>
            <a:r>
              <a:rPr lang="en-US" sz="2400" dirty="0"/>
              <a:t>Where to direct supplier development resources and calculate ROI?  </a:t>
            </a:r>
          </a:p>
          <a:p>
            <a:pPr marL="465138" indent="-465138">
              <a:buFont typeface="Wingdings" pitchFamily="2" charset="2"/>
              <a:buChar char="§"/>
              <a:tabLst>
                <a:tab pos="465138" algn="l"/>
              </a:tabLst>
            </a:pPr>
            <a:r>
              <a:rPr lang="en-US" sz="2400" dirty="0"/>
              <a:t>Avoid a competitive disadvantage</a:t>
            </a:r>
          </a:p>
          <a:p>
            <a:pPr marL="465138" indent="-465138">
              <a:buFont typeface="Wingdings" pitchFamily="2" charset="2"/>
              <a:buChar char="§"/>
              <a:tabLst>
                <a:tab pos="465138" algn="l"/>
              </a:tabLst>
            </a:pPr>
            <a:r>
              <a:rPr lang="en-US" sz="2400" dirty="0"/>
              <a:t>Appreciate that supply decisions are not just about price</a:t>
            </a:r>
          </a:p>
        </p:txBody>
      </p:sp>
      <p:sp>
        <p:nvSpPr>
          <p:cNvPr id="25604" name="Text Box 4"/>
          <p:cNvSpPr txBox="1">
            <a:spLocks noChangeArrowheads="1"/>
          </p:cNvSpPr>
          <p:nvPr/>
        </p:nvSpPr>
        <p:spPr bwMode="auto">
          <a:xfrm>
            <a:off x="381000" y="1219200"/>
            <a:ext cx="6629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t>Total cost systems help us…</a:t>
            </a:r>
          </a:p>
        </p:txBody>
      </p:sp>
    </p:spTree>
    <p:extLst>
      <p:ext uri="{BB962C8B-B14F-4D97-AF65-F5344CB8AC3E}">
        <p14:creationId xmlns:p14="http://schemas.microsoft.com/office/powerpoint/2010/main" val="245180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 y="122238"/>
            <a:ext cx="8077200" cy="1295400"/>
          </a:xfrm>
        </p:spPr>
        <p:txBody>
          <a:bodyPr/>
          <a:lstStyle/>
          <a:p>
            <a:r>
              <a:rPr lang="en-US" sz="3200"/>
              <a:t>III. A Continuum of Measurement Models</a:t>
            </a:r>
          </a:p>
        </p:txBody>
      </p:sp>
      <p:sp>
        <p:nvSpPr>
          <p:cNvPr id="26627" name="Rectangle 3"/>
          <p:cNvSpPr>
            <a:spLocks noGrp="1" noChangeArrowheads="1"/>
          </p:cNvSpPr>
          <p:nvPr>
            <p:ph type="body" idx="1"/>
          </p:nvPr>
        </p:nvSpPr>
        <p:spPr>
          <a:xfrm>
            <a:off x="457200" y="1143000"/>
            <a:ext cx="8229600" cy="4910137"/>
          </a:xfrm>
        </p:spPr>
        <p:txBody>
          <a:bodyPr>
            <a:noAutofit/>
          </a:bodyPr>
          <a:lstStyle/>
          <a:p>
            <a:pPr>
              <a:buClrTx/>
            </a:pPr>
            <a:r>
              <a:rPr lang="en-US" b="1" dirty="0"/>
              <a:t>Categorical models</a:t>
            </a:r>
          </a:p>
          <a:p>
            <a:pPr lvl="1">
              <a:buClrTx/>
            </a:pPr>
            <a:r>
              <a:rPr lang="en-US" sz="2400" dirty="0"/>
              <a:t>Basic check-offs</a:t>
            </a:r>
          </a:p>
          <a:p>
            <a:pPr>
              <a:buClrTx/>
            </a:pPr>
            <a:r>
              <a:rPr lang="en-US" b="1" dirty="0" smtClean="0"/>
              <a:t>Weighted-point </a:t>
            </a:r>
            <a:r>
              <a:rPr lang="en-US" b="1" dirty="0"/>
              <a:t>models</a:t>
            </a:r>
          </a:p>
          <a:p>
            <a:pPr lvl="1">
              <a:buClrTx/>
            </a:pPr>
            <a:r>
              <a:rPr lang="en-US" sz="2400" dirty="0"/>
              <a:t>Supplier selection assessments</a:t>
            </a:r>
          </a:p>
          <a:p>
            <a:pPr lvl="1">
              <a:buClrTx/>
            </a:pPr>
            <a:r>
              <a:rPr lang="en-US" sz="2400" dirty="0"/>
              <a:t>Supplier scorecards</a:t>
            </a:r>
          </a:p>
          <a:p>
            <a:pPr lvl="1">
              <a:buClrTx/>
            </a:pPr>
            <a:r>
              <a:rPr lang="en-US" sz="2400" dirty="0"/>
              <a:t>Supplier certification</a:t>
            </a:r>
          </a:p>
          <a:p>
            <a:pPr>
              <a:buClrTx/>
            </a:pPr>
            <a:r>
              <a:rPr lang="en-US" b="1" dirty="0" smtClean="0"/>
              <a:t>Cost-based </a:t>
            </a:r>
            <a:r>
              <a:rPr lang="en-US" b="1" dirty="0"/>
              <a:t>models</a:t>
            </a:r>
          </a:p>
          <a:p>
            <a:pPr lvl="1">
              <a:buClrTx/>
            </a:pPr>
            <a:r>
              <a:rPr lang="en-US" sz="2400" dirty="0"/>
              <a:t>Learning curve</a:t>
            </a:r>
          </a:p>
          <a:p>
            <a:pPr lvl="1">
              <a:buClrTx/>
            </a:pPr>
            <a:r>
              <a:rPr lang="en-US" sz="2400" dirty="0"/>
              <a:t>Cost-based pricing</a:t>
            </a:r>
          </a:p>
          <a:p>
            <a:pPr lvl="1">
              <a:buClrTx/>
            </a:pPr>
            <a:r>
              <a:rPr lang="en-US" sz="2400" dirty="0"/>
              <a:t>Target costing</a:t>
            </a:r>
          </a:p>
          <a:p>
            <a:pPr lvl="1">
              <a:buClrTx/>
            </a:pPr>
            <a:r>
              <a:rPr lang="en-US" sz="2400" dirty="0"/>
              <a:t>Activity-based costing</a:t>
            </a:r>
          </a:p>
          <a:p>
            <a:pPr lvl="1">
              <a:buClrTx/>
            </a:pPr>
            <a:r>
              <a:rPr lang="en-US" sz="2400" dirty="0"/>
              <a:t>Total cost of ownership</a:t>
            </a:r>
          </a:p>
        </p:txBody>
      </p:sp>
    </p:spTree>
    <p:extLst>
      <p:ext uri="{BB962C8B-B14F-4D97-AF65-F5344CB8AC3E}">
        <p14:creationId xmlns:p14="http://schemas.microsoft.com/office/powerpoint/2010/main" val="1229672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2400" y="76200"/>
            <a:ext cx="8153400" cy="1295400"/>
          </a:xfrm>
        </p:spPr>
        <p:txBody>
          <a:bodyPr/>
          <a:lstStyle/>
          <a:p>
            <a:r>
              <a:rPr lang="en-US" sz="3200"/>
              <a:t>A Continuum of Measurement Systems</a:t>
            </a:r>
          </a:p>
        </p:txBody>
      </p:sp>
      <p:sp>
        <p:nvSpPr>
          <p:cNvPr id="12292" name="Line 4"/>
          <p:cNvSpPr>
            <a:spLocks noChangeShapeType="1"/>
          </p:cNvSpPr>
          <p:nvPr/>
        </p:nvSpPr>
        <p:spPr bwMode="auto">
          <a:xfrm>
            <a:off x="685800" y="2743200"/>
            <a:ext cx="0" cy="762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Line 5"/>
          <p:cNvSpPr>
            <a:spLocks noChangeShapeType="1"/>
          </p:cNvSpPr>
          <p:nvPr/>
        </p:nvSpPr>
        <p:spPr bwMode="auto">
          <a:xfrm>
            <a:off x="8305800" y="2743200"/>
            <a:ext cx="0" cy="762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5" name="Line 7"/>
          <p:cNvSpPr>
            <a:spLocks noChangeShapeType="1"/>
          </p:cNvSpPr>
          <p:nvPr/>
        </p:nvSpPr>
        <p:spPr bwMode="auto">
          <a:xfrm>
            <a:off x="4419600" y="2743200"/>
            <a:ext cx="0" cy="762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6" name="Text Box 8"/>
          <p:cNvSpPr txBox="1">
            <a:spLocks noChangeArrowheads="1"/>
          </p:cNvSpPr>
          <p:nvPr/>
        </p:nvSpPr>
        <p:spPr bwMode="auto">
          <a:xfrm>
            <a:off x="2436813" y="4525963"/>
            <a:ext cx="4040187" cy="579437"/>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3200" b="1"/>
              <a:t>Relative Complexity</a:t>
            </a:r>
          </a:p>
        </p:txBody>
      </p:sp>
      <p:sp>
        <p:nvSpPr>
          <p:cNvPr id="12297" name="Text Box 9"/>
          <p:cNvSpPr txBox="1">
            <a:spLocks noChangeArrowheads="1"/>
          </p:cNvSpPr>
          <p:nvPr/>
        </p:nvSpPr>
        <p:spPr bwMode="auto">
          <a:xfrm>
            <a:off x="533400" y="36576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t>Basic</a:t>
            </a:r>
          </a:p>
        </p:txBody>
      </p:sp>
      <p:sp>
        <p:nvSpPr>
          <p:cNvPr id="12298" name="Text Box 10"/>
          <p:cNvSpPr txBox="1">
            <a:spLocks noChangeArrowheads="1"/>
          </p:cNvSpPr>
          <p:nvPr/>
        </p:nvSpPr>
        <p:spPr bwMode="auto">
          <a:xfrm>
            <a:off x="3200400" y="3671888"/>
            <a:ext cx="2514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t>Moderately Complex</a:t>
            </a:r>
          </a:p>
        </p:txBody>
      </p:sp>
      <p:sp>
        <p:nvSpPr>
          <p:cNvPr id="12299" name="Text Box 11"/>
          <p:cNvSpPr txBox="1">
            <a:spLocks noChangeArrowheads="1"/>
          </p:cNvSpPr>
          <p:nvPr/>
        </p:nvSpPr>
        <p:spPr bwMode="auto">
          <a:xfrm>
            <a:off x="6781800" y="36576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1"/>
              <a:t>Sophisticated</a:t>
            </a:r>
          </a:p>
        </p:txBody>
      </p:sp>
      <p:sp>
        <p:nvSpPr>
          <p:cNvPr id="12300" name="Text Box 12"/>
          <p:cNvSpPr txBox="1">
            <a:spLocks noChangeArrowheads="1"/>
          </p:cNvSpPr>
          <p:nvPr/>
        </p:nvSpPr>
        <p:spPr bwMode="auto">
          <a:xfrm>
            <a:off x="228600" y="2286000"/>
            <a:ext cx="2895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latin typeface="Arial Black" pitchFamily="34" charset="0"/>
              </a:rPr>
              <a:t>Categorical</a:t>
            </a:r>
          </a:p>
        </p:txBody>
      </p:sp>
      <p:sp>
        <p:nvSpPr>
          <p:cNvPr id="12301" name="Text Box 13"/>
          <p:cNvSpPr txBox="1">
            <a:spLocks noChangeArrowheads="1"/>
          </p:cNvSpPr>
          <p:nvPr/>
        </p:nvSpPr>
        <p:spPr bwMode="auto">
          <a:xfrm>
            <a:off x="3048000" y="2286000"/>
            <a:ext cx="312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latin typeface="Arial Black" pitchFamily="34" charset="0"/>
              </a:rPr>
              <a:t>Weighted Point</a:t>
            </a:r>
          </a:p>
        </p:txBody>
      </p:sp>
      <p:sp>
        <p:nvSpPr>
          <p:cNvPr id="12302" name="Text Box 14"/>
          <p:cNvSpPr txBox="1">
            <a:spLocks noChangeArrowheads="1"/>
          </p:cNvSpPr>
          <p:nvPr/>
        </p:nvSpPr>
        <p:spPr bwMode="auto">
          <a:xfrm>
            <a:off x="6400800" y="2300288"/>
            <a:ext cx="2819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latin typeface="Arial Black" pitchFamily="34" charset="0"/>
              </a:rPr>
              <a:t>Cost Based</a:t>
            </a:r>
          </a:p>
        </p:txBody>
      </p:sp>
      <p:sp>
        <p:nvSpPr>
          <p:cNvPr id="12303" name="Line 15"/>
          <p:cNvSpPr>
            <a:spLocks noChangeShapeType="1"/>
          </p:cNvSpPr>
          <p:nvPr/>
        </p:nvSpPr>
        <p:spPr bwMode="auto">
          <a:xfrm>
            <a:off x="685800" y="3124200"/>
            <a:ext cx="7620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79884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sz="half" idx="1"/>
          </p:nvPr>
        </p:nvSpPr>
        <p:spPr>
          <a:xfrm>
            <a:off x="1295400" y="1371600"/>
            <a:ext cx="2667000" cy="4525963"/>
          </a:xfrm>
          <a:solidFill>
            <a:srgbClr val="EAEAEA"/>
          </a:solidFill>
          <a:ln w="28575">
            <a:solidFill>
              <a:schemeClr val="tx1"/>
            </a:solidFill>
            <a:miter lim="800000"/>
            <a:headEnd/>
            <a:tailEnd/>
          </a:ln>
          <a:effectLst>
            <a:outerShdw dist="107763" dir="18900000" algn="ctr" rotWithShape="0">
              <a:schemeClr val="bg2">
                <a:alpha val="50000"/>
              </a:schemeClr>
            </a:outerShdw>
          </a:effectLst>
        </p:spPr>
        <p:txBody>
          <a:bodyPr/>
          <a:lstStyle/>
          <a:p>
            <a:pPr marL="176213" indent="-176213">
              <a:buClrTx/>
            </a:pPr>
            <a:r>
              <a:rPr lang="en-US" sz="2000" b="1" dirty="0"/>
              <a:t>Easy to implement</a:t>
            </a:r>
          </a:p>
          <a:p>
            <a:pPr marL="176213" indent="-176213">
              <a:buClrTx/>
            </a:pPr>
            <a:r>
              <a:rPr lang="en-US" sz="2000" b="1" dirty="0"/>
              <a:t>Requires minimal data</a:t>
            </a:r>
          </a:p>
          <a:p>
            <a:pPr marL="176213" indent="-176213">
              <a:buClrTx/>
            </a:pPr>
            <a:r>
              <a:rPr lang="en-US" sz="2000" b="1" dirty="0"/>
              <a:t>Requires minimal systems resources to develop or operate</a:t>
            </a:r>
          </a:p>
          <a:p>
            <a:pPr marL="176213" indent="-176213">
              <a:buClrTx/>
            </a:pPr>
            <a:r>
              <a:rPr lang="en-US" sz="2000" b="1" dirty="0"/>
              <a:t>Low-cost to maintain</a:t>
            </a:r>
          </a:p>
          <a:p>
            <a:pPr marL="176213" indent="-176213">
              <a:buClrTx/>
            </a:pPr>
            <a:r>
              <a:rPr lang="en-US" sz="2000" b="1" dirty="0"/>
              <a:t>Good for less critical requirements</a:t>
            </a:r>
          </a:p>
        </p:txBody>
      </p:sp>
      <p:sp>
        <p:nvSpPr>
          <p:cNvPr id="30723" name="Text Box 3"/>
          <p:cNvSpPr txBox="1">
            <a:spLocks noChangeArrowheads="1"/>
          </p:cNvSpPr>
          <p:nvPr/>
        </p:nvSpPr>
        <p:spPr bwMode="auto">
          <a:xfrm>
            <a:off x="1676400" y="59436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latin typeface="Arial Black" pitchFamily="34" charset="0"/>
              </a:rPr>
              <a:t>Advantages</a:t>
            </a:r>
          </a:p>
        </p:txBody>
      </p:sp>
      <p:sp>
        <p:nvSpPr>
          <p:cNvPr id="30724" name="Rectangle 4"/>
          <p:cNvSpPr>
            <a:spLocks noChangeArrowheads="1"/>
          </p:cNvSpPr>
          <p:nvPr/>
        </p:nvSpPr>
        <p:spPr bwMode="auto">
          <a:xfrm>
            <a:off x="4572000" y="1341438"/>
            <a:ext cx="2514600" cy="4525962"/>
          </a:xfrm>
          <a:prstGeom prst="rect">
            <a:avLst/>
          </a:prstGeom>
          <a:solidFill>
            <a:srgbClr val="EAEAEA"/>
          </a:solidFill>
          <a:ln w="28575">
            <a:solidFill>
              <a:schemeClr val="tx1"/>
            </a:solidFill>
            <a:miter lim="800000"/>
            <a:headEnd/>
            <a:tailEnd/>
          </a:ln>
          <a:effectLst>
            <a:outerShdw dist="107763" dir="18900000" algn="ctr" rotWithShape="0">
              <a:schemeClr val="bg2">
                <a:alpha val="50000"/>
              </a:schemeClr>
            </a:outerShdw>
          </a:effectLst>
        </p:spPr>
        <p:txBody>
          <a:bodyPr/>
          <a:lstStyle/>
          <a:p>
            <a:pPr marL="342900" indent="-342900">
              <a:spcBef>
                <a:spcPct val="20000"/>
              </a:spcBef>
              <a:buClr>
                <a:schemeClr val="tx2"/>
              </a:buClr>
              <a:buSzPct val="85000"/>
              <a:buFont typeface="Arial" pitchFamily="34" charset="0"/>
              <a:buChar char="•"/>
            </a:pPr>
            <a:r>
              <a:rPr lang="en-US" sz="2000" b="1" dirty="0"/>
              <a:t>Less reliable</a:t>
            </a:r>
          </a:p>
          <a:p>
            <a:pPr marL="342900" indent="-342900">
              <a:spcBef>
                <a:spcPct val="20000"/>
              </a:spcBef>
              <a:buClr>
                <a:schemeClr val="tx2"/>
              </a:buClr>
              <a:buSzPct val="85000"/>
              <a:buFont typeface="Arial" pitchFamily="34" charset="0"/>
              <a:buChar char="•"/>
            </a:pPr>
            <a:r>
              <a:rPr lang="en-US" sz="2000" b="1" dirty="0"/>
              <a:t>Mostly broad, subjective assessments</a:t>
            </a:r>
          </a:p>
          <a:p>
            <a:pPr marL="342900" indent="-342900">
              <a:spcBef>
                <a:spcPct val="20000"/>
              </a:spcBef>
              <a:buClr>
                <a:schemeClr val="tx2"/>
              </a:buClr>
              <a:buSzPct val="85000"/>
              <a:buFont typeface="Arial" pitchFamily="34" charset="0"/>
              <a:buChar char="•"/>
            </a:pPr>
            <a:r>
              <a:rPr lang="en-US" sz="2000" b="1" dirty="0"/>
              <a:t>Usually manual, although some use spreadsheets</a:t>
            </a:r>
          </a:p>
        </p:txBody>
      </p:sp>
      <p:sp>
        <p:nvSpPr>
          <p:cNvPr id="30725" name="Text Box 5"/>
          <p:cNvSpPr txBox="1">
            <a:spLocks noChangeArrowheads="1"/>
          </p:cNvSpPr>
          <p:nvPr/>
        </p:nvSpPr>
        <p:spPr bwMode="auto">
          <a:xfrm>
            <a:off x="4648200" y="59436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latin typeface="Arial Black" pitchFamily="34" charset="0"/>
              </a:rPr>
              <a:t>Disadvantages</a:t>
            </a:r>
          </a:p>
        </p:txBody>
      </p:sp>
      <p:sp>
        <p:nvSpPr>
          <p:cNvPr id="30726" name="Text Box 6"/>
          <p:cNvSpPr txBox="1">
            <a:spLocks noChangeArrowheads="1"/>
          </p:cNvSpPr>
          <p:nvPr/>
        </p:nvSpPr>
        <p:spPr bwMode="auto">
          <a:xfrm>
            <a:off x="2514600" y="609600"/>
            <a:ext cx="3505200" cy="5794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chemeClr val="bg1"/>
                </a:solidFill>
              </a:rPr>
              <a:t>Categorical</a:t>
            </a:r>
          </a:p>
        </p:txBody>
      </p:sp>
    </p:spTree>
    <p:extLst>
      <p:ext uri="{BB962C8B-B14F-4D97-AF65-F5344CB8AC3E}">
        <p14:creationId xmlns:p14="http://schemas.microsoft.com/office/powerpoint/2010/main" val="1459564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sz="half" idx="1"/>
          </p:nvPr>
        </p:nvSpPr>
        <p:spPr>
          <a:xfrm>
            <a:off x="1181100" y="1341438"/>
            <a:ext cx="2667000" cy="4525963"/>
          </a:xfrm>
          <a:solidFill>
            <a:srgbClr val="EAEAEA"/>
          </a:solidFill>
          <a:ln w="28575">
            <a:solidFill>
              <a:schemeClr val="tx1"/>
            </a:solidFill>
            <a:miter lim="800000"/>
            <a:headEnd/>
            <a:tailEnd/>
          </a:ln>
          <a:effectLst>
            <a:outerShdw dist="107763" dir="18900000" algn="ctr" rotWithShape="0">
              <a:schemeClr val="bg2">
                <a:alpha val="50000"/>
              </a:schemeClr>
            </a:outerShdw>
          </a:effectLst>
        </p:spPr>
        <p:txBody>
          <a:bodyPr/>
          <a:lstStyle/>
          <a:p>
            <a:pPr>
              <a:buClrTx/>
            </a:pPr>
            <a:r>
              <a:rPr lang="en-US" sz="2000" b="1" dirty="0"/>
              <a:t>Offers flexibility in assigning weights across categories</a:t>
            </a:r>
          </a:p>
          <a:p>
            <a:pPr>
              <a:buClrTx/>
            </a:pPr>
            <a:r>
              <a:rPr lang="en-US" sz="2000" b="1" dirty="0"/>
              <a:t>Allows ranking of suppliers</a:t>
            </a:r>
          </a:p>
          <a:p>
            <a:pPr>
              <a:buClrTx/>
            </a:pPr>
            <a:r>
              <a:rPr lang="en-US" sz="2000" b="1" dirty="0"/>
              <a:t>Moderate cost to implement</a:t>
            </a:r>
          </a:p>
          <a:p>
            <a:pPr>
              <a:buClrTx/>
            </a:pPr>
            <a:r>
              <a:rPr lang="en-US" sz="2000" b="1" dirty="0"/>
              <a:t>Does not require extensive system support to develop or maintain</a:t>
            </a:r>
          </a:p>
        </p:txBody>
      </p:sp>
      <p:sp>
        <p:nvSpPr>
          <p:cNvPr id="33795" name="Text Box 3"/>
          <p:cNvSpPr txBox="1">
            <a:spLocks noChangeArrowheads="1"/>
          </p:cNvSpPr>
          <p:nvPr/>
        </p:nvSpPr>
        <p:spPr bwMode="auto">
          <a:xfrm>
            <a:off x="1676400" y="59436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latin typeface="Arial Black" pitchFamily="34" charset="0"/>
              </a:rPr>
              <a:t>Advantages</a:t>
            </a:r>
          </a:p>
        </p:txBody>
      </p:sp>
      <p:sp>
        <p:nvSpPr>
          <p:cNvPr id="33796" name="Rectangle 4"/>
          <p:cNvSpPr>
            <a:spLocks noChangeArrowheads="1"/>
          </p:cNvSpPr>
          <p:nvPr/>
        </p:nvSpPr>
        <p:spPr bwMode="auto">
          <a:xfrm>
            <a:off x="4572000" y="1341438"/>
            <a:ext cx="2514600" cy="4525962"/>
          </a:xfrm>
          <a:prstGeom prst="rect">
            <a:avLst/>
          </a:prstGeom>
          <a:solidFill>
            <a:srgbClr val="EAEAEA"/>
          </a:solidFill>
          <a:ln w="28575">
            <a:solidFill>
              <a:schemeClr val="tx1"/>
            </a:solidFill>
            <a:miter lim="800000"/>
            <a:headEnd/>
            <a:tailEnd/>
          </a:ln>
          <a:effectLst>
            <a:outerShdw dist="107763" dir="18900000" algn="ctr" rotWithShape="0">
              <a:schemeClr val="bg2">
                <a:alpha val="50000"/>
              </a:schemeClr>
            </a:outerShdw>
          </a:effectLst>
        </p:spPr>
        <p:txBody>
          <a:bodyPr/>
          <a:lstStyle/>
          <a:p>
            <a:pPr marL="342900" indent="-342900">
              <a:spcBef>
                <a:spcPct val="20000"/>
              </a:spcBef>
              <a:buClr>
                <a:schemeClr val="tx2"/>
              </a:buClr>
              <a:buSzPct val="85000"/>
              <a:buFont typeface="Arial" pitchFamily="34" charset="0"/>
              <a:buChar char="•"/>
            </a:pPr>
            <a:r>
              <a:rPr lang="en-US" sz="2000" b="1" dirty="0"/>
              <a:t>Often focuses on standard performance categories</a:t>
            </a:r>
          </a:p>
          <a:p>
            <a:pPr marL="342900" indent="-342900">
              <a:spcBef>
                <a:spcPct val="20000"/>
              </a:spcBef>
              <a:buClr>
                <a:schemeClr val="tx2"/>
              </a:buClr>
              <a:buSzPct val="85000"/>
              <a:buFont typeface="Arial" pitchFamily="34" charset="0"/>
              <a:buChar char="•"/>
            </a:pPr>
            <a:r>
              <a:rPr lang="en-US" sz="2000" b="1" dirty="0"/>
              <a:t>Qualitative ratings may be in consistent between raters</a:t>
            </a:r>
          </a:p>
          <a:p>
            <a:pPr marL="342900" indent="-342900">
              <a:spcBef>
                <a:spcPct val="20000"/>
              </a:spcBef>
              <a:buClr>
                <a:schemeClr val="tx2"/>
              </a:buClr>
              <a:buSzPct val="85000"/>
              <a:buFont typeface="Arial" pitchFamily="34" charset="0"/>
              <a:buChar char="•"/>
            </a:pPr>
            <a:r>
              <a:rPr lang="en-US" sz="2000" b="1" dirty="0"/>
              <a:t>Usually requires manual data collection and input</a:t>
            </a:r>
          </a:p>
          <a:p>
            <a:pPr marL="342900" indent="-342900">
              <a:spcBef>
                <a:spcPct val="20000"/>
              </a:spcBef>
              <a:buClr>
                <a:schemeClr val="tx2"/>
              </a:buClr>
              <a:buSzPct val="70000"/>
              <a:buFont typeface="Arial" pitchFamily="34" charset="0"/>
              <a:buChar char="•"/>
            </a:pPr>
            <a:endParaRPr lang="en-US" sz="2000" b="1" dirty="0"/>
          </a:p>
        </p:txBody>
      </p:sp>
      <p:sp>
        <p:nvSpPr>
          <p:cNvPr id="33797" name="Text Box 5"/>
          <p:cNvSpPr txBox="1">
            <a:spLocks noChangeArrowheads="1"/>
          </p:cNvSpPr>
          <p:nvPr/>
        </p:nvSpPr>
        <p:spPr bwMode="auto">
          <a:xfrm>
            <a:off x="4648200" y="5943600"/>
            <a:ext cx="243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latin typeface="Arial Black" pitchFamily="34" charset="0"/>
              </a:rPr>
              <a:t>Disadvantages</a:t>
            </a:r>
          </a:p>
        </p:txBody>
      </p:sp>
      <p:sp>
        <p:nvSpPr>
          <p:cNvPr id="33798" name="Text Box 6"/>
          <p:cNvSpPr txBox="1">
            <a:spLocks noChangeArrowheads="1"/>
          </p:cNvSpPr>
          <p:nvPr/>
        </p:nvSpPr>
        <p:spPr bwMode="auto">
          <a:xfrm>
            <a:off x="2514600" y="609600"/>
            <a:ext cx="3581400" cy="5191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rPr>
              <a:t>Weighted Point</a:t>
            </a:r>
          </a:p>
        </p:txBody>
      </p:sp>
    </p:spTree>
    <p:extLst>
      <p:ext uri="{BB962C8B-B14F-4D97-AF65-F5344CB8AC3E}">
        <p14:creationId xmlns:p14="http://schemas.microsoft.com/office/powerpoint/2010/main" val="16553531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1">
      <a:dk1>
        <a:sysClr val="windowText" lastClr="000000"/>
      </a:dk1>
      <a:lt1>
        <a:sysClr val="window" lastClr="FFFFFF"/>
      </a:lt1>
      <a:dk2>
        <a:srgbClr val="4E3B30"/>
      </a:dk2>
      <a:lt2>
        <a:srgbClr val="FBEEC9"/>
      </a:lt2>
      <a:accent1>
        <a:srgbClr val="F3CC5F"/>
      </a:accent1>
      <a:accent2>
        <a:srgbClr val="A5644E"/>
      </a:accent2>
      <a:accent3>
        <a:srgbClr val="B58B80"/>
      </a:accent3>
      <a:accent4>
        <a:srgbClr val="C3986D"/>
      </a:accent4>
      <a:accent5>
        <a:srgbClr val="A19574"/>
      </a:accent5>
      <a:accent6>
        <a:srgbClr val="C17529"/>
      </a:accent6>
      <a:hlink>
        <a:srgbClr val="2A1F03"/>
      </a:hlink>
      <a:folHlink>
        <a:srgbClr val="FFC42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102</TotalTime>
  <Words>2917</Words>
  <Application>Microsoft Office PowerPoint</Application>
  <PresentationFormat>On-screen Show (4:3)</PresentationFormat>
  <Paragraphs>496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Clarity</vt:lpstr>
      <vt:lpstr>Total COST OF OWNERSHIP MODELS</vt:lpstr>
      <vt:lpstr>Session Outline</vt:lpstr>
      <vt:lpstr>I. Total Cost Overview</vt:lpstr>
      <vt:lpstr>II. Reasons for Total Cost Systems</vt:lpstr>
      <vt:lpstr>Reasons for Total Cost Systems</vt:lpstr>
      <vt:lpstr>III. A Continuum of Measurement Models</vt:lpstr>
      <vt:lpstr>A Continuum of Measurement Systems</vt:lpstr>
      <vt:lpstr>PowerPoint Presentation</vt:lpstr>
      <vt:lpstr>PowerPoint Presentation</vt:lpstr>
      <vt:lpstr>PowerPoint Presentation</vt:lpstr>
      <vt:lpstr>IV. Total Cost Models</vt:lpstr>
      <vt:lpstr>Total Cost Models</vt:lpstr>
      <vt:lpstr>Total Cost Models</vt:lpstr>
      <vt:lpstr>PowerPoint Presentation</vt:lpstr>
      <vt:lpstr>Total Cost Models </vt:lpstr>
      <vt:lpstr>Total Cost Models </vt:lpstr>
      <vt:lpstr>Total Cost Models </vt:lpstr>
      <vt:lpstr>Total Cost Models </vt:lpstr>
      <vt:lpstr>PowerPoint Presentation</vt:lpstr>
      <vt:lpstr>Total Cost Models</vt:lpstr>
      <vt:lpstr>Total Cost Models</vt:lpstr>
      <vt:lpstr>Total Cost Models</vt:lpstr>
      <vt:lpstr>PowerPoint Presentation</vt:lpstr>
      <vt:lpstr>PowerPoint Presentation</vt:lpstr>
      <vt:lpstr>PowerPoint Presentation</vt:lpstr>
      <vt:lpstr>V. TCO Cost Elements</vt:lpstr>
      <vt:lpstr>TCO Cost Elements</vt:lpstr>
      <vt:lpstr>TCO Cost Elements</vt:lpstr>
      <vt:lpstr>TCO Cost Elements</vt:lpstr>
      <vt:lpstr>TCO Cost Elements</vt:lpstr>
      <vt:lpstr>TCO Cost Elements</vt:lpstr>
      <vt:lpstr>TCO Cost Elements</vt:lpstr>
      <vt:lpstr>TCO Cost Elements</vt:lpstr>
      <vt:lpstr>TCO Cost Elements</vt:lpstr>
      <vt:lpstr>VI. Challenges Moving Forward</vt:lpstr>
      <vt:lpstr>Challenges Moving Forward</vt:lpstr>
      <vt:lpstr>VII. Concluding Thoughts</vt:lpstr>
      <vt:lpstr>Concluding Thoughts</vt:lpstr>
      <vt:lpstr>Concluding Thoughts</vt:lpstr>
      <vt:lpstr>PowerPoint Presentation</vt:lpstr>
    </vt:vector>
  </TitlesOfParts>
  <Company>Lehigh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lim2</dc:creator>
  <cp:lastModifiedBy>Bob Trent</cp:lastModifiedBy>
  <cp:revision>13</cp:revision>
  <dcterms:created xsi:type="dcterms:W3CDTF">2011-11-04T13:04:00Z</dcterms:created>
  <dcterms:modified xsi:type="dcterms:W3CDTF">2014-05-08T13:55:12Z</dcterms:modified>
</cp:coreProperties>
</file>