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7" r:id="rId2"/>
    <p:sldId id="335" r:id="rId3"/>
    <p:sldId id="258" r:id="rId4"/>
    <p:sldId id="259" r:id="rId5"/>
    <p:sldId id="260" r:id="rId6"/>
    <p:sldId id="261" r:id="rId7"/>
    <p:sldId id="262" r:id="rId8"/>
    <p:sldId id="313" r:id="rId9"/>
    <p:sldId id="276" r:id="rId10"/>
    <p:sldId id="263" r:id="rId11"/>
    <p:sldId id="309" r:id="rId12"/>
    <p:sldId id="310" r:id="rId13"/>
    <p:sldId id="264" r:id="rId14"/>
    <p:sldId id="314" r:id="rId15"/>
    <p:sldId id="277" r:id="rId16"/>
    <p:sldId id="278" r:id="rId17"/>
    <p:sldId id="315" r:id="rId18"/>
    <p:sldId id="265" r:id="rId19"/>
    <p:sldId id="279" r:id="rId20"/>
    <p:sldId id="318" r:id="rId21"/>
  </p:sldIdLst>
  <p:sldSz cx="9144000" cy="6858000" type="screen4x3"/>
  <p:notesSz cx="6858000" cy="9144000"/>
  <p:defaultTex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7010"/>
    <a:srgbClr val="FCA304"/>
    <a:srgbClr val="FED7A4"/>
    <a:srgbClr val="FDDBAD"/>
    <a:srgbClr val="FEEEAC"/>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32" autoAdjust="0"/>
    <p:restoredTop sz="86455" autoAdjust="0"/>
  </p:normalViewPr>
  <p:slideViewPr>
    <p:cSldViewPr>
      <p:cViewPr varScale="1">
        <p:scale>
          <a:sx n="69" d="100"/>
          <a:sy n="69" d="100"/>
        </p:scale>
        <p:origin x="1759" y="36"/>
      </p:cViewPr>
      <p:guideLst>
        <p:guide orient="horz" pos="2160"/>
        <p:guide pos="2880"/>
      </p:guideLst>
    </p:cSldViewPr>
  </p:slideViewPr>
  <p:outlineViewPr>
    <p:cViewPr>
      <p:scale>
        <a:sx n="33" d="100"/>
        <a:sy n="33" d="100"/>
      </p:scale>
      <p:origin x="0" y="59112"/>
    </p:cViewPr>
  </p:outlineViewPr>
  <p:notesTextViewPr>
    <p:cViewPr>
      <p:scale>
        <a:sx n="100" d="100"/>
        <a:sy n="100" d="100"/>
      </p:scale>
      <p:origin x="0" y="0"/>
    </p:cViewPr>
  </p:notesTextViewPr>
  <p:sorterViewPr>
    <p:cViewPr>
      <p:scale>
        <a:sx n="66" d="100"/>
        <a:sy n="66" d="100"/>
      </p:scale>
      <p:origin x="0" y="2442"/>
    </p:cViewPr>
  </p:sorterViewPr>
  <p:notesViewPr>
    <p:cSldViewPr>
      <p:cViewPr>
        <p:scale>
          <a:sx n="100" d="100"/>
          <a:sy n="100" d="100"/>
        </p:scale>
        <p:origin x="-2592" y="13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741" b="1" i="0" u="none" strike="noStrike" baseline="0">
                <a:solidFill>
                  <a:schemeClr val="tx1"/>
                </a:solidFill>
                <a:latin typeface="Arial"/>
                <a:ea typeface="Arial"/>
                <a:cs typeface="Arial"/>
              </a:defRPr>
            </a:pPr>
            <a:r>
              <a:rPr lang="en-US"/>
              <a:t>"Burn" Chart</a:t>
            </a:r>
          </a:p>
        </c:rich>
      </c:tx>
      <c:layout>
        <c:manualLayout>
          <c:xMode val="edge"/>
          <c:yMode val="edge"/>
          <c:x val="0.48946716232961707"/>
          <c:y val="4.1739130434782633E-2"/>
        </c:manualLayout>
      </c:layout>
      <c:overlay val="0"/>
      <c:spPr>
        <a:noFill/>
        <a:ln w="20104">
          <a:noFill/>
        </a:ln>
      </c:spPr>
    </c:title>
    <c:autoTitleDeleted val="0"/>
    <c:plotArea>
      <c:layout>
        <c:manualLayout>
          <c:layoutTarget val="inner"/>
          <c:xMode val="edge"/>
          <c:yMode val="edge"/>
          <c:x val="0.26517967781908391"/>
          <c:y val="0.18956521739130486"/>
          <c:w val="0.72242874845105332"/>
          <c:h val="0.63478260869565262"/>
        </c:manualLayout>
      </c:layout>
      <c:lineChart>
        <c:grouping val="standard"/>
        <c:varyColors val="0"/>
        <c:ser>
          <c:idx val="0"/>
          <c:order val="0"/>
          <c:tx>
            <c:strRef>
              <c:f>Sheet1!$A$2</c:f>
              <c:strCache>
                <c:ptCount val="1"/>
                <c:pt idx="0">
                  <c:v>Budget</c:v>
                </c:pt>
              </c:strCache>
            </c:strRef>
          </c:tx>
          <c:spPr>
            <a:ln w="30156">
              <a:solidFill>
                <a:srgbClr val="FF0000"/>
              </a:solidFill>
              <a:prstDash val="solid"/>
            </a:ln>
          </c:spPr>
          <c:marker>
            <c:symbol val="diamond"/>
            <c:size val="7"/>
            <c:spPr>
              <a:solidFill>
                <a:srgbClr val="FF0000"/>
              </a:solidFill>
              <a:ln>
                <a:solidFill>
                  <a:srgbClr val="FF0000"/>
                </a:solidFill>
                <a:prstDash val="solid"/>
              </a:ln>
            </c:spPr>
          </c:marker>
          <c:cat>
            <c:strRef>
              <c:f>Sheet1!$B$1:$G$1</c:f>
              <c:strCache>
                <c:ptCount val="6"/>
                <c:pt idx="0">
                  <c:v>Jan</c:v>
                </c:pt>
                <c:pt idx="1">
                  <c:v>Feb</c:v>
                </c:pt>
                <c:pt idx="2">
                  <c:v>Mar</c:v>
                </c:pt>
                <c:pt idx="3">
                  <c:v>Apr</c:v>
                </c:pt>
                <c:pt idx="4">
                  <c:v>May</c:v>
                </c:pt>
                <c:pt idx="5">
                  <c:v>Jun</c:v>
                </c:pt>
              </c:strCache>
            </c:strRef>
          </c:cat>
          <c:val>
            <c:numRef>
              <c:f>Sheet1!$B$2:$G$2</c:f>
              <c:numCache>
                <c:formatCode>General</c:formatCode>
                <c:ptCount val="6"/>
                <c:pt idx="0">
                  <c:v>180</c:v>
                </c:pt>
                <c:pt idx="1">
                  <c:v>300</c:v>
                </c:pt>
                <c:pt idx="2">
                  <c:v>550</c:v>
                </c:pt>
                <c:pt idx="3">
                  <c:v>700</c:v>
                </c:pt>
                <c:pt idx="4">
                  <c:v>890</c:v>
                </c:pt>
                <c:pt idx="5">
                  <c:v>1000</c:v>
                </c:pt>
              </c:numCache>
            </c:numRef>
          </c:val>
          <c:smooth val="0"/>
          <c:extLst>
            <c:ext xmlns:c16="http://schemas.microsoft.com/office/drawing/2014/chart" uri="{C3380CC4-5D6E-409C-BE32-E72D297353CC}">
              <c16:uniqueId val="{00000000-54C5-4B14-9146-0993C4BA8D82}"/>
            </c:ext>
          </c:extLst>
        </c:ser>
        <c:ser>
          <c:idx val="2"/>
          <c:order val="1"/>
          <c:tx>
            <c:strRef>
              <c:f>Sheet1!$A$4</c:f>
              <c:strCache>
                <c:ptCount val="1"/>
                <c:pt idx="0">
                  <c:v>Actual Cost</c:v>
                </c:pt>
              </c:strCache>
            </c:strRef>
          </c:tx>
          <c:spPr>
            <a:ln w="30156">
              <a:solidFill>
                <a:srgbClr val="339966"/>
              </a:solidFill>
              <a:prstDash val="solid"/>
            </a:ln>
          </c:spPr>
          <c:marker>
            <c:symbol val="x"/>
            <c:size val="3"/>
            <c:spPr>
              <a:solidFill>
                <a:srgbClr val="339966"/>
              </a:solidFill>
              <a:ln>
                <a:solidFill>
                  <a:srgbClr val="339966"/>
                </a:solidFill>
                <a:prstDash val="solid"/>
              </a:ln>
            </c:spPr>
          </c:marker>
          <c:cat>
            <c:strRef>
              <c:f>Sheet1!$B$1:$G$1</c:f>
              <c:strCache>
                <c:ptCount val="6"/>
                <c:pt idx="0">
                  <c:v>Jan</c:v>
                </c:pt>
                <c:pt idx="1">
                  <c:v>Feb</c:v>
                </c:pt>
                <c:pt idx="2">
                  <c:v>Mar</c:v>
                </c:pt>
                <c:pt idx="3">
                  <c:v>Apr</c:v>
                </c:pt>
                <c:pt idx="4">
                  <c:v>May</c:v>
                </c:pt>
                <c:pt idx="5">
                  <c:v>Jun</c:v>
                </c:pt>
              </c:strCache>
            </c:strRef>
          </c:cat>
          <c:val>
            <c:numRef>
              <c:f>Sheet1!$B$4:$G$4</c:f>
              <c:numCache>
                <c:formatCode>General</c:formatCode>
                <c:ptCount val="6"/>
                <c:pt idx="0">
                  <c:v>185</c:v>
                </c:pt>
                <c:pt idx="1">
                  <c:v>300</c:v>
                </c:pt>
                <c:pt idx="2">
                  <c:v>535</c:v>
                </c:pt>
                <c:pt idx="3">
                  <c:v>680</c:v>
                </c:pt>
                <c:pt idx="4">
                  <c:v>800</c:v>
                </c:pt>
                <c:pt idx="5">
                  <c:v>920</c:v>
                </c:pt>
              </c:numCache>
            </c:numRef>
          </c:val>
          <c:smooth val="0"/>
          <c:extLst>
            <c:ext xmlns:c16="http://schemas.microsoft.com/office/drawing/2014/chart" uri="{C3380CC4-5D6E-409C-BE32-E72D297353CC}">
              <c16:uniqueId val="{00000001-54C5-4B14-9146-0993C4BA8D82}"/>
            </c:ext>
          </c:extLst>
        </c:ser>
        <c:dLbls>
          <c:showLegendKey val="0"/>
          <c:showVal val="0"/>
          <c:showCatName val="0"/>
          <c:showSerName val="0"/>
          <c:showPercent val="0"/>
          <c:showBubbleSize val="0"/>
        </c:dLbls>
        <c:marker val="1"/>
        <c:smooth val="0"/>
        <c:axId val="172824832"/>
        <c:axId val="173080960"/>
      </c:lineChart>
      <c:catAx>
        <c:axId val="172824832"/>
        <c:scaling>
          <c:orientation val="minMax"/>
        </c:scaling>
        <c:delete val="0"/>
        <c:axPos val="b"/>
        <c:majorGridlines>
          <c:spPr>
            <a:ln w="2513">
              <a:solidFill>
                <a:schemeClr val="tx1"/>
              </a:solidFill>
              <a:prstDash val="solid"/>
            </a:ln>
          </c:spPr>
        </c:majorGridlines>
        <c:numFmt formatCode="General" sourceLinked="1"/>
        <c:majorTickMark val="out"/>
        <c:minorTickMark val="none"/>
        <c:tickLblPos val="nextTo"/>
        <c:spPr>
          <a:ln w="2513">
            <a:solidFill>
              <a:schemeClr val="tx1"/>
            </a:solidFill>
            <a:prstDash val="solid"/>
          </a:ln>
        </c:spPr>
        <c:txPr>
          <a:bodyPr rot="0" vert="horz"/>
          <a:lstStyle/>
          <a:p>
            <a:pPr>
              <a:defRPr sz="1425" b="1" i="0" u="none" strike="noStrike" baseline="0">
                <a:solidFill>
                  <a:schemeClr val="tx1"/>
                </a:solidFill>
                <a:latin typeface="Arial"/>
                <a:ea typeface="Arial"/>
                <a:cs typeface="Arial"/>
              </a:defRPr>
            </a:pPr>
            <a:endParaRPr lang="en-US"/>
          </a:p>
        </c:txPr>
        <c:crossAx val="173080960"/>
        <c:crosses val="autoZero"/>
        <c:auto val="1"/>
        <c:lblAlgn val="ctr"/>
        <c:lblOffset val="100"/>
        <c:tickMarkSkip val="1"/>
        <c:noMultiLvlLbl val="0"/>
      </c:catAx>
      <c:valAx>
        <c:axId val="173080960"/>
        <c:scaling>
          <c:orientation val="minMax"/>
        </c:scaling>
        <c:delete val="0"/>
        <c:axPos val="l"/>
        <c:majorGridlines>
          <c:spPr>
            <a:ln w="2513">
              <a:solidFill>
                <a:schemeClr val="tx1"/>
              </a:solidFill>
              <a:prstDash val="solid"/>
            </a:ln>
          </c:spPr>
        </c:majorGridlines>
        <c:title>
          <c:tx>
            <c:rich>
              <a:bodyPr/>
              <a:lstStyle/>
              <a:p>
                <a:pPr>
                  <a:defRPr sz="1425" b="1" i="0" u="none" strike="noStrike" baseline="0">
                    <a:solidFill>
                      <a:schemeClr val="tx1"/>
                    </a:solidFill>
                    <a:latin typeface="Arial"/>
                    <a:ea typeface="Arial"/>
                    <a:cs typeface="Arial"/>
                  </a:defRPr>
                </a:pPr>
                <a:r>
                  <a:rPr lang="en-US"/>
                  <a:t>$ Thousands</a:t>
                </a:r>
              </a:p>
            </c:rich>
          </c:tx>
          <c:layout>
            <c:manualLayout>
              <c:xMode val="edge"/>
              <c:yMode val="edge"/>
              <c:x val="7.5588599752168584E-2"/>
              <c:y val="0.31478260869565328"/>
            </c:manualLayout>
          </c:layout>
          <c:overlay val="0"/>
          <c:spPr>
            <a:noFill/>
            <a:ln w="20104">
              <a:noFill/>
            </a:ln>
          </c:spPr>
        </c:title>
        <c:numFmt formatCode="General" sourceLinked="1"/>
        <c:majorTickMark val="out"/>
        <c:minorTickMark val="none"/>
        <c:tickLblPos val="nextTo"/>
        <c:spPr>
          <a:ln w="2513">
            <a:solidFill>
              <a:schemeClr val="tx1"/>
            </a:solidFill>
            <a:prstDash val="solid"/>
          </a:ln>
        </c:spPr>
        <c:txPr>
          <a:bodyPr rot="0" vert="horz"/>
          <a:lstStyle/>
          <a:p>
            <a:pPr>
              <a:defRPr sz="1425" b="1" i="0" u="none" strike="noStrike" baseline="0">
                <a:solidFill>
                  <a:schemeClr val="tx1"/>
                </a:solidFill>
                <a:latin typeface="Arial"/>
                <a:ea typeface="Arial"/>
                <a:cs typeface="Arial"/>
              </a:defRPr>
            </a:pPr>
            <a:endParaRPr lang="en-US"/>
          </a:p>
        </c:txPr>
        <c:crossAx val="172824832"/>
        <c:crosses val="autoZero"/>
        <c:crossBetween val="between"/>
      </c:valAx>
      <c:dTable>
        <c:showHorzBorder val="1"/>
        <c:showVertBorder val="1"/>
        <c:showOutline val="1"/>
        <c:showKeys val="1"/>
        <c:spPr>
          <a:ln w="2513">
            <a:solidFill>
              <a:schemeClr val="tx1"/>
            </a:solidFill>
            <a:prstDash val="solid"/>
          </a:ln>
        </c:spPr>
        <c:txPr>
          <a:bodyPr/>
          <a:lstStyle/>
          <a:p>
            <a:pPr rtl="0">
              <a:defRPr sz="1108" b="1" i="0" u="none" strike="noStrike" baseline="0">
                <a:solidFill>
                  <a:schemeClr val="tx1"/>
                </a:solidFill>
                <a:latin typeface="Arial"/>
                <a:ea typeface="Arial"/>
                <a:cs typeface="Arial"/>
              </a:defRPr>
            </a:pPr>
            <a:endParaRPr lang="en-US"/>
          </a:p>
        </c:txPr>
      </c:dTable>
      <c:spPr>
        <a:noFill/>
        <a:ln w="20104">
          <a:noFill/>
        </a:ln>
      </c:spPr>
    </c:plotArea>
    <c:plotVisOnly val="1"/>
    <c:dispBlanksAs val="gap"/>
    <c:showDLblsOverMax val="0"/>
  </c:chart>
  <c:spPr>
    <a:solidFill>
      <a:schemeClr val="bg1"/>
    </a:solidFill>
    <a:ln>
      <a:noFill/>
    </a:ln>
  </c:spPr>
  <c:txPr>
    <a:bodyPr/>
    <a:lstStyle/>
    <a:p>
      <a:pPr>
        <a:defRPr sz="1425"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b="1" i="0" u="none" strike="noStrike" baseline="0">
                <a:solidFill>
                  <a:srgbClr val="000000"/>
                </a:solidFill>
                <a:latin typeface="Arial Narrow" pitchFamily="34" charset="0"/>
                <a:ea typeface="Arial"/>
                <a:cs typeface="Arial"/>
              </a:defRPr>
            </a:pPr>
            <a:r>
              <a:rPr lang="en-US" sz="2400" dirty="0">
                <a:latin typeface="Arial Narrow" pitchFamily="34" charset="0"/>
              </a:rPr>
              <a:t>Project Team Education Levels</a:t>
            </a:r>
          </a:p>
        </c:rich>
      </c:tx>
      <c:layout>
        <c:manualLayout>
          <c:xMode val="edge"/>
          <c:yMode val="edge"/>
          <c:x val="0.14507742782152241"/>
          <c:y val="7.9572249414769106E-2"/>
        </c:manualLayout>
      </c:layout>
      <c:overlay val="0"/>
      <c:spPr>
        <a:noFill/>
        <a:ln w="27887">
          <a:noFill/>
        </a:ln>
      </c:spPr>
    </c:title>
    <c:autoTitleDeleted val="0"/>
    <c:plotArea>
      <c:layout>
        <c:manualLayout>
          <c:layoutTarget val="inner"/>
          <c:xMode val="edge"/>
          <c:yMode val="edge"/>
          <c:x val="0.36349693251533743"/>
          <c:y val="0.34653465346534656"/>
          <c:w val="0.27607361963190186"/>
          <c:h val="0.44554455445544561"/>
        </c:manualLayout>
      </c:layout>
      <c:pieChart>
        <c:varyColors val="1"/>
        <c:ser>
          <c:idx val="0"/>
          <c:order val="0"/>
          <c:tx>
            <c:strRef>
              <c:f>Sheet1!$A$2</c:f>
              <c:strCache>
                <c:ptCount val="1"/>
                <c:pt idx="0">
                  <c:v>East</c:v>
                </c:pt>
              </c:strCache>
            </c:strRef>
          </c:tx>
          <c:spPr>
            <a:pattFill prst="ltDnDiag">
              <a:fgClr>
                <a:srgbClr val="000000"/>
              </a:fgClr>
              <a:bgClr>
                <a:srgbClr val="FFFFFF"/>
              </a:bgClr>
            </a:pattFill>
            <a:ln w="13943">
              <a:solidFill>
                <a:srgbClr val="000000"/>
              </a:solidFill>
              <a:prstDash val="solid"/>
            </a:ln>
          </c:spPr>
          <c:dPt>
            <c:idx val="0"/>
            <c:bubble3D val="0"/>
            <c:spPr>
              <a:pattFill prst="wdUpDiag">
                <a:fgClr>
                  <a:srgbClr val="000000"/>
                </a:fgClr>
                <a:bgClr>
                  <a:srgbClr val="FFFFFF"/>
                </a:bgClr>
              </a:pattFill>
              <a:ln w="13943">
                <a:solidFill>
                  <a:srgbClr val="000000"/>
                </a:solidFill>
                <a:prstDash val="solid"/>
              </a:ln>
            </c:spPr>
            <c:extLst>
              <c:ext xmlns:c16="http://schemas.microsoft.com/office/drawing/2014/chart" uri="{C3380CC4-5D6E-409C-BE32-E72D297353CC}">
                <c16:uniqueId val="{00000001-6294-4B46-A69C-624F4FC460C7}"/>
              </c:ext>
            </c:extLst>
          </c:dPt>
          <c:dPt>
            <c:idx val="1"/>
            <c:bubble3D val="0"/>
            <c:spPr>
              <a:pattFill prst="ltVert">
                <a:fgClr>
                  <a:srgbClr val="000000"/>
                </a:fgClr>
                <a:bgClr>
                  <a:srgbClr val="FFFFFF"/>
                </a:bgClr>
              </a:pattFill>
              <a:ln w="13943">
                <a:solidFill>
                  <a:srgbClr val="000000"/>
                </a:solidFill>
                <a:prstDash val="solid"/>
              </a:ln>
            </c:spPr>
            <c:extLst>
              <c:ext xmlns:c16="http://schemas.microsoft.com/office/drawing/2014/chart" uri="{C3380CC4-5D6E-409C-BE32-E72D297353CC}">
                <c16:uniqueId val="{00000003-6294-4B46-A69C-624F4FC460C7}"/>
              </c:ext>
            </c:extLst>
          </c:dPt>
          <c:dPt>
            <c:idx val="3"/>
            <c:bubble3D val="0"/>
            <c:spPr>
              <a:pattFill prst="smGrid">
                <a:fgClr>
                  <a:srgbClr val="000000"/>
                </a:fgClr>
                <a:bgClr>
                  <a:srgbClr val="FFFFFF"/>
                </a:bgClr>
              </a:pattFill>
              <a:ln w="13943">
                <a:solidFill>
                  <a:srgbClr val="000000"/>
                </a:solidFill>
                <a:prstDash val="solid"/>
              </a:ln>
            </c:spPr>
            <c:extLst>
              <c:ext xmlns:c16="http://schemas.microsoft.com/office/drawing/2014/chart" uri="{C3380CC4-5D6E-409C-BE32-E72D297353CC}">
                <c16:uniqueId val="{00000005-6294-4B46-A69C-624F4FC460C7}"/>
              </c:ext>
            </c:extLst>
          </c:dPt>
          <c:dLbls>
            <c:dLbl>
              <c:idx val="0"/>
              <c:layout>
                <c:manualLayout>
                  <c:x val="-1.1280780017713602E-2"/>
                  <c:y val="-5.53554802171002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294-4B46-A69C-624F4FC460C7}"/>
                </c:ext>
              </c:extLst>
            </c:dLbl>
            <c:dLbl>
              <c:idx val="1"/>
              <c:layout>
                <c:manualLayout>
                  <c:x val="1.9599778881340693E-2"/>
                  <c:y val="6.8447983338449153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294-4B46-A69C-624F4FC460C7}"/>
                </c:ext>
              </c:extLst>
            </c:dLbl>
            <c:dLbl>
              <c:idx val="2"/>
              <c:layout>
                <c:manualLayout>
                  <c:x val="-4.1562074166816697E-2"/>
                  <c:y val="-3.055483564955759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6294-4B46-A69C-624F4FC460C7}"/>
                </c:ext>
              </c:extLst>
            </c:dLbl>
            <c:dLbl>
              <c:idx val="3"/>
              <c:layout>
                <c:manualLayout>
                  <c:x val="2.5619776799431452E-3"/>
                  <c:y val="-7.1265753942919381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294-4B46-A69C-624F4FC460C7}"/>
                </c:ext>
              </c:extLst>
            </c:dLbl>
            <c:numFmt formatCode="0%" sourceLinked="0"/>
            <c:spPr>
              <a:noFill/>
              <a:ln w="27887">
                <a:noFill/>
              </a:ln>
            </c:spPr>
            <c:txPr>
              <a:bodyPr/>
              <a:lstStyle/>
              <a:p>
                <a:pPr>
                  <a:defRPr sz="1600" b="1" i="0" u="none" strike="noStrike" baseline="0">
                    <a:solidFill>
                      <a:srgbClr val="000000"/>
                    </a:solidFill>
                    <a:latin typeface="Arial Narrow" pitchFamily="34" charset="0"/>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HS Grad</c:v>
                </c:pt>
                <c:pt idx="1">
                  <c:v>Bachelor's</c:v>
                </c:pt>
                <c:pt idx="2">
                  <c:v>Master's</c:v>
                </c:pt>
                <c:pt idx="3">
                  <c:v>Doctorate</c:v>
                </c:pt>
              </c:strCache>
            </c:strRef>
          </c:cat>
          <c:val>
            <c:numRef>
              <c:f>Sheet1!$B$2:$E$2</c:f>
              <c:numCache>
                <c:formatCode>General</c:formatCode>
                <c:ptCount val="4"/>
                <c:pt idx="0">
                  <c:v>22</c:v>
                </c:pt>
                <c:pt idx="1">
                  <c:v>18</c:v>
                </c:pt>
                <c:pt idx="2">
                  <c:v>33</c:v>
                </c:pt>
                <c:pt idx="3">
                  <c:v>17</c:v>
                </c:pt>
              </c:numCache>
            </c:numRef>
          </c:val>
          <c:extLst>
            <c:ext xmlns:c16="http://schemas.microsoft.com/office/drawing/2014/chart" uri="{C3380CC4-5D6E-409C-BE32-E72D297353CC}">
              <c16:uniqueId val="{00000007-6294-4B46-A69C-624F4FC460C7}"/>
            </c:ext>
          </c:extLst>
        </c:ser>
        <c:ser>
          <c:idx val="1"/>
          <c:order val="1"/>
          <c:tx>
            <c:strRef>
              <c:f>Sheet1!$A$3</c:f>
              <c:strCache>
                <c:ptCount val="1"/>
              </c:strCache>
            </c:strRef>
          </c:tx>
          <c:spPr>
            <a:solidFill>
              <a:srgbClr val="993366"/>
            </a:solidFill>
            <a:ln w="13943">
              <a:solidFill>
                <a:srgbClr val="000000"/>
              </a:solidFill>
              <a:prstDash val="solid"/>
            </a:ln>
          </c:spPr>
          <c:dPt>
            <c:idx val="0"/>
            <c:bubble3D val="0"/>
            <c:spPr>
              <a:solidFill>
                <a:srgbClr val="9999FF"/>
              </a:solidFill>
              <a:ln w="13943">
                <a:solidFill>
                  <a:srgbClr val="000000"/>
                </a:solidFill>
                <a:prstDash val="solid"/>
              </a:ln>
            </c:spPr>
            <c:extLst>
              <c:ext xmlns:c16="http://schemas.microsoft.com/office/drawing/2014/chart" uri="{C3380CC4-5D6E-409C-BE32-E72D297353CC}">
                <c16:uniqueId val="{00000009-6294-4B46-A69C-624F4FC460C7}"/>
              </c:ext>
            </c:extLst>
          </c:dPt>
          <c:dPt>
            <c:idx val="2"/>
            <c:bubble3D val="0"/>
            <c:spPr>
              <a:solidFill>
                <a:srgbClr val="FFFFCC"/>
              </a:solidFill>
              <a:ln w="13943">
                <a:solidFill>
                  <a:srgbClr val="000000"/>
                </a:solidFill>
                <a:prstDash val="solid"/>
              </a:ln>
            </c:spPr>
            <c:extLst>
              <c:ext xmlns:c16="http://schemas.microsoft.com/office/drawing/2014/chart" uri="{C3380CC4-5D6E-409C-BE32-E72D297353CC}">
                <c16:uniqueId val="{0000000B-6294-4B46-A69C-624F4FC460C7}"/>
              </c:ext>
            </c:extLst>
          </c:dPt>
          <c:dPt>
            <c:idx val="3"/>
            <c:bubble3D val="0"/>
            <c:spPr>
              <a:solidFill>
                <a:srgbClr val="CCFFFF"/>
              </a:solidFill>
              <a:ln w="13943">
                <a:solidFill>
                  <a:srgbClr val="000000"/>
                </a:solidFill>
                <a:prstDash val="solid"/>
              </a:ln>
            </c:spPr>
            <c:extLst>
              <c:ext xmlns:c16="http://schemas.microsoft.com/office/drawing/2014/chart" uri="{C3380CC4-5D6E-409C-BE32-E72D297353CC}">
                <c16:uniqueId val="{0000000D-6294-4B46-A69C-624F4FC460C7}"/>
              </c:ext>
            </c:extLst>
          </c:dPt>
          <c:dLbls>
            <c:numFmt formatCode="0%" sourceLinked="0"/>
            <c:spPr>
              <a:noFill/>
              <a:ln w="27887">
                <a:noFill/>
              </a:ln>
            </c:spPr>
            <c:txPr>
              <a:bodyPr/>
              <a:lstStyle/>
              <a:p>
                <a:pPr>
                  <a:defRPr sz="1949"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HS Grad</c:v>
                </c:pt>
                <c:pt idx="1">
                  <c:v>Bachelor's</c:v>
                </c:pt>
                <c:pt idx="2">
                  <c:v>Master's</c:v>
                </c:pt>
                <c:pt idx="3">
                  <c:v>Doctorate</c:v>
                </c:pt>
              </c:strCache>
            </c:strRef>
          </c:cat>
          <c:val>
            <c:numRef>
              <c:f>Sheet1!$B$3:$E$3</c:f>
              <c:numCache>
                <c:formatCode>General</c:formatCode>
                <c:ptCount val="4"/>
              </c:numCache>
            </c:numRef>
          </c:val>
          <c:extLst>
            <c:ext xmlns:c16="http://schemas.microsoft.com/office/drawing/2014/chart" uri="{C3380CC4-5D6E-409C-BE32-E72D297353CC}">
              <c16:uniqueId val="{0000000E-6294-4B46-A69C-624F4FC460C7}"/>
            </c:ext>
          </c:extLst>
        </c:ser>
        <c:ser>
          <c:idx val="2"/>
          <c:order val="2"/>
          <c:tx>
            <c:strRef>
              <c:f>Sheet1!$A$4</c:f>
              <c:strCache>
                <c:ptCount val="1"/>
              </c:strCache>
            </c:strRef>
          </c:tx>
          <c:spPr>
            <a:solidFill>
              <a:srgbClr val="FFFFCC"/>
            </a:solidFill>
            <a:ln w="13943">
              <a:solidFill>
                <a:srgbClr val="000000"/>
              </a:solidFill>
              <a:prstDash val="solid"/>
            </a:ln>
          </c:spPr>
          <c:dPt>
            <c:idx val="0"/>
            <c:bubble3D val="0"/>
            <c:spPr>
              <a:solidFill>
                <a:srgbClr val="9999FF"/>
              </a:solidFill>
              <a:ln w="13943">
                <a:solidFill>
                  <a:srgbClr val="000000"/>
                </a:solidFill>
                <a:prstDash val="solid"/>
              </a:ln>
            </c:spPr>
            <c:extLst>
              <c:ext xmlns:c16="http://schemas.microsoft.com/office/drawing/2014/chart" uri="{C3380CC4-5D6E-409C-BE32-E72D297353CC}">
                <c16:uniqueId val="{00000010-6294-4B46-A69C-624F4FC460C7}"/>
              </c:ext>
            </c:extLst>
          </c:dPt>
          <c:dPt>
            <c:idx val="1"/>
            <c:bubble3D val="0"/>
            <c:spPr>
              <a:solidFill>
                <a:srgbClr val="993366"/>
              </a:solidFill>
              <a:ln w="13943">
                <a:solidFill>
                  <a:srgbClr val="000000"/>
                </a:solidFill>
                <a:prstDash val="solid"/>
              </a:ln>
            </c:spPr>
            <c:extLst>
              <c:ext xmlns:c16="http://schemas.microsoft.com/office/drawing/2014/chart" uri="{C3380CC4-5D6E-409C-BE32-E72D297353CC}">
                <c16:uniqueId val="{00000012-6294-4B46-A69C-624F4FC460C7}"/>
              </c:ext>
            </c:extLst>
          </c:dPt>
          <c:dPt>
            <c:idx val="3"/>
            <c:bubble3D val="0"/>
            <c:spPr>
              <a:solidFill>
                <a:srgbClr val="CCFFFF"/>
              </a:solidFill>
              <a:ln w="13943">
                <a:solidFill>
                  <a:srgbClr val="000000"/>
                </a:solidFill>
                <a:prstDash val="solid"/>
              </a:ln>
            </c:spPr>
            <c:extLst>
              <c:ext xmlns:c16="http://schemas.microsoft.com/office/drawing/2014/chart" uri="{C3380CC4-5D6E-409C-BE32-E72D297353CC}">
                <c16:uniqueId val="{00000014-6294-4B46-A69C-624F4FC460C7}"/>
              </c:ext>
            </c:extLst>
          </c:dPt>
          <c:dLbls>
            <c:numFmt formatCode="0%" sourceLinked="0"/>
            <c:spPr>
              <a:noFill/>
              <a:ln w="27887">
                <a:noFill/>
              </a:ln>
            </c:spPr>
            <c:txPr>
              <a:bodyPr/>
              <a:lstStyle/>
              <a:p>
                <a:pPr>
                  <a:defRPr sz="1949" b="1"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Sheet1!$B$1:$E$1</c:f>
              <c:strCache>
                <c:ptCount val="4"/>
                <c:pt idx="0">
                  <c:v>HS Grad</c:v>
                </c:pt>
                <c:pt idx="1">
                  <c:v>Bachelor's</c:v>
                </c:pt>
                <c:pt idx="2">
                  <c:v>Master's</c:v>
                </c:pt>
                <c:pt idx="3">
                  <c:v>Doctorate</c:v>
                </c:pt>
              </c:strCache>
            </c:strRef>
          </c:cat>
          <c:val>
            <c:numRef>
              <c:f>Sheet1!$B$4:$E$4</c:f>
              <c:numCache>
                <c:formatCode>General</c:formatCode>
                <c:ptCount val="4"/>
              </c:numCache>
            </c:numRef>
          </c:val>
          <c:extLst>
            <c:ext xmlns:c16="http://schemas.microsoft.com/office/drawing/2014/chart" uri="{C3380CC4-5D6E-409C-BE32-E72D297353CC}">
              <c16:uniqueId val="{00000015-6294-4B46-A69C-624F4FC460C7}"/>
            </c:ext>
          </c:extLst>
        </c:ser>
        <c:dLbls>
          <c:showLegendKey val="0"/>
          <c:showVal val="0"/>
          <c:showCatName val="1"/>
          <c:showSerName val="0"/>
          <c:showPercent val="1"/>
          <c:showBubbleSize val="0"/>
          <c:showLeaderLines val="0"/>
        </c:dLbls>
        <c:firstSliceAng val="0"/>
      </c:pieChart>
      <c:spPr>
        <a:solidFill>
          <a:srgbClr val="FFFFFF"/>
        </a:solidFill>
        <a:ln w="27887">
          <a:noFill/>
        </a:ln>
      </c:spPr>
    </c:plotArea>
    <c:plotVisOnly val="1"/>
    <c:dispBlanksAs val="zero"/>
    <c:showDLblsOverMax val="0"/>
  </c:chart>
  <c:spPr>
    <a:solidFill>
      <a:srgbClr val="FFFFFF"/>
    </a:solidFill>
    <a:ln>
      <a:noFill/>
    </a:ln>
  </c:spPr>
  <c:txPr>
    <a:bodyPr/>
    <a:lstStyle/>
    <a:p>
      <a:pPr>
        <a:defRPr sz="1949" b="1"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hPercent val="53"/>
      <c:rotY val="0"/>
      <c:depthPercent val="100"/>
      <c:rAngAx val="1"/>
    </c:view3D>
    <c:floor>
      <c:thickness val="0"/>
      <c:spPr>
        <a:solidFill>
          <a:srgbClr val="C0C0C0"/>
        </a:solidFill>
        <a:ln w="3175">
          <a:solidFill>
            <a:srgbClr val="000000"/>
          </a:solidFill>
          <a:prstDash val="solid"/>
        </a:ln>
      </c:spPr>
    </c:floor>
    <c:sideWall>
      <c:thickness val="0"/>
      <c:spPr>
        <a:solidFill>
          <a:srgbClr val="FFFFFF"/>
        </a:solidFill>
        <a:ln w="12700">
          <a:solidFill>
            <a:srgbClr val="808080"/>
          </a:solidFill>
          <a:prstDash val="solid"/>
        </a:ln>
      </c:spPr>
    </c:sideWall>
    <c:backWall>
      <c:thickness val="0"/>
      <c:spPr>
        <a:solidFill>
          <a:srgbClr val="FFFFFF"/>
        </a:solidFill>
        <a:ln w="12700">
          <a:solidFill>
            <a:srgbClr val="808080"/>
          </a:solidFill>
          <a:prstDash val="solid"/>
        </a:ln>
      </c:spPr>
    </c:backWall>
    <c:plotArea>
      <c:layout>
        <c:manualLayout>
          <c:layoutTarget val="inner"/>
          <c:xMode val="edge"/>
          <c:yMode val="edge"/>
          <c:x val="9.9303135888501579E-2"/>
          <c:y val="6.4102564102564111E-2"/>
          <c:w val="0.88327526132404188"/>
          <c:h val="0.73397435897435892"/>
        </c:manualLayout>
      </c:layout>
      <c:bar3DChart>
        <c:barDir val="col"/>
        <c:grouping val="clustered"/>
        <c:varyColors val="0"/>
        <c:ser>
          <c:idx val="0"/>
          <c:order val="0"/>
          <c:tx>
            <c:strRef>
              <c:f>Sheet1!$A$2</c:f>
              <c:strCache>
                <c:ptCount val="1"/>
              </c:strCache>
            </c:strRef>
          </c:tx>
          <c:spPr>
            <a:solidFill>
              <a:srgbClr val="FCA304"/>
            </a:solidFill>
            <a:ln w="16405">
              <a:solidFill>
                <a:srgbClr val="000000"/>
              </a:solidFill>
              <a:prstDash val="solid"/>
            </a:ln>
          </c:spPr>
          <c:invertIfNegative val="0"/>
          <c:cat>
            <c:strRef>
              <c:f>Sheet1!$B$1:$F$1</c:f>
              <c:strCache>
                <c:ptCount val="5"/>
                <c:pt idx="0">
                  <c:v>16-25</c:v>
                </c:pt>
                <c:pt idx="1">
                  <c:v>26-35</c:v>
                </c:pt>
                <c:pt idx="2">
                  <c:v>36-45</c:v>
                </c:pt>
                <c:pt idx="3">
                  <c:v>46-55</c:v>
                </c:pt>
                <c:pt idx="4">
                  <c:v>56-65</c:v>
                </c:pt>
              </c:strCache>
            </c:strRef>
          </c:cat>
          <c:val>
            <c:numRef>
              <c:f>Sheet1!$B$2:$F$2</c:f>
              <c:numCache>
                <c:formatCode>General</c:formatCode>
                <c:ptCount val="5"/>
                <c:pt idx="0">
                  <c:v>3</c:v>
                </c:pt>
                <c:pt idx="1">
                  <c:v>5</c:v>
                </c:pt>
                <c:pt idx="2">
                  <c:v>9</c:v>
                </c:pt>
                <c:pt idx="3">
                  <c:v>6</c:v>
                </c:pt>
                <c:pt idx="4">
                  <c:v>2</c:v>
                </c:pt>
              </c:numCache>
            </c:numRef>
          </c:val>
          <c:extLst>
            <c:ext xmlns:c16="http://schemas.microsoft.com/office/drawing/2014/chart" uri="{C3380CC4-5D6E-409C-BE32-E72D297353CC}">
              <c16:uniqueId val="{00000000-8DDD-4D3B-B149-309BFAD58FE3}"/>
            </c:ext>
          </c:extLst>
        </c:ser>
        <c:dLbls>
          <c:showLegendKey val="0"/>
          <c:showVal val="0"/>
          <c:showCatName val="0"/>
          <c:showSerName val="0"/>
          <c:showPercent val="0"/>
          <c:showBubbleSize val="0"/>
        </c:dLbls>
        <c:gapWidth val="150"/>
        <c:gapDepth val="0"/>
        <c:shape val="box"/>
        <c:axId val="176537600"/>
        <c:axId val="176539520"/>
        <c:axId val="0"/>
      </c:bar3DChart>
      <c:catAx>
        <c:axId val="176537600"/>
        <c:scaling>
          <c:orientation val="minMax"/>
        </c:scaling>
        <c:delete val="0"/>
        <c:axPos val="b"/>
        <c:title>
          <c:tx>
            <c:rich>
              <a:bodyPr/>
              <a:lstStyle/>
              <a:p>
                <a:pPr>
                  <a:defRPr sz="1600" b="1" i="0" u="none" strike="noStrike" baseline="0">
                    <a:solidFill>
                      <a:srgbClr val="000000"/>
                    </a:solidFill>
                    <a:latin typeface="Arial Narrow" pitchFamily="34" charset="0"/>
                    <a:ea typeface="Arial"/>
                    <a:cs typeface="Arial"/>
                  </a:defRPr>
                </a:pPr>
                <a:r>
                  <a:rPr lang="en-US" sz="1600">
                    <a:latin typeface="Arial Narrow" pitchFamily="34" charset="0"/>
                  </a:rPr>
                  <a:t>Number of Processing Days</a:t>
                </a:r>
              </a:p>
            </c:rich>
          </c:tx>
          <c:layout>
            <c:manualLayout>
              <c:xMode val="edge"/>
              <c:yMode val="edge"/>
              <c:x val="0.38850174216027888"/>
              <c:y val="0.87820512820512864"/>
            </c:manualLayout>
          </c:layout>
          <c:overlay val="0"/>
          <c:spPr>
            <a:noFill/>
            <a:ln w="32810">
              <a:noFill/>
            </a:ln>
          </c:spPr>
        </c:title>
        <c:numFmt formatCode="General" sourceLinked="1"/>
        <c:majorTickMark val="out"/>
        <c:minorTickMark val="none"/>
        <c:tickLblPos val="low"/>
        <c:spPr>
          <a:ln w="4101">
            <a:solidFill>
              <a:srgbClr val="000000"/>
            </a:solidFill>
            <a:prstDash val="solid"/>
          </a:ln>
        </c:spPr>
        <c:txPr>
          <a:bodyPr rot="0" vert="horz"/>
          <a:lstStyle/>
          <a:p>
            <a:pPr>
              <a:defRPr sz="1292" b="1" i="0" u="none" strike="noStrike" baseline="0">
                <a:solidFill>
                  <a:srgbClr val="000000"/>
                </a:solidFill>
                <a:latin typeface="Arial"/>
                <a:ea typeface="Arial"/>
                <a:cs typeface="Arial"/>
              </a:defRPr>
            </a:pPr>
            <a:endParaRPr lang="en-US"/>
          </a:p>
        </c:txPr>
        <c:crossAx val="176539520"/>
        <c:crosses val="autoZero"/>
        <c:auto val="1"/>
        <c:lblAlgn val="ctr"/>
        <c:lblOffset val="100"/>
        <c:tickLblSkip val="1"/>
        <c:tickMarkSkip val="1"/>
        <c:noMultiLvlLbl val="0"/>
      </c:catAx>
      <c:valAx>
        <c:axId val="176539520"/>
        <c:scaling>
          <c:orientation val="minMax"/>
          <c:max val="10"/>
        </c:scaling>
        <c:delete val="0"/>
        <c:axPos val="l"/>
        <c:majorGridlines>
          <c:spPr>
            <a:ln w="4101">
              <a:solidFill>
                <a:srgbClr val="000000"/>
              </a:solidFill>
              <a:prstDash val="solid"/>
            </a:ln>
          </c:spPr>
        </c:majorGridlines>
        <c:title>
          <c:tx>
            <c:rich>
              <a:bodyPr/>
              <a:lstStyle/>
              <a:p>
                <a:pPr>
                  <a:defRPr sz="1600" b="1" i="0" u="none" strike="noStrike" baseline="0">
                    <a:solidFill>
                      <a:srgbClr val="000000"/>
                    </a:solidFill>
                    <a:latin typeface="Arial Narrow" pitchFamily="34" charset="0"/>
                    <a:ea typeface="Arial"/>
                    <a:cs typeface="Arial"/>
                  </a:defRPr>
                </a:pPr>
                <a:r>
                  <a:rPr lang="en-US" sz="1600">
                    <a:latin typeface="Arial Narrow" pitchFamily="34" charset="0"/>
                  </a:rPr>
                  <a:t>Number of Contracts</a:t>
                </a:r>
              </a:p>
            </c:rich>
          </c:tx>
          <c:layout>
            <c:manualLayout>
              <c:xMode val="edge"/>
              <c:yMode val="edge"/>
              <c:x val="8.8850174216028005E-2"/>
              <c:y val="0.22115384615384617"/>
            </c:manualLayout>
          </c:layout>
          <c:overlay val="0"/>
          <c:spPr>
            <a:noFill/>
            <a:ln w="32810">
              <a:noFill/>
            </a:ln>
          </c:spPr>
        </c:title>
        <c:numFmt formatCode="General" sourceLinked="1"/>
        <c:majorTickMark val="out"/>
        <c:minorTickMark val="none"/>
        <c:tickLblPos val="nextTo"/>
        <c:spPr>
          <a:ln w="4101">
            <a:solidFill>
              <a:srgbClr val="000000"/>
            </a:solidFill>
            <a:prstDash val="solid"/>
          </a:ln>
        </c:spPr>
        <c:txPr>
          <a:bodyPr rot="0" vert="horz"/>
          <a:lstStyle/>
          <a:p>
            <a:pPr>
              <a:defRPr sz="1292" b="1" i="0" u="none" strike="noStrike" baseline="0">
                <a:solidFill>
                  <a:srgbClr val="000000"/>
                </a:solidFill>
                <a:latin typeface="Arial"/>
                <a:ea typeface="Arial"/>
                <a:cs typeface="Arial"/>
              </a:defRPr>
            </a:pPr>
            <a:endParaRPr lang="en-US"/>
          </a:p>
        </c:txPr>
        <c:crossAx val="176537600"/>
        <c:crosses val="autoZero"/>
        <c:crossBetween val="between"/>
      </c:valAx>
      <c:spPr>
        <a:noFill/>
        <a:ln w="32810">
          <a:noFill/>
        </a:ln>
      </c:spPr>
    </c:plotArea>
    <c:plotVisOnly val="1"/>
    <c:dispBlanksAs val="gap"/>
    <c:showDLblsOverMax val="0"/>
  </c:chart>
  <c:spPr>
    <a:solidFill>
      <a:schemeClr val="bg1"/>
    </a:solidFill>
    <a:ln>
      <a:noFill/>
    </a:ln>
  </c:spPr>
  <c:txPr>
    <a:bodyPr/>
    <a:lstStyle/>
    <a:p>
      <a:pPr>
        <a:defRPr sz="1550" b="1"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90488"/>
            <a:ext cx="693738" cy="274637"/>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algn="l">
              <a:defRPr/>
            </a:lvl1pPr>
          </a:lstStyle>
          <a:p>
            <a:pPr>
              <a:defRPr/>
            </a:pPr>
            <a:endParaRPr lang="en-US" altLang="en-US"/>
          </a:p>
        </p:txBody>
      </p:sp>
      <p:sp>
        <p:nvSpPr>
          <p:cNvPr id="105475" name="Rectangle 3"/>
          <p:cNvSpPr>
            <a:spLocks noGrp="1" noChangeArrowheads="1"/>
          </p:cNvSpPr>
          <p:nvPr>
            <p:ph type="dt" sz="quarter" idx="1"/>
          </p:nvPr>
        </p:nvSpPr>
        <p:spPr bwMode="auto">
          <a:xfrm>
            <a:off x="6000750" y="90488"/>
            <a:ext cx="857250" cy="274637"/>
          </a:xfrm>
          <a:prstGeom prst="rect">
            <a:avLst/>
          </a:prstGeom>
          <a:noFill/>
          <a:ln>
            <a:noFill/>
          </a:ln>
          <a:effectLst/>
        </p:spPr>
        <p:txBody>
          <a:bodyPr vert="horz" wrap="none" lIns="91440" tIns="45720" rIns="91440" bIns="45720" numCol="1" anchor="ctr" anchorCtr="0" compatLnSpc="1">
            <a:prstTxWarp prst="textNoShape">
              <a:avLst/>
            </a:prstTxWarp>
            <a:spAutoFit/>
          </a:bodyPr>
          <a:lstStyle>
            <a:lvl1pPr algn="r">
              <a:defRPr/>
            </a:lvl1pPr>
          </a:lstStyle>
          <a:p>
            <a:pPr>
              <a:defRPr/>
            </a:pPr>
            <a:endParaRPr lang="en-US" altLang="en-US"/>
          </a:p>
        </p:txBody>
      </p:sp>
      <p:sp>
        <p:nvSpPr>
          <p:cNvPr id="105476" name="Rectangle 4"/>
          <p:cNvSpPr>
            <a:spLocks noGrp="1" noChangeArrowheads="1"/>
          </p:cNvSpPr>
          <p:nvPr>
            <p:ph type="ftr" sz="quarter" idx="2"/>
          </p:nvPr>
        </p:nvSpPr>
        <p:spPr bwMode="auto">
          <a:xfrm>
            <a:off x="0" y="8869363"/>
            <a:ext cx="650875" cy="274637"/>
          </a:xfrm>
          <a:prstGeom prst="rect">
            <a:avLst/>
          </a:prstGeom>
          <a:noFill/>
          <a:ln>
            <a:noFill/>
          </a:ln>
          <a:effectLst/>
        </p:spPr>
        <p:txBody>
          <a:bodyPr vert="horz" wrap="none" lIns="91440" tIns="45720" rIns="91440" bIns="45720" numCol="1" anchor="b" anchorCtr="0" compatLnSpc="1">
            <a:prstTxWarp prst="textNoShape">
              <a:avLst/>
            </a:prstTxWarp>
            <a:spAutoFit/>
          </a:bodyPr>
          <a:lstStyle>
            <a:lvl1pPr algn="l">
              <a:defRPr/>
            </a:lvl1pPr>
          </a:lstStyle>
          <a:p>
            <a:pPr>
              <a:defRPr/>
            </a:pPr>
            <a:endParaRPr lang="en-US" altLang="en-US"/>
          </a:p>
        </p:txBody>
      </p:sp>
      <p:sp>
        <p:nvSpPr>
          <p:cNvPr id="105477" name="Rectangle 5"/>
          <p:cNvSpPr>
            <a:spLocks noGrp="1" noChangeArrowheads="1"/>
          </p:cNvSpPr>
          <p:nvPr>
            <p:ph type="sldNum" sz="quarter" idx="3"/>
          </p:nvPr>
        </p:nvSpPr>
        <p:spPr bwMode="auto">
          <a:xfrm>
            <a:off x="6496050" y="8869363"/>
            <a:ext cx="361950" cy="274637"/>
          </a:xfrm>
          <a:prstGeom prst="rect">
            <a:avLst/>
          </a:prstGeom>
          <a:noFill/>
          <a:ln>
            <a:noFill/>
          </a:ln>
          <a:effectLst/>
        </p:spPr>
        <p:txBody>
          <a:bodyPr vert="horz" wrap="none" lIns="91440" tIns="45720" rIns="91440" bIns="45720" numCol="1" anchor="b" anchorCtr="0" compatLnSpc="1">
            <a:prstTxWarp prst="textNoShape">
              <a:avLst/>
            </a:prstTxWarp>
            <a:spAutoFit/>
          </a:bodyPr>
          <a:lstStyle>
            <a:lvl1pPr algn="r">
              <a:defRPr/>
            </a:lvl1pPr>
          </a:lstStyle>
          <a:p>
            <a:pPr>
              <a:defRPr/>
            </a:pPr>
            <a:fld id="{5E2CF033-7375-4F6C-BE3F-9BE1AC897A6C}" type="slidenum">
              <a:rPr lang="en-US" altLang="en-US"/>
              <a:pPr>
                <a:defRPr/>
              </a:pPr>
              <a:t>‹#›</a:t>
            </a:fld>
            <a:endParaRPr lang="en-US" altLang="en-US"/>
          </a:p>
        </p:txBody>
      </p:sp>
    </p:spTree>
    <p:extLst>
      <p:ext uri="{BB962C8B-B14F-4D97-AF65-F5344CB8AC3E}">
        <p14:creationId xmlns:p14="http://schemas.microsoft.com/office/powerpoint/2010/main" val="4185249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en-US"/>
          </a:p>
        </p:txBody>
      </p:sp>
      <p:sp>
        <p:nvSpPr>
          <p:cNvPr id="74756" name="Rectangle 4"/>
          <p:cNvSpPr>
            <a:spLocks noGrp="1" noRot="1" noChangeAspect="1" noChangeArrowheads="1" noTextEdit="1"/>
          </p:cNvSpPr>
          <p:nvPr>
            <p:ph type="sldImg" idx="2"/>
          </p:nvPr>
        </p:nvSpPr>
        <p:spPr bwMode="auto">
          <a:xfrm>
            <a:off x="304800" y="685800"/>
            <a:ext cx="6248400" cy="44958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304800" y="5486400"/>
            <a:ext cx="6248400" cy="2971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altLang="en-US" noProof="0" dirty="0"/>
              <a:t>Click to edit Master text styles</a:t>
            </a:r>
          </a:p>
          <a:p>
            <a:pPr lvl="1"/>
            <a:r>
              <a:rPr lang="en-US" altLang="en-US" noProof="0" dirty="0"/>
              <a:t>Second level</a:t>
            </a:r>
          </a:p>
          <a:p>
            <a:pPr lvl="2"/>
            <a:r>
              <a:rPr lang="en-US" altLang="en-US" noProof="0" dirty="0"/>
              <a:t>Third level</a:t>
            </a:r>
          </a:p>
          <a:p>
            <a:pPr lvl="3"/>
            <a:r>
              <a:rPr lang="en-US" altLang="en-US" noProof="0" dirty="0"/>
              <a:t>Fourth level</a:t>
            </a:r>
          </a:p>
          <a:p>
            <a:pPr lvl="4"/>
            <a:r>
              <a:rPr lang="en-US" altLang="en-US" noProof="0" dirty="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000">
                <a:latin typeface="Arial" charset="0"/>
              </a:defRPr>
            </a:lvl1pPr>
          </a:lstStyle>
          <a:p>
            <a:pPr>
              <a:defRPr/>
            </a:pPr>
            <a:r>
              <a:rPr lang="en-US" altLang="en-US"/>
              <a:t>3-</a:t>
            </a:r>
            <a:fld id="{7204D4AA-DBC4-4F60-91F4-420E4CDF814E}" type="slidenum">
              <a:rPr lang="en-US" altLang="en-US"/>
              <a:pPr>
                <a:defRPr/>
              </a:pPr>
              <a:t>‹#›</a:t>
            </a:fld>
            <a:endParaRPr lang="en-US" altLang="en-US" sz="1200">
              <a:latin typeface="Times New Roman" pitchFamily="18" charset="0"/>
            </a:endParaRPr>
          </a:p>
        </p:txBody>
      </p:sp>
    </p:spTree>
    <p:extLst>
      <p:ext uri="{BB962C8B-B14F-4D97-AF65-F5344CB8AC3E}">
        <p14:creationId xmlns:p14="http://schemas.microsoft.com/office/powerpoint/2010/main" val="18763538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685800" indent="-228600" algn="l" rtl="0" eaLnBrk="0" fontAlgn="base" hangingPunct="0">
      <a:spcBef>
        <a:spcPct val="30000"/>
      </a:spcBef>
      <a:spcAft>
        <a:spcPct val="0"/>
      </a:spcAft>
      <a:buFont typeface="Arial" pitchFamily="34" charset="0"/>
      <a:buChar char="•"/>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buFont typeface="Arial" pitchFamily="34" charset="0"/>
      <a:buChar char="•"/>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buFont typeface="Arial" pitchFamily="34" charset="0"/>
      <a:buChar char="•"/>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buFont typeface="Arial" pitchFamily="34" charset="0"/>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miter lim="800000"/>
            <a:headEnd/>
            <a:tailEnd/>
          </a:ln>
        </p:spPr>
        <p:txBody>
          <a:bodyPr/>
          <a:lstStyle/>
          <a:p>
            <a:r>
              <a:rPr lang="en-US" altLang="en-US"/>
              <a:t>3-</a:t>
            </a:r>
            <a:fld id="{8EE7DBA0-F771-444D-803A-2A3AB34B20F9}" type="slidenum">
              <a:rPr lang="en-US" altLang="en-US" smtClean="0"/>
              <a:pPr/>
              <a:t>1</a:t>
            </a:fld>
            <a:endParaRPr lang="en-US" altLang="en-US" sz="1200">
              <a:latin typeface="Times New Roman" pitchFamily="18" charset="0"/>
            </a:endParaRPr>
          </a:p>
        </p:txBody>
      </p:sp>
      <p:sp>
        <p:nvSpPr>
          <p:cNvPr id="75779" name="Rectangle 2"/>
          <p:cNvSpPr>
            <a:spLocks noGrp="1" noRot="1" noChangeAspect="1" noChangeArrowheads="1" noTextEdit="1"/>
          </p:cNvSpPr>
          <p:nvPr>
            <p:ph type="sldImg"/>
          </p:nvPr>
        </p:nvSpPr>
        <p:spPr>
          <a:xfrm>
            <a:off x="431800" y="685800"/>
            <a:ext cx="5994400" cy="4495800"/>
          </a:xfrm>
          <a:ln/>
        </p:spPr>
      </p:sp>
      <p:sp>
        <p:nvSpPr>
          <p:cNvPr id="75780" name="Rectangle 3"/>
          <p:cNvSpPr>
            <a:spLocks noGrp="1" noChangeArrowheads="1"/>
          </p:cNvSpPr>
          <p:nvPr>
            <p:ph type="body" idx="1"/>
          </p:nvPr>
        </p:nvSpPr>
        <p:spPr>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Chapters</a:t>
            </a:r>
            <a:r>
              <a:rPr lang="en-US" baseline="0" dirty="0"/>
              <a:t> 7-11 are covered in this module. </a:t>
            </a:r>
          </a:p>
          <a:p>
            <a:r>
              <a:rPr lang="en-US" altLang="en-US" dirty="0"/>
              <a:t>This is a cover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431800" y="685800"/>
            <a:ext cx="5994400" cy="4495800"/>
          </a:xfrm>
          <a:ln/>
        </p:spPr>
      </p:sp>
      <p:sp>
        <p:nvSpPr>
          <p:cNvPr id="83971" name="Notes Placeholder 2"/>
          <p:cNvSpPr>
            <a:spLocks noGrp="1"/>
          </p:cNvSpPr>
          <p:nvPr>
            <p:ph type="body" idx="1"/>
          </p:nvPr>
        </p:nvSpPr>
        <p:spPr>
          <a:xfrm>
            <a:off x="457200" y="5486400"/>
            <a:ext cx="5943600" cy="2971800"/>
          </a:xfrm>
          <a:noFill/>
        </p:spPr>
        <p:txBody>
          <a:bodyPr/>
          <a:lstStyle/>
          <a:p>
            <a:r>
              <a:rPr lang="en-US" dirty="0"/>
              <a:t>Line graphs are good for showing data over time. This is a typical, common example</a:t>
            </a:r>
          </a:p>
          <a:p>
            <a:r>
              <a:rPr lang="en-US" dirty="0"/>
              <a:t>Discuss: </a:t>
            </a:r>
          </a:p>
          <a:p>
            <a:pPr marL="457200" lvl="1" indent="-171450">
              <a:buFont typeface="Arial" pitchFamily="34" charset="0"/>
              <a:buChar char="•"/>
            </a:pPr>
            <a:r>
              <a:rPr lang="en-US" dirty="0"/>
              <a:t>This  is a “Burn” Chart, it shows how the project team is “burning,” or expending the available funds. It is a typical tool used in many projects.</a:t>
            </a:r>
          </a:p>
          <a:p>
            <a:pPr marL="457200" lvl="1" indent="-171450">
              <a:buFont typeface="Arial" pitchFamily="34" charset="0"/>
              <a:buChar char="•"/>
            </a:pPr>
            <a:r>
              <a:rPr lang="en-US" dirty="0"/>
              <a:t>Here, the chart shows a typical comparison of budget to actual expenditures. </a:t>
            </a:r>
          </a:p>
          <a:p>
            <a:pPr marL="457200" lvl="1" indent="-171450">
              <a:buFont typeface="Arial" pitchFamily="34" charset="0"/>
              <a:buChar char="•"/>
            </a:pPr>
            <a:r>
              <a:rPr lang="en-US" dirty="0"/>
              <a:t>This type of graph displays data in a continuous, progressive way.</a:t>
            </a:r>
          </a:p>
          <a:p>
            <a:r>
              <a:rPr lang="en-US" dirty="0"/>
              <a:t>Ask students if they have seen or used something similar</a:t>
            </a:r>
          </a:p>
        </p:txBody>
      </p:sp>
      <p:sp>
        <p:nvSpPr>
          <p:cNvPr id="83972" name="Slide Number Placeholder 3"/>
          <p:cNvSpPr>
            <a:spLocks noGrp="1"/>
          </p:cNvSpPr>
          <p:nvPr>
            <p:ph type="sldNum" sz="quarter" idx="5"/>
          </p:nvPr>
        </p:nvSpPr>
        <p:spPr>
          <a:noFill/>
          <a:ln>
            <a:miter lim="800000"/>
            <a:headEnd/>
            <a:tailEnd/>
          </a:ln>
        </p:spPr>
        <p:txBody>
          <a:bodyPr/>
          <a:lstStyle/>
          <a:p>
            <a:r>
              <a:rPr lang="en-US" altLang="en-US"/>
              <a:t>3-</a:t>
            </a:r>
            <a:fld id="{C3F3CA9B-F955-4A62-B6E5-50D61563B1C0}" type="slidenum">
              <a:rPr lang="en-US" altLang="en-US" smtClean="0"/>
              <a:pPr/>
              <a:t>10</a:t>
            </a:fld>
            <a:endParaRPr lang="en-US" altLang="en-US" sz="120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431800" y="685800"/>
            <a:ext cx="5994400" cy="4495800"/>
          </a:xfrm>
          <a:ln/>
        </p:spPr>
      </p:sp>
      <p:sp>
        <p:nvSpPr>
          <p:cNvPr id="84995" name="Notes Placeholder 2"/>
          <p:cNvSpPr>
            <a:spLocks noGrp="1"/>
          </p:cNvSpPr>
          <p:nvPr>
            <p:ph type="body" idx="1"/>
          </p:nvPr>
        </p:nvSpPr>
        <p:spPr>
          <a:xfrm>
            <a:off x="381000" y="5486400"/>
            <a:ext cx="6172200" cy="2971800"/>
          </a:xfrm>
          <a:noFill/>
        </p:spPr>
        <p:txBody>
          <a:bodyPr/>
          <a:lstStyle/>
          <a:p>
            <a:r>
              <a:rPr lang="en-US" dirty="0"/>
              <a:t>Bar graphs may also be used to show data over time. They may also be used to compare data. </a:t>
            </a:r>
          </a:p>
          <a:p>
            <a:pPr marL="342900" lvl="1" indent="-171450">
              <a:buFont typeface="Arial" pitchFamily="34" charset="0"/>
              <a:buChar char="•"/>
            </a:pPr>
            <a:r>
              <a:rPr lang="en-US" dirty="0"/>
              <a:t>In this case, two data elements, budget and expenses, are displayed next to each other for each quarterly period.</a:t>
            </a:r>
          </a:p>
          <a:p>
            <a:pPr marL="342900" lvl="1" indent="-171450">
              <a:buFont typeface="Arial" pitchFamily="34" charset="0"/>
              <a:buChar char="•"/>
            </a:pPr>
            <a:r>
              <a:rPr lang="en-US" dirty="0"/>
              <a:t>The project team can quickly see if they are under or over budget for each quarter.</a:t>
            </a:r>
          </a:p>
          <a:p>
            <a:r>
              <a:rPr lang="en-US" dirty="0"/>
              <a:t>Ask students how they have used or experienced bar graphs.</a:t>
            </a:r>
          </a:p>
        </p:txBody>
      </p:sp>
      <p:sp>
        <p:nvSpPr>
          <p:cNvPr id="84996" name="Slide Number Placeholder 3"/>
          <p:cNvSpPr>
            <a:spLocks noGrp="1"/>
          </p:cNvSpPr>
          <p:nvPr>
            <p:ph type="sldNum" sz="quarter" idx="5"/>
          </p:nvPr>
        </p:nvSpPr>
        <p:spPr>
          <a:noFill/>
          <a:ln>
            <a:miter lim="800000"/>
            <a:headEnd/>
            <a:tailEnd/>
          </a:ln>
        </p:spPr>
        <p:txBody>
          <a:bodyPr/>
          <a:lstStyle/>
          <a:p>
            <a:r>
              <a:rPr lang="en-US" altLang="en-US"/>
              <a:t>3-</a:t>
            </a:r>
            <a:fld id="{806DA0DD-A729-49C3-9618-304EF4C966B6}" type="slidenum">
              <a:rPr lang="en-US" altLang="en-US" smtClean="0"/>
              <a:pPr/>
              <a:t>11</a:t>
            </a:fld>
            <a:endParaRPr lang="en-US" altLang="en-US" sz="120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431800" y="685800"/>
            <a:ext cx="5994400" cy="4495800"/>
          </a:xfrm>
          <a:ln/>
        </p:spPr>
      </p:sp>
      <p:sp>
        <p:nvSpPr>
          <p:cNvPr id="86019" name="Notes Placeholder 2"/>
          <p:cNvSpPr>
            <a:spLocks noGrp="1"/>
          </p:cNvSpPr>
          <p:nvPr>
            <p:ph type="body" idx="1"/>
          </p:nvPr>
        </p:nvSpPr>
        <p:spPr>
          <a:xfrm>
            <a:off x="457200" y="5486400"/>
            <a:ext cx="5943600" cy="2971800"/>
          </a:xfrm>
          <a:noFill/>
        </p:spPr>
        <p:txBody>
          <a:bodyPr/>
          <a:lstStyle/>
          <a:p>
            <a:pPr marL="228600" indent="-228600"/>
            <a:r>
              <a:rPr lang="en-US" dirty="0"/>
              <a:t>A circle graph is useful when the relationships among data elements is important. </a:t>
            </a:r>
          </a:p>
          <a:p>
            <a:pPr marL="342900" indent="-171450">
              <a:buFont typeface="Arial" pitchFamily="34" charset="0"/>
              <a:buChar char="•"/>
            </a:pPr>
            <a:r>
              <a:rPr lang="en-US" dirty="0"/>
              <a:t>They are good for showing how elements fits into a whole. </a:t>
            </a:r>
          </a:p>
          <a:p>
            <a:pPr marL="342900" indent="-171450">
              <a:buFont typeface="Arial" pitchFamily="34" charset="0"/>
              <a:buChar char="•"/>
            </a:pPr>
            <a:r>
              <a:rPr lang="en-US" dirty="0"/>
              <a:t>The term “pie chart” is often used because of the comparison to a pie and its pieces. </a:t>
            </a:r>
          </a:p>
          <a:p>
            <a:r>
              <a:rPr lang="en-US" dirty="0"/>
              <a:t>Here, the graph displays the educational backgrounds of the project team. Ask students if they can suggest other uses from their own experience.</a:t>
            </a:r>
          </a:p>
        </p:txBody>
      </p:sp>
      <p:sp>
        <p:nvSpPr>
          <p:cNvPr id="86020" name="Slide Number Placeholder 3"/>
          <p:cNvSpPr>
            <a:spLocks noGrp="1"/>
          </p:cNvSpPr>
          <p:nvPr>
            <p:ph type="sldNum" sz="quarter" idx="5"/>
          </p:nvPr>
        </p:nvSpPr>
        <p:spPr>
          <a:noFill/>
          <a:ln>
            <a:miter lim="800000"/>
            <a:headEnd/>
            <a:tailEnd/>
          </a:ln>
        </p:spPr>
        <p:txBody>
          <a:bodyPr/>
          <a:lstStyle/>
          <a:p>
            <a:r>
              <a:rPr lang="en-US" altLang="en-US"/>
              <a:t>3-</a:t>
            </a:r>
            <a:fld id="{E33BE46E-13C9-49FB-8EFC-5F4A6FD62B3A}" type="slidenum">
              <a:rPr lang="en-US" altLang="en-US" smtClean="0"/>
              <a:pPr/>
              <a:t>12</a:t>
            </a:fld>
            <a:endParaRPr lang="en-US" altLang="en-US" sz="120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431800" y="685800"/>
            <a:ext cx="5994400" cy="4495800"/>
          </a:xfrm>
          <a:ln/>
        </p:spPr>
      </p:sp>
      <p:sp>
        <p:nvSpPr>
          <p:cNvPr id="87043" name="Notes Placeholder 2"/>
          <p:cNvSpPr>
            <a:spLocks noGrp="1"/>
          </p:cNvSpPr>
          <p:nvPr>
            <p:ph type="body" idx="1"/>
          </p:nvPr>
        </p:nvSpPr>
        <p:spPr>
          <a:xfrm>
            <a:off x="381000" y="5257800"/>
            <a:ext cx="6019800" cy="2971800"/>
          </a:xfrm>
          <a:noFill/>
        </p:spPr>
        <p:txBody>
          <a:bodyPr/>
          <a:lstStyle/>
          <a:p>
            <a:r>
              <a:rPr lang="en-US" dirty="0"/>
              <a:t>Now things start to get a little more technical. Talk through these steps briefly. You are going to walk them through construction of a histogram in the next several slides.</a:t>
            </a:r>
          </a:p>
          <a:p>
            <a:pPr marL="2857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A histogram is a type of bar graph that deals with data in a continuous range from low to high</a:t>
            </a:r>
          </a:p>
          <a:p>
            <a:pPr marL="2857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It shows “frequency distribution,” or how often (frequency) specific data points occur across the range of data (distribution) </a:t>
            </a:r>
          </a:p>
          <a:p>
            <a:pPr marL="2857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The graph summarizes the data in a way that is easier to understand that a simple listing of the data would be</a:t>
            </a:r>
          </a:p>
          <a:p>
            <a:endParaRPr lang="en-US" dirty="0"/>
          </a:p>
        </p:txBody>
      </p:sp>
      <p:sp>
        <p:nvSpPr>
          <p:cNvPr id="87044" name="Slide Number Placeholder 3"/>
          <p:cNvSpPr>
            <a:spLocks noGrp="1"/>
          </p:cNvSpPr>
          <p:nvPr>
            <p:ph type="sldNum" sz="quarter" idx="5"/>
          </p:nvPr>
        </p:nvSpPr>
        <p:spPr>
          <a:noFill/>
          <a:ln>
            <a:miter lim="800000"/>
            <a:headEnd/>
            <a:tailEnd/>
          </a:ln>
        </p:spPr>
        <p:txBody>
          <a:bodyPr/>
          <a:lstStyle/>
          <a:p>
            <a:r>
              <a:rPr lang="en-US" altLang="en-US"/>
              <a:t>3-</a:t>
            </a:r>
            <a:fld id="{C085820C-51A7-430F-9B30-71CAA53CAF7F}" type="slidenum">
              <a:rPr lang="en-US" altLang="en-US" smtClean="0"/>
              <a:pPr/>
              <a:t>13</a:t>
            </a:fld>
            <a:endParaRPr lang="en-US" altLang="en-US"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431800" y="685800"/>
            <a:ext cx="5994400" cy="4495800"/>
          </a:xfrm>
          <a:ln/>
        </p:spPr>
      </p:sp>
      <p:sp>
        <p:nvSpPr>
          <p:cNvPr id="88067" name="Notes Placeholder 2"/>
          <p:cNvSpPr>
            <a:spLocks noGrp="1"/>
          </p:cNvSpPr>
          <p:nvPr>
            <p:ph type="body" idx="1"/>
          </p:nvPr>
        </p:nvSpPr>
        <p:spPr>
          <a:xfrm>
            <a:off x="457200" y="5334000"/>
            <a:ext cx="6019800" cy="2971800"/>
          </a:xfrm>
          <a:noFill/>
        </p:spPr>
        <p:txBody>
          <a:bodyPr/>
          <a:lstStyle/>
          <a:p>
            <a:r>
              <a:rPr lang="en-US" dirty="0"/>
              <a:t>The first step is data collection. Data values are listed in order from low to high, and the number of instances of each value is recorded. </a:t>
            </a:r>
          </a:p>
          <a:p>
            <a:r>
              <a:rPr lang="en-US" dirty="0"/>
              <a:t>Explain the data:</a:t>
            </a:r>
          </a:p>
          <a:p>
            <a:pPr marL="342900" indent="-171450">
              <a:buFont typeface="Arial" pitchFamily="34" charset="0"/>
              <a:buChar char="•"/>
              <a:tabLst>
                <a:tab pos="285750" algn="l"/>
              </a:tabLst>
            </a:pPr>
            <a:r>
              <a:rPr lang="en-US" dirty="0"/>
              <a:t> “Days” is the number of days required to process a contract</a:t>
            </a:r>
          </a:p>
          <a:p>
            <a:pPr marL="342900" indent="-171450">
              <a:buFont typeface="Arial" pitchFamily="34" charset="0"/>
              <a:buChar char="•"/>
              <a:tabLst>
                <a:tab pos="285750" algn="l"/>
              </a:tabLst>
            </a:pPr>
            <a:r>
              <a:rPr lang="en-US" dirty="0"/>
              <a:t> “Contracts” is the number of contracts that required that number of days to process. </a:t>
            </a:r>
          </a:p>
          <a:p>
            <a:r>
              <a:rPr lang="en-US" dirty="0"/>
              <a:t>From this data:</a:t>
            </a:r>
          </a:p>
          <a:p>
            <a:pPr marL="342900" indent="-171450">
              <a:buFont typeface="Arial" pitchFamily="34" charset="0"/>
              <a:buChar char="•"/>
              <a:tabLst>
                <a:tab pos="285750" algn="l"/>
              </a:tabLst>
            </a:pPr>
            <a:r>
              <a:rPr lang="en-US" dirty="0"/>
              <a:t>This table shows 25 observations or data points--the total number of contracts completed in a given number of days--occurring over a range of processing days from 16 to 65</a:t>
            </a:r>
          </a:p>
          <a:p>
            <a:pPr marL="342900" indent="-171450">
              <a:buFont typeface="Arial" pitchFamily="34" charset="0"/>
              <a:buChar char="•"/>
              <a:tabLst>
                <a:tab pos="285750" algn="l"/>
              </a:tabLst>
            </a:pPr>
            <a:r>
              <a:rPr lang="en-US" dirty="0"/>
              <a:t>1 contract required 16 days</a:t>
            </a:r>
          </a:p>
          <a:p>
            <a:pPr marL="342900" indent="-171450">
              <a:buFont typeface="Arial" pitchFamily="34" charset="0"/>
              <a:buChar char="•"/>
              <a:tabLst>
                <a:tab pos="285750" algn="l"/>
              </a:tabLst>
            </a:pPr>
            <a:r>
              <a:rPr lang="en-US" dirty="0"/>
              <a:t>No (0)</a:t>
            </a:r>
            <a:r>
              <a:rPr lang="en-US" baseline="0" dirty="0"/>
              <a:t> </a:t>
            </a:r>
            <a:r>
              <a:rPr lang="en-US" dirty="0"/>
              <a:t>contracts required 17 days</a:t>
            </a:r>
          </a:p>
          <a:p>
            <a:pPr marL="342900" indent="-171450">
              <a:buFont typeface="Arial" pitchFamily="34" charset="0"/>
              <a:buChar char="•"/>
              <a:tabLst>
                <a:tab pos="285750" algn="l"/>
              </a:tabLst>
            </a:pPr>
            <a:r>
              <a:rPr lang="en-US" dirty="0"/>
              <a:t>4 contracts required 40 days, and so on.</a:t>
            </a:r>
          </a:p>
        </p:txBody>
      </p:sp>
      <p:sp>
        <p:nvSpPr>
          <p:cNvPr id="88068" name="Slide Number Placeholder 3"/>
          <p:cNvSpPr>
            <a:spLocks noGrp="1"/>
          </p:cNvSpPr>
          <p:nvPr>
            <p:ph type="sldNum" sz="quarter" idx="5"/>
          </p:nvPr>
        </p:nvSpPr>
        <p:spPr>
          <a:noFill/>
          <a:ln>
            <a:miter lim="800000"/>
            <a:headEnd/>
            <a:tailEnd/>
          </a:ln>
        </p:spPr>
        <p:txBody>
          <a:bodyPr/>
          <a:lstStyle/>
          <a:p>
            <a:r>
              <a:rPr lang="en-US" altLang="en-US"/>
              <a:t>3-</a:t>
            </a:r>
            <a:fld id="{C5BD51FA-4F90-4A3E-BEFD-3E78683599BC}" type="slidenum">
              <a:rPr lang="en-US" altLang="en-US" smtClean="0"/>
              <a:pPr/>
              <a:t>14</a:t>
            </a:fld>
            <a:endParaRPr lang="en-US" altLang="en-US"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431800" y="685800"/>
            <a:ext cx="5994400" cy="4495800"/>
          </a:xfrm>
          <a:ln/>
        </p:spPr>
      </p:sp>
      <p:sp>
        <p:nvSpPr>
          <p:cNvPr id="89091" name="Notes Placeholder 2"/>
          <p:cNvSpPr>
            <a:spLocks noGrp="1"/>
          </p:cNvSpPr>
          <p:nvPr>
            <p:ph type="body" idx="1"/>
          </p:nvPr>
        </p:nvSpPr>
        <p:spPr>
          <a:xfrm>
            <a:off x="457200" y="5334000"/>
            <a:ext cx="5867400" cy="3276600"/>
          </a:xfrm>
          <a:noFill/>
        </p:spPr>
        <p:txBody>
          <a:bodyPr/>
          <a:lstStyle/>
          <a:p>
            <a:pPr>
              <a:defRPr/>
            </a:pPr>
            <a:r>
              <a:rPr lang="en-US" sz="1100" dirty="0"/>
              <a:t>The next step is to determine how many bars will be used in the graph (called “class interval”).</a:t>
            </a:r>
            <a:r>
              <a:rPr lang="en-US" sz="1100" baseline="0" dirty="0"/>
              <a:t> </a:t>
            </a:r>
            <a:r>
              <a:rPr lang="en-US" sz="1100" dirty="0"/>
              <a:t>The number of bars is a critical feature—It is not a matter of guess work.</a:t>
            </a:r>
            <a:endParaRPr lang="en-US" sz="1100" baseline="0" dirty="0"/>
          </a:p>
          <a:p>
            <a:pPr marL="342900" indent="-228600">
              <a:buFont typeface="Arial" pitchFamily="34" charset="0"/>
              <a:buChar char="•"/>
            </a:pPr>
            <a:r>
              <a:rPr lang="en-US" sz="1100" dirty="0"/>
              <a:t>The number of bars is called “</a:t>
            </a:r>
            <a:r>
              <a:rPr lang="en-US" sz="1100" u="sng" dirty="0"/>
              <a:t>class interval</a:t>
            </a:r>
            <a:r>
              <a:rPr lang="en-US" sz="1100" dirty="0"/>
              <a:t>” </a:t>
            </a:r>
          </a:p>
          <a:p>
            <a:pPr marL="342900" indent="-228600">
              <a:buFont typeface="Arial" pitchFamily="34" charset="0"/>
              <a:buChar char="•"/>
            </a:pPr>
            <a:r>
              <a:rPr lang="en-US" sz="1100" dirty="0"/>
              <a:t>It is determined by the square root of the number of data points, in this case the number of contracts.</a:t>
            </a:r>
          </a:p>
          <a:p>
            <a:pPr marL="342900" indent="-228600">
              <a:buFont typeface="Arial" pitchFamily="34" charset="0"/>
              <a:buChar char="•"/>
            </a:pPr>
            <a:r>
              <a:rPr lang="en-US" sz="1100" dirty="0"/>
              <a:t>In this example, there are 25 total  contracts, so </a:t>
            </a:r>
            <a:r>
              <a:rPr lang="en-US" sz="1100" u="sng" dirty="0"/>
              <a:t>class internal </a:t>
            </a:r>
            <a:r>
              <a:rPr lang="en-US" sz="1100" dirty="0"/>
              <a:t>(number of bars) is the square root of 25, or 5\</a:t>
            </a:r>
          </a:p>
          <a:p>
            <a:pPr marL="342900" lvl="1" indent="-342900">
              <a:buNone/>
            </a:pPr>
            <a:r>
              <a:rPr lang="en-US" sz="1100" dirty="0"/>
              <a:t>The range of values represented that will be represented by each bar is called “</a:t>
            </a:r>
            <a:r>
              <a:rPr lang="en-US" sz="1100" u="sng" dirty="0"/>
              <a:t>class width</a:t>
            </a:r>
            <a:r>
              <a:rPr lang="en-US" sz="1100" dirty="0"/>
              <a:t>”</a:t>
            </a:r>
          </a:p>
          <a:p>
            <a:pPr marL="3429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100" dirty="0"/>
              <a:t>The formulas used in making these determinations are shown here.</a:t>
            </a:r>
          </a:p>
          <a:p>
            <a:pPr marL="342900" lvl="1">
              <a:buFont typeface="Arial" pitchFamily="34" charset="0"/>
              <a:buChar char="•"/>
            </a:pPr>
            <a:r>
              <a:rPr lang="en-US" sz="1100" dirty="0"/>
              <a:t>It is determined by dividing the total range of values by the class interval. </a:t>
            </a:r>
            <a:br>
              <a:rPr lang="en-US" sz="1100" dirty="0"/>
            </a:br>
            <a:r>
              <a:rPr lang="en-US" sz="1100" i="1" dirty="0"/>
              <a:t>In other words, the total range of values represented divided by the number of bars</a:t>
            </a:r>
          </a:p>
          <a:p>
            <a:pPr marL="342900" lvl="2">
              <a:buFont typeface="Arial" pitchFamily="34" charset="0"/>
              <a:buChar char="•"/>
            </a:pPr>
            <a:r>
              <a:rPr lang="en-US" sz="1100" dirty="0"/>
              <a:t>In this example, the data has values from 16 to 65. This is a range of 50, including the end points . </a:t>
            </a:r>
            <a:r>
              <a:rPr lang="en-US" sz="1100" i="1" dirty="0"/>
              <a:t>Note that you cannot just subtract 16 from 65 because that excludes 16 from the range</a:t>
            </a:r>
          </a:p>
        </p:txBody>
      </p:sp>
      <p:sp>
        <p:nvSpPr>
          <p:cNvPr id="89092" name="Slide Number Placeholder 3"/>
          <p:cNvSpPr>
            <a:spLocks noGrp="1"/>
          </p:cNvSpPr>
          <p:nvPr>
            <p:ph type="sldNum" sz="quarter" idx="5"/>
          </p:nvPr>
        </p:nvSpPr>
        <p:spPr>
          <a:noFill/>
          <a:ln>
            <a:miter lim="800000"/>
            <a:headEnd/>
            <a:tailEnd/>
          </a:ln>
        </p:spPr>
        <p:txBody>
          <a:bodyPr/>
          <a:lstStyle/>
          <a:p>
            <a:r>
              <a:rPr lang="en-US" altLang="en-US"/>
              <a:t>3-</a:t>
            </a:r>
            <a:fld id="{D6691E02-B092-49AD-AC49-19C357AE3885}" type="slidenum">
              <a:rPr lang="en-US" altLang="en-US" smtClean="0"/>
              <a:pPr/>
              <a:t>15</a:t>
            </a:fld>
            <a:endParaRPr lang="en-US" altLang="en-US" sz="120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431800" y="685800"/>
            <a:ext cx="5994400" cy="4495800"/>
          </a:xfrm>
          <a:ln/>
        </p:spPr>
      </p:sp>
      <p:sp>
        <p:nvSpPr>
          <p:cNvPr id="90115" name="Notes Placeholder 2"/>
          <p:cNvSpPr>
            <a:spLocks noGrp="1"/>
          </p:cNvSpPr>
          <p:nvPr>
            <p:ph type="body" idx="1"/>
          </p:nvPr>
        </p:nvSpPr>
        <p:spPr>
          <a:xfrm>
            <a:off x="381000" y="5334000"/>
            <a:ext cx="6019800" cy="2438400"/>
          </a:xfrm>
          <a:noFill/>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This slide explains the reason for the described process of determining class interval and width. </a:t>
            </a:r>
            <a:endParaRPr lang="en-US" i="1" dirty="0"/>
          </a:p>
          <a:p>
            <a:pPr marL="342900"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It is important to determine the number of bars in a rigorous way using the formulas provided. </a:t>
            </a:r>
          </a:p>
          <a:p>
            <a:pPr marL="342900" lvl="1">
              <a:defRPr/>
            </a:pPr>
            <a:r>
              <a:rPr lang="en-US" dirty="0"/>
              <a:t>Too few bars, or two many bars, will result in a histogram that is not meaningful.</a:t>
            </a:r>
            <a:r>
              <a:rPr lang="en-US" i="1" dirty="0"/>
              <a:t> </a:t>
            </a:r>
          </a:p>
          <a:p>
            <a:pPr marL="342900" lvl="1">
              <a:buNone/>
              <a:defRPr/>
            </a:pPr>
            <a:endParaRPr lang="en-US" i="1" dirty="0"/>
          </a:p>
          <a:p>
            <a:pPr marL="0" lvl="1" indent="0">
              <a:buNone/>
              <a:defRPr/>
            </a:pPr>
            <a:r>
              <a:rPr lang="en-US" i="1" dirty="0"/>
              <a:t>Show some examples on your flip chart. Maybe two bars and 10 bars. The students will see the lack of differentiation.</a:t>
            </a:r>
            <a:endParaRPr lang="en-US" dirty="0"/>
          </a:p>
        </p:txBody>
      </p:sp>
      <p:sp>
        <p:nvSpPr>
          <p:cNvPr id="90116" name="Slide Number Placeholder 3"/>
          <p:cNvSpPr>
            <a:spLocks noGrp="1"/>
          </p:cNvSpPr>
          <p:nvPr>
            <p:ph type="sldNum" sz="quarter" idx="5"/>
          </p:nvPr>
        </p:nvSpPr>
        <p:spPr>
          <a:noFill/>
          <a:ln>
            <a:miter lim="800000"/>
            <a:headEnd/>
            <a:tailEnd/>
          </a:ln>
        </p:spPr>
        <p:txBody>
          <a:bodyPr/>
          <a:lstStyle/>
          <a:p>
            <a:r>
              <a:rPr lang="en-US" altLang="en-US"/>
              <a:t>3-</a:t>
            </a:r>
            <a:fld id="{1A46B197-233C-4846-B0DD-71EA4CCEA238}" type="slidenum">
              <a:rPr lang="en-US" altLang="en-US" smtClean="0"/>
              <a:pPr/>
              <a:t>16</a:t>
            </a:fld>
            <a:endParaRPr lang="en-US" altLang="en-US" sz="120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431800" y="685800"/>
            <a:ext cx="5994400" cy="4495800"/>
          </a:xfrm>
          <a:ln/>
        </p:spPr>
      </p:sp>
      <p:sp>
        <p:nvSpPr>
          <p:cNvPr id="91139" name="Notes Placeholder 2"/>
          <p:cNvSpPr>
            <a:spLocks noGrp="1"/>
          </p:cNvSpPr>
          <p:nvPr>
            <p:ph type="body" idx="1"/>
          </p:nvPr>
        </p:nvSpPr>
        <p:spPr>
          <a:noFill/>
        </p:spPr>
        <p:txBody>
          <a:bodyPr/>
          <a:lstStyle/>
          <a:p>
            <a:r>
              <a:rPr lang="en-US" dirty="0"/>
              <a:t>This chart, with the right number of bars, is much more descriptive of the data.</a:t>
            </a:r>
          </a:p>
        </p:txBody>
      </p:sp>
      <p:sp>
        <p:nvSpPr>
          <p:cNvPr id="91140" name="Slide Number Placeholder 3"/>
          <p:cNvSpPr>
            <a:spLocks noGrp="1"/>
          </p:cNvSpPr>
          <p:nvPr>
            <p:ph type="sldNum" sz="quarter" idx="5"/>
          </p:nvPr>
        </p:nvSpPr>
        <p:spPr>
          <a:noFill/>
          <a:ln>
            <a:miter lim="800000"/>
            <a:headEnd/>
            <a:tailEnd/>
          </a:ln>
        </p:spPr>
        <p:txBody>
          <a:bodyPr/>
          <a:lstStyle/>
          <a:p>
            <a:r>
              <a:rPr lang="en-US" altLang="en-US"/>
              <a:t>3-</a:t>
            </a:r>
            <a:fld id="{5FD6C115-AA3C-46ED-9EE9-E5F8C9432893}" type="slidenum">
              <a:rPr lang="en-US" altLang="en-US" smtClean="0"/>
              <a:pPr/>
              <a:t>17</a:t>
            </a:fld>
            <a:endParaRPr lang="en-US" altLang="en-US" sz="120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431800" y="685800"/>
            <a:ext cx="5994400" cy="4495800"/>
          </a:xfrm>
          <a:ln/>
        </p:spPr>
      </p:sp>
      <p:sp>
        <p:nvSpPr>
          <p:cNvPr id="92163" name="Notes Placeholder 2"/>
          <p:cNvSpPr>
            <a:spLocks noGrp="1"/>
          </p:cNvSpPr>
          <p:nvPr>
            <p:ph type="body" idx="1"/>
          </p:nvPr>
        </p:nvSpPr>
        <p:spPr>
          <a:xfrm>
            <a:off x="381000" y="5334000"/>
            <a:ext cx="6172200" cy="2971800"/>
          </a:xfrm>
          <a:noFill/>
        </p:spPr>
        <p:txBody>
          <a:bodyPr/>
          <a:lstStyle/>
          <a:p>
            <a:r>
              <a:rPr lang="en-US" dirty="0"/>
              <a:t>Discuss the background of Pareto Charts. Information is provided below and in Chapter 7 of  the book.</a:t>
            </a:r>
          </a:p>
          <a:p>
            <a:pPr marL="342900"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A Pareto Chart is a special form of bar graph</a:t>
            </a:r>
          </a:p>
          <a:p>
            <a:pPr marL="342900"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It is founded on the principle that defects in a process are not equitably distributed across all possible causes </a:t>
            </a:r>
          </a:p>
          <a:p>
            <a:pPr marL="342900"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A small number of causes (the “vital few”) are likely to cause most of the defects—about 80% </a:t>
            </a:r>
          </a:p>
          <a:p>
            <a:pPr marL="342900" marR="0" lvl="1"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It is based on a principle from economics that says about 20% of a population is likely to control about 80% of the population’s wealth and property</a:t>
            </a:r>
          </a:p>
          <a:p>
            <a:endParaRPr lang="en-US" dirty="0"/>
          </a:p>
        </p:txBody>
      </p:sp>
      <p:sp>
        <p:nvSpPr>
          <p:cNvPr id="92164" name="Slide Number Placeholder 3"/>
          <p:cNvSpPr>
            <a:spLocks noGrp="1"/>
          </p:cNvSpPr>
          <p:nvPr>
            <p:ph type="sldNum" sz="quarter" idx="5"/>
          </p:nvPr>
        </p:nvSpPr>
        <p:spPr>
          <a:noFill/>
          <a:ln>
            <a:miter lim="800000"/>
            <a:headEnd/>
            <a:tailEnd/>
          </a:ln>
        </p:spPr>
        <p:txBody>
          <a:bodyPr/>
          <a:lstStyle/>
          <a:p>
            <a:r>
              <a:rPr lang="en-US" altLang="en-US"/>
              <a:t>3-</a:t>
            </a:r>
            <a:fld id="{898F7A9B-4FFC-4C79-B697-E7DE025E58CB}" type="slidenum">
              <a:rPr lang="en-US" altLang="en-US" smtClean="0"/>
              <a:pPr/>
              <a:t>18</a:t>
            </a:fld>
            <a:endParaRPr lang="en-US" altLang="en-US" sz="120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431800" y="685800"/>
            <a:ext cx="5994400" cy="4495800"/>
          </a:xfrm>
          <a:ln/>
        </p:spPr>
      </p:sp>
      <p:sp>
        <p:nvSpPr>
          <p:cNvPr id="3" name="Notes Placeholder 2"/>
          <p:cNvSpPr>
            <a:spLocks noGrp="1"/>
          </p:cNvSpPr>
          <p:nvPr>
            <p:ph type="body" idx="1"/>
          </p:nvPr>
        </p:nvSpPr>
        <p:spPr>
          <a:xfrm>
            <a:off x="304800" y="5334000"/>
            <a:ext cx="6248400" cy="2514600"/>
          </a:xfrm>
        </p:spPr>
        <p:txBody>
          <a:bodyPr/>
          <a:lstStyle/>
          <a:p>
            <a:pPr>
              <a:defRPr/>
            </a:pPr>
            <a:r>
              <a:rPr lang="en-US" dirty="0"/>
              <a:t>Discuss the construction:</a:t>
            </a:r>
          </a:p>
          <a:p>
            <a:pPr marL="342900" lvl="1">
              <a:defRPr/>
            </a:pPr>
            <a:r>
              <a:rPr lang="en-US" dirty="0"/>
              <a:t>A Pareto chart is a bar graph with data (bars) arranged in descending order, left to right.</a:t>
            </a:r>
          </a:p>
          <a:p>
            <a:pPr marL="342900" lvl="1">
              <a:defRPr/>
            </a:pPr>
            <a:r>
              <a:rPr lang="en-US" dirty="0"/>
              <a:t>The defect scale, as usual, is on the left.</a:t>
            </a:r>
          </a:p>
          <a:p>
            <a:pPr marL="342900" lvl="1">
              <a:defRPr/>
            </a:pPr>
            <a:r>
              <a:rPr lang="en-US" dirty="0"/>
              <a:t>An additional scale added on the right-hand side that shows percentage of defects, ascending from 0 to 100. </a:t>
            </a:r>
          </a:p>
          <a:p>
            <a:pPr marL="342900" lvl="1">
              <a:defRPr/>
            </a:pPr>
            <a:r>
              <a:rPr lang="en-US" dirty="0"/>
              <a:t>An added cumulative percentage curve across the top of the graph allows identification of the “vital few”—the number of causes that will account for 80% of the defects.</a:t>
            </a:r>
          </a:p>
          <a:p>
            <a:pPr marL="342900" lvl="1" indent="-342900">
              <a:buNone/>
              <a:defRPr/>
            </a:pPr>
            <a:r>
              <a:rPr lang="en-US" dirty="0"/>
              <a:t>Explain how to read the chart:</a:t>
            </a:r>
          </a:p>
          <a:p>
            <a:pPr marL="342900" lvl="1">
              <a:defRPr/>
            </a:pPr>
            <a:r>
              <a:rPr lang="en-US" dirty="0"/>
              <a:t>Find the 80% point on the top curve and dropping down </a:t>
            </a:r>
          </a:p>
          <a:p>
            <a:pPr marL="342900" lvl="1">
              <a:defRPr/>
            </a:pPr>
            <a:r>
              <a:rPr lang="en-US" dirty="0"/>
              <a:t>Everything to the left is “the vital few”</a:t>
            </a:r>
          </a:p>
        </p:txBody>
      </p:sp>
      <p:sp>
        <p:nvSpPr>
          <p:cNvPr id="93188" name="Slide Number Placeholder 3"/>
          <p:cNvSpPr>
            <a:spLocks noGrp="1"/>
          </p:cNvSpPr>
          <p:nvPr>
            <p:ph type="sldNum" sz="quarter" idx="5"/>
          </p:nvPr>
        </p:nvSpPr>
        <p:spPr>
          <a:noFill/>
          <a:ln>
            <a:miter lim="800000"/>
            <a:headEnd/>
            <a:tailEnd/>
          </a:ln>
        </p:spPr>
        <p:txBody>
          <a:bodyPr/>
          <a:lstStyle/>
          <a:p>
            <a:r>
              <a:rPr lang="en-US" altLang="en-US"/>
              <a:t>3-</a:t>
            </a:r>
            <a:fld id="{D1B9CC4F-9406-44C3-A463-C5074FAE6FF2}" type="slidenum">
              <a:rPr lang="en-US" altLang="en-US" smtClean="0"/>
              <a:pPr/>
              <a:t>19</a:t>
            </a:fld>
            <a:endParaRPr lang="en-US" altLang="en-US" sz="120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685800"/>
            <a:ext cx="5994400" cy="44958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r>
              <a:rPr lang="en-US" altLang="en-US"/>
              <a:t>1-</a:t>
            </a:r>
            <a:fld id="{63DB75F3-5FE7-43A2-B205-F686C76D3311}" type="slidenum">
              <a:rPr lang="en-US" altLang="en-US" smtClean="0"/>
              <a:pPr>
                <a:defRPr/>
              </a:pPr>
              <a:t>2</a:t>
            </a:fld>
            <a:endParaRPr lang="en-US" altLang="en-US" sz="120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431800" y="685800"/>
            <a:ext cx="5994400" cy="4495800"/>
          </a:xfrm>
          <a:ln/>
        </p:spPr>
      </p:sp>
      <p:sp>
        <p:nvSpPr>
          <p:cNvPr id="94211" name="Notes Placeholder 2"/>
          <p:cNvSpPr>
            <a:spLocks noGrp="1"/>
          </p:cNvSpPr>
          <p:nvPr>
            <p:ph type="body" idx="1"/>
          </p:nvPr>
        </p:nvSpPr>
        <p:spPr>
          <a:xfrm>
            <a:off x="304800" y="5486400"/>
            <a:ext cx="6248400" cy="1371600"/>
          </a:xfrm>
          <a:noFill/>
        </p:spPr>
        <p:txBody>
          <a:bodyPr/>
          <a:lstStyle/>
          <a:p>
            <a:r>
              <a:rPr lang="en-US" dirty="0"/>
              <a:t>This is the first step in building a Pareto chart</a:t>
            </a:r>
          </a:p>
          <a:p>
            <a:pPr marL="342900" indent="-114300">
              <a:buFont typeface="Arial" pitchFamily="34" charset="0"/>
              <a:buChar char="•"/>
            </a:pPr>
            <a:r>
              <a:rPr lang="en-US" dirty="0"/>
              <a:t>Prepare a bar graph with the defect bars in descending order by value from left to right</a:t>
            </a:r>
          </a:p>
        </p:txBody>
      </p:sp>
      <p:sp>
        <p:nvSpPr>
          <p:cNvPr id="94212" name="Slide Number Placeholder 3"/>
          <p:cNvSpPr>
            <a:spLocks noGrp="1"/>
          </p:cNvSpPr>
          <p:nvPr>
            <p:ph type="sldNum" sz="quarter" idx="5"/>
          </p:nvPr>
        </p:nvSpPr>
        <p:spPr>
          <a:noFill/>
          <a:ln>
            <a:miter lim="800000"/>
            <a:headEnd/>
            <a:tailEnd/>
          </a:ln>
        </p:spPr>
        <p:txBody>
          <a:bodyPr/>
          <a:lstStyle/>
          <a:p>
            <a:r>
              <a:rPr lang="en-US" altLang="en-US"/>
              <a:t>3-</a:t>
            </a:r>
            <a:fld id="{28DE997F-CF6D-48E7-B7F7-9902DF73E163}" type="slidenum">
              <a:rPr lang="en-US" altLang="en-US" smtClean="0"/>
              <a:pPr/>
              <a:t>20</a:t>
            </a:fld>
            <a:endParaRPr lang="en-US" altLang="en-US" sz="120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431800" y="685800"/>
            <a:ext cx="5994400" cy="4495800"/>
          </a:xfrm>
          <a:ln/>
        </p:spPr>
      </p:sp>
      <p:sp>
        <p:nvSpPr>
          <p:cNvPr id="76803" name="Notes Placeholder 2"/>
          <p:cNvSpPr>
            <a:spLocks noGrp="1"/>
          </p:cNvSpPr>
          <p:nvPr>
            <p:ph type="body" idx="1"/>
          </p:nvPr>
        </p:nvSpPr>
        <p:spPr>
          <a:xfrm>
            <a:off x="457200" y="5486400"/>
            <a:ext cx="6019800" cy="2971800"/>
          </a:xfrm>
          <a:noFill/>
        </p:spPr>
        <p:txBody>
          <a:bodyPr/>
          <a:lstStyle/>
          <a:p>
            <a:r>
              <a:rPr lang="en-US" dirty="0"/>
              <a:t>Discuss the bullets. </a:t>
            </a:r>
          </a:p>
          <a:p>
            <a:r>
              <a:rPr lang="en-US" dirty="0"/>
              <a:t>Emphasize that this module will be more than just description. There will be many exercises that allow students to gain experience in using the tools.</a:t>
            </a:r>
          </a:p>
        </p:txBody>
      </p:sp>
      <p:sp>
        <p:nvSpPr>
          <p:cNvPr id="76804" name="Slide Number Placeholder 3"/>
          <p:cNvSpPr>
            <a:spLocks noGrp="1"/>
          </p:cNvSpPr>
          <p:nvPr>
            <p:ph type="sldNum" sz="quarter" idx="5"/>
          </p:nvPr>
        </p:nvSpPr>
        <p:spPr>
          <a:noFill/>
          <a:ln>
            <a:miter lim="800000"/>
            <a:headEnd/>
            <a:tailEnd/>
          </a:ln>
        </p:spPr>
        <p:txBody>
          <a:bodyPr/>
          <a:lstStyle/>
          <a:p>
            <a:r>
              <a:rPr lang="en-US" altLang="en-US"/>
              <a:t>3-</a:t>
            </a:r>
            <a:fld id="{FF98A685-1473-44CF-B7E6-C66C029FE931}" type="slidenum">
              <a:rPr lang="en-US" altLang="en-US" smtClean="0"/>
              <a:pPr/>
              <a:t>3</a:t>
            </a:fld>
            <a:endParaRPr lang="en-US" altLang="en-US" sz="120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431800" y="685800"/>
            <a:ext cx="5994400" cy="4495800"/>
          </a:xfrm>
          <a:ln/>
        </p:spPr>
      </p:sp>
      <p:sp>
        <p:nvSpPr>
          <p:cNvPr id="77827" name="Notes Placeholder 2"/>
          <p:cNvSpPr>
            <a:spLocks noGrp="1"/>
          </p:cNvSpPr>
          <p:nvPr>
            <p:ph type="body" idx="1"/>
          </p:nvPr>
        </p:nvSpPr>
        <p:spPr>
          <a:xfrm>
            <a:off x="457200" y="5486400"/>
            <a:ext cx="6019800" cy="2971800"/>
          </a:xfrm>
          <a:noFill/>
        </p:spPr>
        <p:txBody>
          <a:bodyPr/>
          <a:lstStyle/>
          <a:p>
            <a:r>
              <a:rPr lang="en-US" dirty="0"/>
              <a:t>This begins</a:t>
            </a:r>
            <a:r>
              <a:rPr lang="en-US" baseline="0" dirty="0"/>
              <a:t> the material covered in Chapter 7 of the book.</a:t>
            </a:r>
          </a:p>
          <a:p>
            <a:r>
              <a:rPr lang="en-US" dirty="0"/>
              <a:t>This is a cover slide that describes the categories of tools.</a:t>
            </a:r>
          </a:p>
          <a:p>
            <a:r>
              <a:rPr lang="en-US" dirty="0"/>
              <a:t>One of the unique aspects of this course is the presentation of tools in the order in which they might be applied on a real project.</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Quality efforts involve several steps and each step has associated tools </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Tools will be introduced sequentially as they might be applied in practice </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Two tools, not traditionally considered to be quality tools but whose use is so prevalent that any discussion would be incomplete without them, will be introduced at the end of this module.</a:t>
            </a:r>
          </a:p>
          <a:p>
            <a:endParaRPr lang="en-US" dirty="0"/>
          </a:p>
        </p:txBody>
      </p:sp>
      <p:sp>
        <p:nvSpPr>
          <p:cNvPr id="77828" name="Slide Number Placeholder 3"/>
          <p:cNvSpPr>
            <a:spLocks noGrp="1"/>
          </p:cNvSpPr>
          <p:nvPr>
            <p:ph type="sldNum" sz="quarter" idx="5"/>
          </p:nvPr>
        </p:nvSpPr>
        <p:spPr>
          <a:noFill/>
          <a:ln>
            <a:miter lim="800000"/>
            <a:headEnd/>
            <a:tailEnd/>
          </a:ln>
        </p:spPr>
        <p:txBody>
          <a:bodyPr/>
          <a:lstStyle/>
          <a:p>
            <a:r>
              <a:rPr lang="en-US" altLang="en-US"/>
              <a:t>3-</a:t>
            </a:r>
            <a:fld id="{18C2361B-34C2-466D-8B46-9F7DF6C94D99}" type="slidenum">
              <a:rPr lang="en-US" altLang="en-US" smtClean="0"/>
              <a:pPr/>
              <a:t>4</a:t>
            </a:fld>
            <a:endParaRPr lang="en-US" altLang="en-US" sz="120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431800" y="685800"/>
            <a:ext cx="5994400" cy="4495800"/>
          </a:xfrm>
          <a:ln/>
        </p:spPr>
      </p:sp>
      <p:sp>
        <p:nvSpPr>
          <p:cNvPr id="78851" name="Notes Placeholder 2"/>
          <p:cNvSpPr>
            <a:spLocks noGrp="1"/>
          </p:cNvSpPr>
          <p:nvPr>
            <p:ph type="body" idx="1"/>
          </p:nvPr>
        </p:nvSpPr>
        <p:spPr>
          <a:xfrm>
            <a:off x="381000" y="5486400"/>
            <a:ext cx="6096000" cy="2971800"/>
          </a:xfrm>
          <a:noFill/>
        </p:spPr>
        <p:txBody>
          <a:bodyPr/>
          <a:lstStyle/>
          <a:p>
            <a:r>
              <a:rPr lang="en-US" dirty="0"/>
              <a:t>These are the seven basic tools described by Ishikawa in his classic book, </a:t>
            </a:r>
            <a:r>
              <a:rPr lang="en-US" i="1" dirty="0"/>
              <a:t>Guide to Quality Control</a:t>
            </a:r>
            <a:r>
              <a:rPr lang="en-US" dirty="0"/>
              <a:t>. These tools changed Japanese manufacturing and worldwide quality forever.</a:t>
            </a:r>
          </a:p>
          <a:p>
            <a:pPr lvl="1"/>
            <a:endParaRPr lang="en-US" dirty="0"/>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Kaoru Ishikawa defined seven quality tools in his classic book. </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This was the first codification of quality tools, it made the tools accessible to general users–the people who need them, not just specially trained statisticians. </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His collection has become known as “the seven basic tools” of quality</a:t>
            </a:r>
          </a:p>
          <a:p>
            <a:endParaRPr lang="en-US" dirty="0"/>
          </a:p>
        </p:txBody>
      </p:sp>
      <p:sp>
        <p:nvSpPr>
          <p:cNvPr id="78852" name="Slide Number Placeholder 3"/>
          <p:cNvSpPr>
            <a:spLocks noGrp="1"/>
          </p:cNvSpPr>
          <p:nvPr>
            <p:ph type="sldNum" sz="quarter" idx="5"/>
          </p:nvPr>
        </p:nvSpPr>
        <p:spPr>
          <a:noFill/>
          <a:ln>
            <a:miter lim="800000"/>
            <a:headEnd/>
            <a:tailEnd/>
          </a:ln>
        </p:spPr>
        <p:txBody>
          <a:bodyPr/>
          <a:lstStyle/>
          <a:p>
            <a:r>
              <a:rPr lang="en-US" altLang="en-US"/>
              <a:t>3-</a:t>
            </a:r>
            <a:fld id="{5B04BCC5-BBAD-490A-B7D6-C4AF05CE1A99}" type="slidenum">
              <a:rPr lang="en-US" altLang="en-US" smtClean="0"/>
              <a:pPr/>
              <a:t>5</a:t>
            </a:fld>
            <a:endParaRPr lang="en-US" altLang="en-US" sz="120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431800" y="685800"/>
            <a:ext cx="5994400" cy="4495800"/>
          </a:xfrm>
          <a:ln/>
        </p:spPr>
      </p:sp>
      <p:sp>
        <p:nvSpPr>
          <p:cNvPr id="79875" name="Notes Placeholder 2"/>
          <p:cNvSpPr>
            <a:spLocks noGrp="1"/>
          </p:cNvSpPr>
          <p:nvPr>
            <p:ph type="body" idx="1"/>
          </p:nvPr>
        </p:nvSpPr>
        <p:spPr>
          <a:xfrm>
            <a:off x="381000" y="5486400"/>
            <a:ext cx="5943600" cy="2971800"/>
          </a:xfrm>
          <a:noFill/>
        </p:spPr>
        <p:txBody>
          <a:bodyPr/>
          <a:lstStyle/>
          <a:p>
            <a:r>
              <a:rPr lang="en-US" dirty="0"/>
              <a:t>These are additional tools that arose over time. Many will be familiar to students. But many students may not be well-versed in the correct application of the tools. This module will address that.</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Other tools have arisen over time</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Many are tools of common use in other domains, not uniquely quality tools</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i="0" u="none" dirty="0"/>
              <a:t>The Pillar diagram, is a new tool</a:t>
            </a:r>
            <a:endParaRPr lang="en-US" i="0" dirty="0"/>
          </a:p>
          <a:p>
            <a:pPr marL="228600" indent="-228600">
              <a:buFont typeface="Arial" pitchFamily="34" charset="0"/>
              <a:buChar char="•"/>
            </a:pPr>
            <a:endParaRPr lang="en-US" dirty="0"/>
          </a:p>
        </p:txBody>
      </p:sp>
      <p:sp>
        <p:nvSpPr>
          <p:cNvPr id="79876" name="Slide Number Placeholder 3"/>
          <p:cNvSpPr>
            <a:spLocks noGrp="1"/>
          </p:cNvSpPr>
          <p:nvPr>
            <p:ph type="sldNum" sz="quarter" idx="5"/>
          </p:nvPr>
        </p:nvSpPr>
        <p:spPr>
          <a:noFill/>
          <a:ln>
            <a:miter lim="800000"/>
            <a:headEnd/>
            <a:tailEnd/>
          </a:ln>
        </p:spPr>
        <p:txBody>
          <a:bodyPr/>
          <a:lstStyle/>
          <a:p>
            <a:r>
              <a:rPr lang="en-US" altLang="en-US"/>
              <a:t>3-</a:t>
            </a:r>
            <a:fld id="{DB60F879-73D7-4D1B-B063-87A8889EB4C4}" type="slidenum">
              <a:rPr lang="en-US" altLang="en-US" smtClean="0"/>
              <a:pPr/>
              <a:t>6</a:t>
            </a:fld>
            <a:endParaRPr lang="en-US" altLang="en-US" sz="120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miter lim="800000"/>
            <a:headEnd/>
            <a:tailEnd/>
          </a:ln>
        </p:spPr>
        <p:txBody>
          <a:bodyPr/>
          <a:lstStyle/>
          <a:p>
            <a:r>
              <a:rPr lang="en-US" altLang="en-US"/>
              <a:t>3-</a:t>
            </a:r>
            <a:fld id="{332ECE02-A62F-46DB-A158-6E2375969425}" type="slidenum">
              <a:rPr lang="en-US" altLang="en-US" smtClean="0"/>
              <a:pPr/>
              <a:t>7</a:t>
            </a:fld>
            <a:endParaRPr lang="en-US" altLang="en-US" sz="1200">
              <a:latin typeface="Times New Roman" pitchFamily="18" charset="0"/>
            </a:endParaRPr>
          </a:p>
        </p:txBody>
      </p:sp>
      <p:sp>
        <p:nvSpPr>
          <p:cNvPr id="80899" name="Rectangle 2"/>
          <p:cNvSpPr>
            <a:spLocks noGrp="1" noRot="1" noChangeAspect="1" noChangeArrowheads="1" noTextEdit="1"/>
          </p:cNvSpPr>
          <p:nvPr>
            <p:ph type="sldImg"/>
          </p:nvPr>
        </p:nvSpPr>
        <p:spPr>
          <a:xfrm>
            <a:off x="457200" y="762000"/>
            <a:ext cx="5994400" cy="4495800"/>
          </a:xfrm>
          <a:ln/>
        </p:spPr>
      </p:sp>
      <p:sp>
        <p:nvSpPr>
          <p:cNvPr id="80900" name="Rectangle 3"/>
          <p:cNvSpPr>
            <a:spLocks noGrp="1" noChangeArrowheads="1"/>
          </p:cNvSpPr>
          <p:nvPr>
            <p:ph type="body" idx="1"/>
          </p:nvPr>
        </p:nvSpPr>
        <p:spPr>
          <a:xfrm>
            <a:off x="457200" y="5486400"/>
            <a:ext cx="6019800" cy="2971800"/>
          </a:xfrm>
          <a:noFill/>
        </p:spPr>
        <p:txBody>
          <a:bodyPr/>
          <a:lstStyle/>
          <a:p>
            <a:r>
              <a:rPr lang="en-US" dirty="0"/>
              <a:t>It is a basic axiom of quality that “all quality improvement begins with data collection.” To do otherwise is to regress to the ineffective means of the past: intuition, tradition, or trial-and-error. </a:t>
            </a:r>
          </a:p>
          <a:p>
            <a:pPr marL="228600" indent="-228600">
              <a:buFont typeface="Arial" pitchFamily="34" charset="0"/>
              <a:buChar char="•"/>
            </a:pPr>
            <a:r>
              <a:rPr lang="en-US" altLang="en-US" dirty="0"/>
              <a:t>A check sheet is a simple tool for collecting data. </a:t>
            </a:r>
            <a:r>
              <a:rPr lang="en-US" altLang="en-US" i="1" dirty="0"/>
              <a:t>Point out the difference between a check sheet and a check list.</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Keep in mind one potential conflict in terminology:</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i="0" u="sng" dirty="0"/>
              <a:t>Data </a:t>
            </a:r>
            <a:r>
              <a:rPr lang="en-US" dirty="0"/>
              <a:t>is the basis for decision-making in quality improvement</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u="none" dirty="0"/>
              <a:t>A </a:t>
            </a:r>
            <a:r>
              <a:rPr lang="en-US" i="0" u="sng" dirty="0"/>
              <a:t>check sheet </a:t>
            </a:r>
            <a:r>
              <a:rPr lang="en-US" dirty="0"/>
              <a:t>is used in data collection </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a:t>A </a:t>
            </a:r>
            <a:r>
              <a:rPr lang="en-US" i="0" u="sng" dirty="0"/>
              <a:t>check list </a:t>
            </a:r>
            <a:r>
              <a:rPr lang="en-US" dirty="0"/>
              <a:t>is list of things to do, such as steps in a defined procedure, or personal tasks to complete over the weekend.</a:t>
            </a:r>
          </a:p>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r>
              <a:rPr lang="en-US" altLang="en-US"/>
              <a:t>3-</a:t>
            </a:r>
            <a:fld id="{BD464E28-D05A-4012-AF01-C7CA6CF41190}" type="slidenum">
              <a:rPr lang="en-US" altLang="en-US" smtClean="0"/>
              <a:pPr/>
              <a:t>8</a:t>
            </a:fld>
            <a:endParaRPr lang="en-US" altLang="en-US" sz="1200">
              <a:latin typeface="Times New Roman" pitchFamily="18" charset="0"/>
            </a:endParaRPr>
          </a:p>
        </p:txBody>
      </p:sp>
      <p:sp>
        <p:nvSpPr>
          <p:cNvPr id="81923" name="Rectangle 2"/>
          <p:cNvSpPr>
            <a:spLocks noGrp="1" noRot="1" noChangeAspect="1" noChangeArrowheads="1" noTextEdit="1"/>
          </p:cNvSpPr>
          <p:nvPr>
            <p:ph type="sldImg"/>
          </p:nvPr>
        </p:nvSpPr>
        <p:spPr>
          <a:xfrm>
            <a:off x="431800" y="685800"/>
            <a:ext cx="5994400" cy="4495800"/>
          </a:xfrm>
          <a:ln/>
        </p:spPr>
      </p:sp>
      <p:sp>
        <p:nvSpPr>
          <p:cNvPr id="81924" name="Rectangle 3"/>
          <p:cNvSpPr>
            <a:spLocks noGrp="1" noChangeArrowheads="1"/>
          </p:cNvSpPr>
          <p:nvPr>
            <p:ph type="body" idx="1"/>
          </p:nvPr>
        </p:nvSpPr>
        <p:spPr>
          <a:xfrm>
            <a:off x="457200" y="5334000"/>
            <a:ext cx="5943600" cy="2971800"/>
          </a:xfrm>
          <a:noFill/>
        </p:spPr>
        <p:txBody>
          <a:bodyPr/>
          <a:lstStyle/>
          <a:p>
            <a:pPr>
              <a:defRPr/>
            </a:pPr>
            <a:r>
              <a:rPr lang="en-US" altLang="en-US" dirty="0"/>
              <a:t>A check sheet is a compilation of data. A number of categories and a number of instance's for each category </a:t>
            </a:r>
          </a:p>
          <a:p>
            <a:pPr marL="228600" lvl="0" indent="-228600">
              <a:buFont typeface="Arial" pitchFamily="34" charset="0"/>
              <a:buChar char="•"/>
              <a:defRPr/>
            </a:pPr>
            <a:r>
              <a:rPr lang="en-US" dirty="0"/>
              <a:t>The possible reasons are listed on one side, then the number of specific instances are noted with a “slash” mark, or a check or “x” or some other convenient mark. </a:t>
            </a:r>
          </a:p>
          <a:p>
            <a:pPr marL="228600" lvl="0" indent="-228600">
              <a:buFont typeface="Arial" pitchFamily="34" charset="0"/>
              <a:buChar char="•"/>
              <a:defRPr/>
            </a:pPr>
            <a:r>
              <a:rPr lang="en-US" dirty="0"/>
              <a:t>The totals for each error category should be summarized, on the right-hand side for easy reference. </a:t>
            </a:r>
          </a:p>
          <a:p>
            <a:pPr marL="228600" indent="-228600">
              <a:buFont typeface="Arial" pitchFamily="34" charset="0"/>
              <a:buChar char="•"/>
              <a:defRPr/>
            </a:pPr>
            <a:r>
              <a:rPr lang="en-US" dirty="0"/>
              <a:t>Specific instance data may be obtained form historical records or real-time observations</a:t>
            </a:r>
          </a:p>
          <a:p>
            <a:pPr marL="228600" indent="-228600">
              <a:buFont typeface="Arial" pitchFamily="34" charset="0"/>
              <a:buChar char="•"/>
              <a:defRPr/>
            </a:pPr>
            <a:r>
              <a:rPr lang="en-US" altLang="en-US" dirty="0"/>
              <a:t>Analysis involves reading the data and looking at the data for extremes</a:t>
            </a:r>
          </a:p>
          <a:p>
            <a:pPr lvl="0">
              <a:defRPr/>
            </a:pPr>
            <a:r>
              <a:rPr lang="en-US" dirty="0"/>
              <a:t>This is an example of a check sheet used to collect information about erroneous monthly status reports. </a:t>
            </a:r>
            <a:r>
              <a:rPr lang="en-US" altLang="en-US" dirty="0"/>
              <a:t>In this case, the high numbers of 47 and 33 stand out, suggesting the biggest problem.</a:t>
            </a:r>
          </a:p>
          <a:p>
            <a:pPr>
              <a:defRPr/>
            </a:pPr>
            <a:endParaRPr lang="en-US" dirty="0"/>
          </a:p>
          <a:p>
            <a:pPr marL="0" marR="0" lvl="0" indent="0" algn="l" defTabSz="914400" rtl="0" eaLnBrk="0" fontAlgn="base" latinLnBrk="0" hangingPunct="0">
              <a:lnSpc>
                <a:spcPct val="100000"/>
              </a:lnSpc>
              <a:spcBef>
                <a:spcPct val="30000"/>
              </a:spcBef>
              <a:spcAft>
                <a:spcPct val="0"/>
              </a:spcAft>
              <a:buClrTx/>
              <a:buSzTx/>
              <a:buFont typeface="Arial" pitchFamily="34" charset="0"/>
              <a:buNone/>
              <a:tabLst/>
              <a:defRPr/>
            </a:pPr>
            <a:r>
              <a:rPr lang="en-US" dirty="0"/>
              <a:t>.</a:t>
            </a:r>
          </a:p>
          <a:p>
            <a:pPr marL="685800" lvl="1" indent="-228600">
              <a:buFont typeface="Arial" pitchFamily="34" charset="0"/>
              <a:buChar char="•"/>
            </a:pPr>
            <a:endParaRPr lang="en-US" altLang="en-US" dirty="0"/>
          </a:p>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431800" y="685800"/>
            <a:ext cx="5994400" cy="4495800"/>
          </a:xfrm>
          <a:ln/>
        </p:spPr>
      </p:sp>
      <p:sp>
        <p:nvSpPr>
          <p:cNvPr id="82947" name="Notes Placeholder 2"/>
          <p:cNvSpPr>
            <a:spLocks noGrp="1"/>
          </p:cNvSpPr>
          <p:nvPr>
            <p:ph type="body" idx="1"/>
          </p:nvPr>
        </p:nvSpPr>
        <p:spPr>
          <a:xfrm>
            <a:off x="381000" y="5486400"/>
            <a:ext cx="5943600" cy="1905000"/>
          </a:xfrm>
          <a:noFill/>
        </p:spPr>
        <p:txBody>
          <a:bodyPr/>
          <a:lstStyle/>
          <a:p>
            <a:pPr>
              <a:defRPr/>
            </a:pPr>
            <a:r>
              <a:rPr lang="en-US" dirty="0"/>
              <a:t>Discuss these bullets. Detailed information is provided in Chapter 7 of the book.</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Check lists can be difficult to interpret quickly. Graphs help understanding by visualizing raw data.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Line graphs, bar graphs, and circle graphs may be used for different kinds of data.</a:t>
            </a:r>
          </a:p>
          <a:p>
            <a:endParaRPr lang="en-US" dirty="0"/>
          </a:p>
        </p:txBody>
      </p:sp>
      <p:sp>
        <p:nvSpPr>
          <p:cNvPr id="82948" name="Slide Number Placeholder 3"/>
          <p:cNvSpPr>
            <a:spLocks noGrp="1"/>
          </p:cNvSpPr>
          <p:nvPr>
            <p:ph type="sldNum" sz="quarter" idx="5"/>
          </p:nvPr>
        </p:nvSpPr>
        <p:spPr>
          <a:noFill/>
          <a:ln>
            <a:miter lim="800000"/>
            <a:headEnd/>
            <a:tailEnd/>
          </a:ln>
        </p:spPr>
        <p:txBody>
          <a:bodyPr/>
          <a:lstStyle/>
          <a:p>
            <a:r>
              <a:rPr lang="en-US" altLang="en-US"/>
              <a:t>3-</a:t>
            </a:r>
            <a:fld id="{F2EEA1C6-AAED-486E-B6C6-1935DE873F45}" type="slidenum">
              <a:rPr lang="en-US" altLang="en-US" smtClean="0"/>
              <a:pPr/>
              <a:t>9</a:t>
            </a:fld>
            <a:endParaRPr lang="en-US" altLang="en-US" sz="120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286000"/>
            <a:ext cx="7772400" cy="1143000"/>
          </a:xfrm>
        </p:spPr>
        <p:txBody>
          <a:bodyPr/>
          <a:lstStyle>
            <a:lvl1pPr algn="ctr">
              <a:defRPr sz="3600" b="1">
                <a:latin typeface="Arial Narrow" pitchFamily="34" charset="0"/>
              </a:defRPr>
            </a:lvl1pPr>
          </a:lstStyle>
          <a:p>
            <a:pPr lvl="0"/>
            <a:r>
              <a:rPr lang="en-US" altLang="en-US" noProof="0" dirty="0"/>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sz="2800">
                <a:latin typeface="Arial Narrow" pitchFamily="34" charset="0"/>
              </a:defRPr>
            </a:lvl1pPr>
          </a:lstStyle>
          <a:p>
            <a:pPr lvl="0"/>
            <a:r>
              <a:rPr lang="en-US" altLang="en-US" noProof="0" dirty="0"/>
              <a:t>Click to edit Master subtitle style</a:t>
            </a:r>
          </a:p>
        </p:txBody>
      </p:sp>
      <p:sp>
        <p:nvSpPr>
          <p:cNvPr id="4" name="Rectangle 4"/>
          <p:cNvSpPr>
            <a:spLocks noGrp="1" noChangeArrowheads="1"/>
          </p:cNvSpPr>
          <p:nvPr>
            <p:ph type="dt" sz="half" idx="10"/>
          </p:nvPr>
        </p:nvSpPr>
        <p:spPr/>
        <p:txBody>
          <a:bodyPr/>
          <a:lstStyle>
            <a:lvl1pPr>
              <a:defRPr sz="1000">
                <a:latin typeface="Arial Narrow" pitchFamily="34" charset="0"/>
              </a:defRPr>
            </a:lvl1pPr>
          </a:lstStyle>
          <a:p>
            <a:pPr>
              <a:defRPr/>
            </a:pPr>
            <a:r>
              <a:rPr lang="en-US" altLang="en-US"/>
              <a:t>Module 3: Quality Tools</a:t>
            </a:r>
            <a:endParaRPr lang="en-US" alt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6" name="Rectangle 6"/>
          <p:cNvSpPr>
            <a:spLocks noGrp="1" noChangeArrowheads="1"/>
          </p:cNvSpPr>
          <p:nvPr>
            <p:ph type="sldNum" sz="quarter" idx="12"/>
          </p:nvPr>
        </p:nvSpPr>
        <p:spPr/>
        <p:txBody>
          <a:bodyPr/>
          <a:lstStyle>
            <a:lvl1pPr>
              <a:defRPr/>
            </a:lvl1pPr>
          </a:lstStyle>
          <a:p>
            <a:pPr>
              <a:defRPr/>
            </a:pPr>
            <a:r>
              <a:rPr lang="en-US" altLang="en-US"/>
              <a:t>3-</a:t>
            </a:r>
            <a:fld id="{A37E378D-A478-4662-975E-C02A7F2F41CD}" type="slidenum">
              <a:rPr lang="en-US" altLang="en-US"/>
              <a:pPr>
                <a:defRPr/>
              </a:pPr>
              <a:t>‹#›</a:t>
            </a:fld>
            <a:endParaRPr lang="en-US" altLang="en-US" sz="1400">
              <a:latin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3-</a:t>
            </a:r>
            <a:fld id="{29AAC4B7-E2F7-4DA1-AC46-CD30AC02087D}" type="slidenum">
              <a:rPr lang="en-US" altLang="en-US"/>
              <a:pPr>
                <a:defRPr/>
              </a:pPr>
              <a:t>‹#›</a:t>
            </a:fld>
            <a:endParaRPr lang="en-US" altLang="en-US"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3-</a:t>
            </a:r>
            <a:fld id="{5A8BBFAD-CD0E-4183-BC65-38F337348FEA}" type="slidenum">
              <a:rPr lang="en-US" altLang="en-US"/>
              <a:pPr>
                <a:defRPr/>
              </a:pPr>
              <a:t>‹#›</a:t>
            </a:fld>
            <a:endParaRPr lang="en-US" altLang="en-US"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latin typeface="Arial Narrow"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spcBef>
                <a:spcPts val="0"/>
              </a:spcBef>
              <a:spcAft>
                <a:spcPts val="600"/>
              </a:spcAft>
              <a:defRPr sz="2600">
                <a:latin typeface="Arial Narrow" pitchFamily="34" charset="0"/>
              </a:defRPr>
            </a:lvl1pPr>
            <a:lvl2pPr>
              <a:spcBef>
                <a:spcPts val="0"/>
              </a:spcBef>
              <a:spcAft>
                <a:spcPts val="600"/>
              </a:spcAft>
              <a:defRPr sz="2300">
                <a:latin typeface="Arial Narrow" pitchFamily="34" charset="0"/>
              </a:defRPr>
            </a:lvl2pPr>
            <a:lvl3pPr>
              <a:spcBef>
                <a:spcPts val="0"/>
              </a:spcBef>
              <a:spcAft>
                <a:spcPts val="600"/>
              </a:spcAft>
              <a:defRPr sz="2000"/>
            </a:lvl3pPr>
            <a:lvl4pPr>
              <a:spcBef>
                <a:spcPts val="0"/>
              </a:spcBef>
              <a:spcAft>
                <a:spcPts val="600"/>
              </a:spcAft>
              <a:defRPr sz="1800"/>
            </a:lvl4pPr>
            <a:lvl5pPr>
              <a:spcBef>
                <a:spcPts val="0"/>
              </a:spcBef>
              <a:spcAft>
                <a:spcPts val="6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sz="1000">
                <a:latin typeface="+mn-lt"/>
              </a:defRPr>
            </a:lvl1pPr>
          </a:lstStyle>
          <a:p>
            <a:pPr>
              <a:defRPr/>
            </a:pPr>
            <a:r>
              <a:rPr lang="en-US" altLang="en-US"/>
              <a:t>Module 3: Quality Tools</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dirty="0">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3-</a:t>
            </a:r>
            <a:fld id="{BB227956-EBFF-470F-8E69-4376F888BD11}" type="slidenum">
              <a:rPr lang="en-US" altLang="en-US"/>
              <a:pPr>
                <a:defRPr/>
              </a:pPr>
              <a:t>‹#›</a:t>
            </a:fld>
            <a:endParaRPr lang="en-US" altLang="en-US"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3-</a:t>
            </a:r>
            <a:fld id="{1CC62FF7-5F12-44E7-A433-20D504072D21}" type="slidenum">
              <a:rPr lang="en-US" altLang="en-US"/>
              <a:pPr>
                <a:defRPr/>
              </a:pPr>
              <a:t>‹#›</a:t>
            </a:fld>
            <a:endParaRPr lang="en-US" altLang="en-US"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3-</a:t>
            </a:r>
            <a:fld id="{9E3FD202-BC9B-4A53-BE15-A4E31A0C1AC5}" type="slidenum">
              <a:rPr lang="en-US" altLang="en-US"/>
              <a:pPr>
                <a:defRPr/>
              </a:pPr>
              <a:t>‹#›</a:t>
            </a:fld>
            <a:endParaRPr lang="en-US" altLang="en-US"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3-</a:t>
            </a:r>
            <a:fld id="{DAD3F34F-0BD6-4809-AB14-E14125CBB641}" type="slidenum">
              <a:rPr lang="en-US" altLang="en-US"/>
              <a:pPr>
                <a:defRPr/>
              </a:pPr>
              <a:t>‹#›</a:t>
            </a:fld>
            <a:endParaRPr lang="en-US" altLang="en-US"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Arial Narrow" pitchFamily="34" charset="0"/>
              </a:defRPr>
            </a:lvl1p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sz="1050">
                <a:latin typeface="+mn-lt"/>
              </a:defRPr>
            </a:lvl1pPr>
          </a:lstStyle>
          <a:p>
            <a:pPr>
              <a:defRPr/>
            </a:pPr>
            <a:r>
              <a:rPr lang="en-US" altLang="en-US"/>
              <a:t>Module 3: Quality Tools</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3-</a:t>
            </a:r>
            <a:fld id="{C353752F-45F3-4EFA-8FA2-62A182723223}" type="slidenum">
              <a:rPr lang="en-US" altLang="en-US"/>
              <a:pPr>
                <a:defRPr/>
              </a:pPr>
              <a:t>‹#›</a:t>
            </a:fld>
            <a:endParaRPr lang="en-US" altLang="en-US"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3-</a:t>
            </a:r>
            <a:fld id="{3F84D0A5-A7C1-4EFE-A42E-956F8C94E392}" type="slidenum">
              <a:rPr lang="en-US" altLang="en-US"/>
              <a:pPr>
                <a:defRPr/>
              </a:pPr>
              <a:t>‹#›</a:t>
            </a:fld>
            <a:endParaRPr lang="en-US" altLang="en-US"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3-</a:t>
            </a:r>
            <a:fld id="{5B3FDA60-817B-427F-9F8D-5992C2B00BFA}" type="slidenum">
              <a:rPr lang="en-US" altLang="en-US"/>
              <a:pPr>
                <a:defRPr/>
              </a:pPr>
              <a:t>‹#›</a:t>
            </a:fld>
            <a:endParaRPr lang="en-US" altLang="en-US"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Module 3: Quality Tools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Copyright © 2022 Kenneth H. Rose</a:t>
            </a:r>
            <a:endParaRPr lang="en-US" altLang="en-US" sz="1400">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3-</a:t>
            </a:r>
            <a:fld id="{CE44BDEA-9551-4889-964F-8C1154E635D2}" type="slidenum">
              <a:rPr lang="en-US" altLang="en-US"/>
              <a:pPr>
                <a:defRPr/>
              </a:pPr>
              <a:t>‹#›</a:t>
            </a:fld>
            <a:endParaRPr lang="en-US" altLang="en-US"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D7A4">
            <a:alpha val="64000"/>
          </a:srgb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741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200" b="0">
                <a:latin typeface="Arial Narrow" pitchFamily="34" charset="0"/>
              </a:defRPr>
            </a:lvl1pPr>
          </a:lstStyle>
          <a:p>
            <a:pPr>
              <a:defRPr/>
            </a:pPr>
            <a:r>
              <a:rPr lang="en-US" altLang="en-US"/>
              <a:t>Module 3: Quality Tools</a:t>
            </a:r>
            <a:endParaRPr lang="en-US" alt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000">
                <a:latin typeface="+mn-lt"/>
              </a:defRPr>
            </a:lvl1pPr>
          </a:lstStyle>
          <a:p>
            <a:pPr>
              <a:defRPr/>
            </a:pPr>
            <a:r>
              <a:rPr lang="en-US" altLang="en-US"/>
              <a:t>Copyright © 2022 Kenneth H. Rose</a:t>
            </a:r>
            <a:endParaRPr lang="en-US" altLang="en-US" sz="1400">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000">
                <a:latin typeface="+mn-lt"/>
              </a:defRPr>
            </a:lvl1pPr>
          </a:lstStyle>
          <a:p>
            <a:pPr>
              <a:defRPr/>
            </a:pPr>
            <a:r>
              <a:rPr lang="en-US" altLang="en-US"/>
              <a:t>3-</a:t>
            </a:r>
            <a:fld id="{BA5ECDF5-8AE9-42EB-BD77-1BA305B00D73}" type="slidenum">
              <a:rPr lang="en-US" altLang="en-US"/>
              <a:pPr>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hf hdr="0"/>
  <p:txStyles>
    <p:titleStyle>
      <a:lvl1pPr algn="l" rtl="0" eaLnBrk="0" fontAlgn="base" hangingPunct="0">
        <a:spcBef>
          <a:spcPct val="0"/>
        </a:spcBef>
        <a:spcAft>
          <a:spcPct val="0"/>
        </a:spcAft>
        <a:defRPr sz="3200" b="1">
          <a:solidFill>
            <a:schemeClr val="tx2"/>
          </a:solidFill>
          <a:latin typeface="Arial Narrow" pitchFamily="34" charset="0"/>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eaLnBrk="0" fontAlgn="base" hangingPunct="0">
        <a:spcBef>
          <a:spcPct val="0"/>
        </a:spcBef>
        <a:spcAft>
          <a:spcPct val="0"/>
        </a:spcAft>
        <a:defRPr sz="4400">
          <a:solidFill>
            <a:schemeClr val="tx2"/>
          </a:solidFill>
          <a:latin typeface="Arial" charset="0"/>
        </a:defRPr>
      </a:lvl6pPr>
      <a:lvl7pPr marL="914400" algn="l" rtl="0" eaLnBrk="0" fontAlgn="base" hangingPunct="0">
        <a:spcBef>
          <a:spcPct val="0"/>
        </a:spcBef>
        <a:spcAft>
          <a:spcPct val="0"/>
        </a:spcAft>
        <a:defRPr sz="4400">
          <a:solidFill>
            <a:schemeClr val="tx2"/>
          </a:solidFill>
          <a:latin typeface="Arial" charset="0"/>
        </a:defRPr>
      </a:lvl7pPr>
      <a:lvl8pPr marL="1371600" algn="l" rtl="0" eaLnBrk="0" fontAlgn="base" hangingPunct="0">
        <a:spcBef>
          <a:spcPct val="0"/>
        </a:spcBef>
        <a:spcAft>
          <a:spcPct val="0"/>
        </a:spcAft>
        <a:defRPr sz="4400">
          <a:solidFill>
            <a:schemeClr val="tx2"/>
          </a:solidFill>
          <a:latin typeface="Arial" charset="0"/>
        </a:defRPr>
      </a:lvl8pPr>
      <a:lvl9pPr marL="1828800" algn="l"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Arial Narrow" pitchFamily="34" charset="0"/>
          <a:ea typeface="+mn-ea"/>
          <a:cs typeface="+mn-cs"/>
        </a:defRPr>
      </a:lvl1pPr>
      <a:lvl2pPr marL="742950" indent="-285750" algn="l" rtl="0" eaLnBrk="0" fontAlgn="base" hangingPunct="0">
        <a:spcBef>
          <a:spcPct val="20000"/>
        </a:spcBef>
        <a:spcAft>
          <a:spcPct val="0"/>
        </a:spcAft>
        <a:buChar char="–"/>
        <a:defRPr sz="2200">
          <a:solidFill>
            <a:schemeClr val="tx1"/>
          </a:solidFill>
          <a:latin typeface="Arial Narrow" pitchFamily="34" charset="0"/>
        </a:defRPr>
      </a:lvl2pPr>
      <a:lvl3pPr marL="1143000" indent="-228600" algn="l" rtl="0" eaLnBrk="0" fontAlgn="base" hangingPunct="0">
        <a:spcBef>
          <a:spcPct val="20000"/>
        </a:spcBef>
        <a:spcAft>
          <a:spcPct val="0"/>
        </a:spcAft>
        <a:buChar char="•"/>
        <a:defRPr sz="1800">
          <a:solidFill>
            <a:schemeClr val="tx1"/>
          </a:solidFill>
          <a:latin typeface="Arial Narrow" pitchFamily="34" charset="0"/>
        </a:defRPr>
      </a:lvl3pPr>
      <a:lvl4pPr marL="1600200" indent="-228600" algn="l" rtl="0" eaLnBrk="0" fontAlgn="base" hangingPunct="0">
        <a:spcBef>
          <a:spcPct val="20000"/>
        </a:spcBef>
        <a:spcAft>
          <a:spcPct val="0"/>
        </a:spcAft>
        <a:buChar char="–"/>
        <a:defRPr sz="1800">
          <a:solidFill>
            <a:schemeClr val="tx1"/>
          </a:solidFill>
          <a:latin typeface="Arial Narrow" pitchFamily="34" charset="0"/>
        </a:defRPr>
      </a:lvl4pPr>
      <a:lvl5pPr marL="2057400" indent="-228600" algn="l" rtl="0" eaLnBrk="0" fontAlgn="base" hangingPunct="0">
        <a:spcBef>
          <a:spcPct val="20000"/>
        </a:spcBef>
        <a:spcAft>
          <a:spcPct val="0"/>
        </a:spcAft>
        <a:buChar char="»"/>
        <a:defRPr sz="1800">
          <a:solidFill>
            <a:schemeClr val="tx1"/>
          </a:solidFill>
          <a:latin typeface="Arial Narrow" pitchFamily="34"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Copyright © 2022 Kenneth H. Rose</a:t>
            </a:r>
            <a:endParaRPr lang="en-US" alt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279A1A3B-7F48-4B40-8382-7156C50538C5}" type="slidenum">
              <a:rPr lang="en-US" altLang="en-US"/>
              <a:pPr>
                <a:defRPr/>
              </a:pPr>
              <a:t>1</a:t>
            </a:fld>
            <a:endParaRPr lang="en-US" altLang="en-US" sz="1400"/>
          </a:p>
        </p:txBody>
      </p:sp>
      <p:sp>
        <p:nvSpPr>
          <p:cNvPr id="19460" name="Rectangle 2"/>
          <p:cNvSpPr>
            <a:spLocks noGrp="1" noChangeArrowheads="1"/>
          </p:cNvSpPr>
          <p:nvPr>
            <p:ph type="title"/>
          </p:nvPr>
        </p:nvSpPr>
        <p:spPr/>
        <p:txBody>
          <a:bodyPr/>
          <a:lstStyle/>
          <a:p>
            <a:r>
              <a:rPr lang="en-US" altLang="en-US" sz="3200" dirty="0"/>
              <a:t>Module 3</a:t>
            </a:r>
          </a:p>
        </p:txBody>
      </p:sp>
      <p:sp>
        <p:nvSpPr>
          <p:cNvPr id="19461" name="Rectangle 3"/>
          <p:cNvSpPr>
            <a:spLocks noGrp="1" noChangeArrowheads="1"/>
          </p:cNvSpPr>
          <p:nvPr>
            <p:ph type="body" idx="1"/>
          </p:nvPr>
        </p:nvSpPr>
        <p:spPr/>
        <p:txBody>
          <a:bodyPr/>
          <a:lstStyle/>
          <a:p>
            <a:endParaRPr lang="en-US" altLang="en-US" dirty="0"/>
          </a:p>
          <a:p>
            <a:pPr algn="ctr">
              <a:buFontTx/>
              <a:buNone/>
            </a:pPr>
            <a:r>
              <a:rPr lang="en-US" altLang="en-US" sz="4000" dirty="0"/>
              <a:t>Quality Tools</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5A8022B1-111F-4CDC-968A-0984D5BD0B05}" type="slidenum">
              <a:rPr lang="en-US" altLang="en-US"/>
              <a:pPr>
                <a:defRPr/>
              </a:pPr>
              <a:t>10</a:t>
            </a:fld>
            <a:endParaRPr lang="en-US" altLang="en-US" sz="1400"/>
          </a:p>
        </p:txBody>
      </p:sp>
      <p:sp>
        <p:nvSpPr>
          <p:cNvPr id="2053"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Graph: Example of Line Graph</a:t>
            </a:r>
          </a:p>
        </p:txBody>
      </p:sp>
      <p:graphicFrame>
        <p:nvGraphicFramePr>
          <p:cNvPr id="8" name="Object 6"/>
          <p:cNvGraphicFramePr>
            <a:graphicFrameLocks noGrp="1" noChangeAspect="1"/>
          </p:cNvGraphicFramePr>
          <p:nvPr>
            <p:ph type="body" idx="1"/>
          </p:nvPr>
        </p:nvGraphicFramePr>
        <p:xfrm>
          <a:off x="1295400" y="1727200"/>
          <a:ext cx="5956300" cy="4314825"/>
        </p:xfrm>
        <a:graphic>
          <a:graphicData uri="http://schemas.openxmlformats.org/drawingml/2006/chart">
            <c:chart xmlns:c="http://schemas.openxmlformats.org/drawingml/2006/chart" xmlns:r="http://schemas.openxmlformats.org/officeDocument/2006/relationships" r:id="rId3"/>
          </a:graphicData>
        </a:graphic>
      </p:graphicFrame>
      <p:sp>
        <p:nvSpPr>
          <p:cNvPr id="9" name="Date Placeholder 8"/>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ltLang="en-US"/>
              <a:t>Copyright © 2022 Kenneth H. Rose</a:t>
            </a:r>
            <a:endParaRPr lang="en-US" altLang="en-US" sz="1400" dirty="0">
              <a:latin typeface="Times New Roman" pitchFamily="18" charset="0"/>
            </a:endParaRPr>
          </a:p>
        </p:txBody>
      </p:sp>
      <p:sp>
        <p:nvSpPr>
          <p:cNvPr id="6" name="Slide Number Placeholder 4"/>
          <p:cNvSpPr>
            <a:spLocks noGrp="1"/>
          </p:cNvSpPr>
          <p:nvPr>
            <p:ph type="sldNum" sz="quarter" idx="12"/>
          </p:nvPr>
        </p:nvSpPr>
        <p:spPr/>
        <p:txBody>
          <a:bodyPr/>
          <a:lstStyle/>
          <a:p>
            <a:pPr>
              <a:defRPr/>
            </a:pPr>
            <a:r>
              <a:rPr lang="en-US" altLang="en-US"/>
              <a:t>3-</a:t>
            </a:r>
            <a:fld id="{4874BF24-0DF2-4FB5-95C3-DA741CFAF556}" type="slidenum">
              <a:rPr lang="en-US" altLang="en-US"/>
              <a:pPr>
                <a:defRPr/>
              </a:pPr>
              <a:t>11</a:t>
            </a:fld>
            <a:endParaRPr lang="en-US" altLang="en-US" sz="1400"/>
          </a:p>
        </p:txBody>
      </p:sp>
      <p:sp>
        <p:nvSpPr>
          <p:cNvPr id="3077" name="Rectangle 2"/>
          <p:cNvSpPr>
            <a:spLocks noGrp="1" noChangeArrowheads="1"/>
          </p:cNvSpPr>
          <p:nvPr>
            <p:ph type="title"/>
          </p:nvPr>
        </p:nvSpPr>
        <p:spPr/>
        <p:txBody>
          <a:bodyPr/>
          <a:lstStyle/>
          <a:p>
            <a:r>
              <a:rPr lang="en-US" altLang="en-US" dirty="0"/>
              <a:t>Understanding Data</a:t>
            </a:r>
            <a:br>
              <a:rPr lang="en-US" altLang="en-US" dirty="0"/>
            </a:br>
            <a:r>
              <a:rPr lang="en-US" altLang="en-US" sz="2800" dirty="0"/>
              <a:t>Graph: Example of Bar Graph</a:t>
            </a:r>
          </a:p>
        </p:txBody>
      </p:sp>
      <p:graphicFrame>
        <p:nvGraphicFramePr>
          <p:cNvPr id="3074" name="Object 3"/>
          <p:cNvGraphicFramePr>
            <a:graphicFrameLocks noChangeAspect="1"/>
          </p:cNvGraphicFramePr>
          <p:nvPr/>
        </p:nvGraphicFramePr>
        <p:xfrm>
          <a:off x="1600200" y="1981200"/>
          <a:ext cx="5867400" cy="3911600"/>
        </p:xfrm>
        <a:graphic>
          <a:graphicData uri="http://schemas.openxmlformats.org/presentationml/2006/ole">
            <mc:AlternateContent xmlns:mc="http://schemas.openxmlformats.org/markup-compatibility/2006">
              <mc:Choice xmlns:v="urn:schemas-microsoft-com:vml" Requires="v">
                <p:oleObj name="Chart" r:id="rId3" imgW="4590000" imgH="3060000" progId="MSGraph.Chart.8">
                  <p:embed/>
                </p:oleObj>
              </mc:Choice>
              <mc:Fallback>
                <p:oleObj name="Chart" r:id="rId3" imgW="4590000" imgH="3060000" progId="MSGraph.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981200"/>
                        <a:ext cx="5867400" cy="3911600"/>
                      </a:xfrm>
                      <a:prstGeom prst="rect">
                        <a:avLst/>
                      </a:prstGeom>
                      <a:solidFill>
                        <a:schemeClr val="bg1"/>
                      </a:solidFill>
                    </p:spPr>
                  </p:pic>
                </p:oleObj>
              </mc:Fallback>
            </mc:AlternateContent>
          </a:graphicData>
        </a:graphic>
      </p:graphicFrame>
      <p:sp>
        <p:nvSpPr>
          <p:cNvPr id="8" name="Date Placeholder 7"/>
          <p:cNvSpPr>
            <a:spLocks noGrp="1"/>
          </p:cNvSpPr>
          <p:nvPr>
            <p:ph type="dt" sz="half" idx="10"/>
          </p:nvPr>
        </p:nvSpPr>
        <p:spPr/>
        <p:txBody>
          <a:bodyPr/>
          <a:lstStyle/>
          <a:p>
            <a:pPr>
              <a:defRPr/>
            </a:pPr>
            <a:r>
              <a:rPr lang="en-US" altLang="en-US"/>
              <a:t>Module 3: Quality Tools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4"/>
          <p:cNvSpPr>
            <a:spLocks noGrp="1"/>
          </p:cNvSpPr>
          <p:nvPr>
            <p:ph type="sldNum" sz="quarter" idx="12"/>
          </p:nvPr>
        </p:nvSpPr>
        <p:spPr/>
        <p:txBody>
          <a:bodyPr/>
          <a:lstStyle/>
          <a:p>
            <a:pPr>
              <a:defRPr/>
            </a:pPr>
            <a:r>
              <a:rPr lang="en-US" altLang="en-US"/>
              <a:t>3-</a:t>
            </a:r>
            <a:fld id="{061B56BD-6812-49EA-BD25-C2A2216481CD}" type="slidenum">
              <a:rPr lang="en-US" altLang="en-US"/>
              <a:pPr>
                <a:defRPr/>
              </a:pPr>
              <a:t>12</a:t>
            </a:fld>
            <a:endParaRPr lang="en-US" altLang="en-US" sz="1400"/>
          </a:p>
        </p:txBody>
      </p:sp>
      <p:sp>
        <p:nvSpPr>
          <p:cNvPr id="4101"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Graph: Example of Circle Graph</a:t>
            </a:r>
            <a:endParaRPr lang="en-US" altLang="en-US" dirty="0"/>
          </a:p>
        </p:txBody>
      </p:sp>
      <p:graphicFrame>
        <p:nvGraphicFramePr>
          <p:cNvPr id="8" name="Object 3"/>
          <p:cNvGraphicFramePr>
            <a:graphicFrameLocks noChangeAspect="1"/>
          </p:cNvGraphicFramePr>
          <p:nvPr/>
        </p:nvGraphicFramePr>
        <p:xfrm>
          <a:off x="1295400" y="1828800"/>
          <a:ext cx="5334000" cy="3987800"/>
        </p:xfrm>
        <a:graphic>
          <a:graphicData uri="http://schemas.openxmlformats.org/drawingml/2006/chart">
            <c:chart xmlns:c="http://schemas.openxmlformats.org/drawingml/2006/chart" xmlns:r="http://schemas.openxmlformats.org/officeDocument/2006/relationships" r:id="rId3"/>
          </a:graphicData>
        </a:graphic>
      </p:graphicFrame>
      <p:sp>
        <p:nvSpPr>
          <p:cNvPr id="9" name="Date Placeholder 8"/>
          <p:cNvSpPr>
            <a:spLocks noGrp="1"/>
          </p:cNvSpPr>
          <p:nvPr>
            <p:ph type="dt" sz="half" idx="10"/>
          </p:nvPr>
        </p:nvSpPr>
        <p:spPr/>
        <p:txBody>
          <a:bodyPr/>
          <a:lstStyle/>
          <a:p>
            <a:pPr>
              <a:defRPr/>
            </a:pPr>
            <a:r>
              <a:rPr lang="en-US" altLang="en-US"/>
              <a:t>Module 3: Quality Tools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D7B32435-D25F-4750-9163-2A9EE99C0DAF}" type="slidenum">
              <a:rPr lang="en-US" altLang="en-US"/>
              <a:pPr>
                <a:defRPr/>
              </a:pPr>
              <a:t>13</a:t>
            </a:fld>
            <a:endParaRPr lang="en-US" altLang="en-US" sz="1400"/>
          </a:p>
        </p:txBody>
      </p:sp>
      <p:sp>
        <p:nvSpPr>
          <p:cNvPr id="26628" name="Rectangle 2"/>
          <p:cNvSpPr>
            <a:spLocks noGrp="1" noChangeArrowheads="1"/>
          </p:cNvSpPr>
          <p:nvPr>
            <p:ph type="title"/>
          </p:nvPr>
        </p:nvSpPr>
        <p:spPr/>
        <p:txBody>
          <a:bodyPr/>
          <a:lstStyle/>
          <a:p>
            <a:r>
              <a:rPr lang="en-US" altLang="en-US" dirty="0"/>
              <a:t>Understanding Data</a:t>
            </a:r>
            <a:br>
              <a:rPr lang="en-US" altLang="en-US" sz="3600" dirty="0"/>
            </a:br>
            <a:r>
              <a:rPr lang="en-US" altLang="en-US" sz="2800" dirty="0"/>
              <a:t>Histogram</a:t>
            </a:r>
            <a:endParaRPr lang="en-US" altLang="en-US" sz="3200" dirty="0"/>
          </a:p>
        </p:txBody>
      </p:sp>
      <p:sp>
        <p:nvSpPr>
          <p:cNvPr id="26629" name="Rectangle 3"/>
          <p:cNvSpPr>
            <a:spLocks noGrp="1" noChangeArrowheads="1"/>
          </p:cNvSpPr>
          <p:nvPr>
            <p:ph type="body" idx="1"/>
          </p:nvPr>
        </p:nvSpPr>
        <p:spPr>
          <a:xfrm>
            <a:off x="685800" y="1981200"/>
            <a:ext cx="8001000" cy="4114800"/>
          </a:xfrm>
        </p:spPr>
        <p:txBody>
          <a:bodyPr/>
          <a:lstStyle/>
          <a:p>
            <a:r>
              <a:rPr lang="en-US" altLang="en-US" sz="2400" dirty="0"/>
              <a:t>Purpose: Summarize data and show frequency distribution</a:t>
            </a:r>
          </a:p>
          <a:p>
            <a:pPr lvl="1"/>
            <a:r>
              <a:rPr lang="en-US" altLang="en-US" sz="2200" dirty="0"/>
              <a:t>Select measures: size, speed, dimensions, etc</a:t>
            </a:r>
          </a:p>
          <a:p>
            <a:pPr lvl="1"/>
            <a:r>
              <a:rPr lang="en-US" altLang="en-US" sz="2200" dirty="0"/>
              <a:t>Collect data</a:t>
            </a:r>
          </a:p>
          <a:p>
            <a:pPr lvl="1"/>
            <a:r>
              <a:rPr lang="en-US" altLang="en-US" sz="2200" dirty="0"/>
              <a:t>Prepare frequency table</a:t>
            </a:r>
          </a:p>
          <a:p>
            <a:pPr lvl="1"/>
            <a:r>
              <a:rPr lang="en-US" altLang="en-US" sz="2200" dirty="0"/>
              <a:t>Design histogram (class interval and width)</a:t>
            </a:r>
          </a:p>
          <a:p>
            <a:pPr lvl="1"/>
            <a:r>
              <a:rPr lang="en-US" altLang="en-US" sz="2200" dirty="0"/>
              <a:t>Draw histogram</a:t>
            </a:r>
          </a:p>
          <a:p>
            <a:pPr lvl="1"/>
            <a:r>
              <a:rPr lang="en-US" altLang="en-US" sz="2200" dirty="0"/>
              <a:t>Interpret data</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304AC7BA-9EA0-44A9-AE37-B199449FC94E}" type="slidenum">
              <a:rPr lang="en-US" altLang="en-US"/>
              <a:pPr>
                <a:defRPr/>
              </a:pPr>
              <a:t>14</a:t>
            </a:fld>
            <a:endParaRPr lang="en-US" altLang="en-US" sz="1400"/>
          </a:p>
        </p:txBody>
      </p:sp>
      <p:sp>
        <p:nvSpPr>
          <p:cNvPr id="5125"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Histogram: Frequency Table</a:t>
            </a:r>
            <a:endParaRPr lang="en-US" altLang="en-US" sz="3200" dirty="0"/>
          </a:p>
        </p:txBody>
      </p:sp>
      <p:grpSp>
        <p:nvGrpSpPr>
          <p:cNvPr id="9" name="Group 8"/>
          <p:cNvGrpSpPr/>
          <p:nvPr/>
        </p:nvGrpSpPr>
        <p:grpSpPr>
          <a:xfrm>
            <a:off x="381000" y="2058988"/>
            <a:ext cx="7620000" cy="3665537"/>
            <a:chOff x="381000" y="2058988"/>
            <a:chExt cx="7620000" cy="3665537"/>
          </a:xfrm>
        </p:grpSpPr>
        <p:sp>
          <p:nvSpPr>
            <p:cNvPr id="7" name="Rectangle 6"/>
            <p:cNvSpPr/>
            <p:nvPr/>
          </p:nvSpPr>
          <p:spPr bwMode="auto">
            <a:xfrm>
              <a:off x="381000" y="2133600"/>
              <a:ext cx="7620000" cy="356616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aphicFrame>
          <p:nvGraphicFramePr>
            <p:cNvPr id="5122" name="Object 4"/>
            <p:cNvGraphicFramePr>
              <a:graphicFrameLocks noChangeAspect="1"/>
            </p:cNvGraphicFramePr>
            <p:nvPr/>
          </p:nvGraphicFramePr>
          <p:xfrm>
            <a:off x="533400" y="2058988"/>
            <a:ext cx="7394575" cy="3665537"/>
          </p:xfrm>
          <a:graphic>
            <a:graphicData uri="http://schemas.openxmlformats.org/presentationml/2006/ole">
              <mc:AlternateContent xmlns:mc="http://schemas.openxmlformats.org/markup-compatibility/2006">
                <mc:Choice xmlns:v="urn:schemas-microsoft-com:vml" Requires="v">
                  <p:oleObj name="Document" r:id="rId3" imgW="7109635" imgH="3526468" progId="Word.Document.8">
                    <p:embed/>
                  </p:oleObj>
                </mc:Choice>
                <mc:Fallback>
                  <p:oleObj name="Document" r:id="rId3" imgW="7109635" imgH="352646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2058988"/>
                          <a:ext cx="7394575" cy="3665537"/>
                        </a:xfrm>
                        <a:prstGeom prst="rect">
                          <a:avLst/>
                        </a:prstGeom>
                        <a:noFill/>
                        <a:extLst>
                          <a:ext uri="{909E8E84-426E-40DD-AFC4-6F175D3DCCD1}">
                            <a14:hiddenFill xmlns:a14="http://schemas.microsoft.com/office/drawing/2010/main">
                              <a:solidFill>
                                <a:schemeClr val="bg1"/>
                              </a:solidFill>
                            </a14:hiddenFill>
                          </a:ext>
                        </a:extLst>
                      </p:spPr>
                    </p:pic>
                  </p:oleObj>
                </mc:Fallback>
              </mc:AlternateContent>
            </a:graphicData>
          </a:graphic>
        </p:graphicFrame>
      </p:gr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3DB4E6BB-CB6F-4266-A850-2BD505BA6202}" type="slidenum">
              <a:rPr lang="en-US" altLang="en-US"/>
              <a:pPr>
                <a:defRPr/>
              </a:pPr>
              <a:t>15</a:t>
            </a:fld>
            <a:endParaRPr lang="en-US" altLang="en-US" sz="1400"/>
          </a:p>
        </p:txBody>
      </p:sp>
      <p:sp>
        <p:nvSpPr>
          <p:cNvPr id="27652"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Histogram: Class Interval and Width</a:t>
            </a:r>
            <a:r>
              <a:rPr lang="en-US" altLang="en-US" sz="3200" dirty="0"/>
              <a:t>   </a:t>
            </a:r>
            <a:r>
              <a:rPr lang="en-US" altLang="en-US" sz="2200" b="0" dirty="0"/>
              <a:t>(more)</a:t>
            </a:r>
          </a:p>
        </p:txBody>
      </p:sp>
      <p:sp>
        <p:nvSpPr>
          <p:cNvPr id="27653" name="Rectangle 3"/>
          <p:cNvSpPr>
            <a:spLocks noGrp="1" noChangeArrowheads="1"/>
          </p:cNvSpPr>
          <p:nvPr>
            <p:ph type="body" idx="1"/>
          </p:nvPr>
        </p:nvSpPr>
        <p:spPr>
          <a:xfrm>
            <a:off x="685800" y="1981200"/>
            <a:ext cx="8001000" cy="4114800"/>
          </a:xfrm>
        </p:spPr>
        <p:txBody>
          <a:bodyPr/>
          <a:lstStyle/>
          <a:p>
            <a:r>
              <a:rPr lang="en-US" altLang="en-US" sz="2400" dirty="0"/>
              <a:t>Class interval: Number of bars</a:t>
            </a:r>
          </a:p>
          <a:p>
            <a:pPr lvl="1"/>
            <a:r>
              <a:rPr lang="en-US" altLang="en-US" sz="2200" dirty="0"/>
              <a:t>Formula: square root of n, where n is the number of data points</a:t>
            </a:r>
          </a:p>
          <a:p>
            <a:pPr lvl="1">
              <a:spcAft>
                <a:spcPts val="1200"/>
              </a:spcAft>
            </a:pPr>
            <a:r>
              <a:rPr lang="en-US" altLang="en-US" sz="2200" dirty="0"/>
              <a:t>Example: 25 data points, class interval = 5</a:t>
            </a:r>
          </a:p>
          <a:p>
            <a:r>
              <a:rPr lang="en-US" altLang="en-US" sz="2400" dirty="0"/>
              <a:t>Class width: Range of values within each bar</a:t>
            </a:r>
          </a:p>
          <a:p>
            <a:pPr lvl="1"/>
            <a:r>
              <a:rPr lang="en-US" altLang="en-US" sz="2200" dirty="0"/>
              <a:t>Formula: range of data values divided by interval</a:t>
            </a:r>
          </a:p>
          <a:p>
            <a:pPr lvl="1"/>
            <a:r>
              <a:rPr lang="en-US" altLang="en-US" sz="2200" dirty="0"/>
              <a:t>Example: values vary from 16 - 65, range = 50, width = 50/5 = 10</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40507080-B688-459F-A6F3-D8F8C0BA9376}" type="slidenum">
              <a:rPr lang="en-US" altLang="en-US"/>
              <a:pPr>
                <a:defRPr/>
              </a:pPr>
              <a:t>16</a:t>
            </a:fld>
            <a:endParaRPr lang="en-US" altLang="en-US" sz="1400"/>
          </a:p>
        </p:txBody>
      </p:sp>
      <p:sp>
        <p:nvSpPr>
          <p:cNvPr id="28676"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Histogram: Class Interval and Width  </a:t>
            </a:r>
            <a:r>
              <a:rPr lang="en-US" altLang="en-US" sz="2200" b="0" dirty="0"/>
              <a:t>(continued)</a:t>
            </a:r>
          </a:p>
        </p:txBody>
      </p:sp>
      <p:sp>
        <p:nvSpPr>
          <p:cNvPr id="28677" name="Rectangle 3"/>
          <p:cNvSpPr>
            <a:spLocks noGrp="1" noChangeArrowheads="1"/>
          </p:cNvSpPr>
          <p:nvPr>
            <p:ph type="body" idx="1"/>
          </p:nvPr>
        </p:nvSpPr>
        <p:spPr>
          <a:xfrm>
            <a:off x="685800" y="1981200"/>
            <a:ext cx="8001000" cy="2895600"/>
          </a:xfrm>
        </p:spPr>
        <p:txBody>
          <a:bodyPr/>
          <a:lstStyle/>
          <a:p>
            <a:pPr>
              <a:spcAft>
                <a:spcPts val="1200"/>
              </a:spcAft>
            </a:pPr>
            <a:r>
              <a:rPr lang="en-US" altLang="en-US" sz="2400" dirty="0"/>
              <a:t>Too few bars will result in tall bars with little differentiation</a:t>
            </a:r>
          </a:p>
          <a:p>
            <a:pPr>
              <a:spcAft>
                <a:spcPts val="1200"/>
              </a:spcAft>
            </a:pPr>
            <a:r>
              <a:rPr lang="en-US" altLang="en-US" sz="2400" dirty="0"/>
              <a:t>Too many bars will result in short bars with little differentiation</a:t>
            </a:r>
          </a:p>
          <a:p>
            <a:r>
              <a:rPr lang="en-US" altLang="en-US" sz="2400" dirty="0"/>
              <a:t>Formulas yield a number of bars that is just right; will disclose meaningful data graphically</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7BCED8CC-57F9-4084-9021-CB0DD631F66B}" type="slidenum">
              <a:rPr lang="en-US" altLang="en-US"/>
              <a:pPr>
                <a:defRPr/>
              </a:pPr>
              <a:t>17</a:t>
            </a:fld>
            <a:endParaRPr lang="en-US" altLang="en-US" sz="1400"/>
          </a:p>
        </p:txBody>
      </p:sp>
      <p:sp>
        <p:nvSpPr>
          <p:cNvPr id="6149" name="Rectangle 2"/>
          <p:cNvSpPr>
            <a:spLocks noGrp="1" noChangeArrowheads="1"/>
          </p:cNvSpPr>
          <p:nvPr>
            <p:ph type="title"/>
          </p:nvPr>
        </p:nvSpPr>
        <p:spPr/>
        <p:txBody>
          <a:bodyPr/>
          <a:lstStyle/>
          <a:p>
            <a:r>
              <a:rPr lang="en-US" altLang="en-US" dirty="0"/>
              <a:t>Understanding Data</a:t>
            </a:r>
            <a:br>
              <a:rPr lang="en-US" altLang="en-US" sz="3600" dirty="0"/>
            </a:br>
            <a:r>
              <a:rPr lang="en-US" altLang="en-US" sz="2800" dirty="0"/>
              <a:t>Histogram: Example</a:t>
            </a:r>
          </a:p>
        </p:txBody>
      </p:sp>
      <p:graphicFrame>
        <p:nvGraphicFramePr>
          <p:cNvPr id="8" name="Object 5"/>
          <p:cNvGraphicFramePr>
            <a:graphicFrameLocks noChangeAspect="1"/>
          </p:cNvGraphicFramePr>
          <p:nvPr/>
        </p:nvGraphicFramePr>
        <p:xfrm>
          <a:off x="660400" y="1955801"/>
          <a:ext cx="7289800" cy="3835399"/>
        </p:xfrm>
        <a:graphic>
          <a:graphicData uri="http://schemas.openxmlformats.org/drawingml/2006/chart">
            <c:chart xmlns:c="http://schemas.openxmlformats.org/drawingml/2006/chart" xmlns:r="http://schemas.openxmlformats.org/officeDocument/2006/relationships" r:id="rId3"/>
          </a:graphicData>
        </a:graphic>
      </p:graphicFrame>
      <p:sp>
        <p:nvSpPr>
          <p:cNvPr id="9" name="Date Placeholder 8"/>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EE585DBB-159B-47CA-A912-1A93A8D7B8FE}" type="slidenum">
              <a:rPr lang="en-US" altLang="en-US"/>
              <a:pPr>
                <a:defRPr/>
              </a:pPr>
              <a:t>18</a:t>
            </a:fld>
            <a:endParaRPr lang="en-US" altLang="en-US" sz="1400"/>
          </a:p>
        </p:txBody>
      </p:sp>
      <p:sp>
        <p:nvSpPr>
          <p:cNvPr id="29700" name="Rectangle 2"/>
          <p:cNvSpPr>
            <a:spLocks noGrp="1" noChangeArrowheads="1"/>
          </p:cNvSpPr>
          <p:nvPr>
            <p:ph type="title"/>
          </p:nvPr>
        </p:nvSpPr>
        <p:spPr/>
        <p:txBody>
          <a:bodyPr/>
          <a:lstStyle/>
          <a:p>
            <a:r>
              <a:rPr lang="en-US" altLang="en-US" dirty="0"/>
              <a:t>Understanding Data</a:t>
            </a:r>
            <a:br>
              <a:rPr lang="en-US" altLang="en-US" dirty="0"/>
            </a:br>
            <a:r>
              <a:rPr lang="en-US" altLang="en-US" sz="2800" dirty="0"/>
              <a:t>Pareto Chart</a:t>
            </a:r>
            <a:endParaRPr lang="en-US" altLang="en-US" sz="3200" dirty="0"/>
          </a:p>
        </p:txBody>
      </p:sp>
      <p:sp>
        <p:nvSpPr>
          <p:cNvPr id="29701" name="Rectangle 3"/>
          <p:cNvSpPr>
            <a:spLocks noGrp="1" noChangeArrowheads="1"/>
          </p:cNvSpPr>
          <p:nvPr>
            <p:ph type="body" idx="1"/>
          </p:nvPr>
        </p:nvSpPr>
        <p:spPr>
          <a:xfrm>
            <a:off x="685800" y="1981200"/>
            <a:ext cx="7772400" cy="3886200"/>
          </a:xfrm>
        </p:spPr>
        <p:txBody>
          <a:bodyPr/>
          <a:lstStyle/>
          <a:p>
            <a:r>
              <a:rPr lang="en-US" altLang="en-US" sz="2400" dirty="0"/>
              <a:t>Purpose: Identify greatest opportunity for improvement and “vital few” causes of defects</a:t>
            </a:r>
          </a:p>
          <a:p>
            <a:pPr lvl="1"/>
            <a:r>
              <a:rPr lang="en-US" altLang="en-US" sz="2200" dirty="0"/>
              <a:t>Based on economic model developed by Vilfredo Pareto in Milan, Italy, late 19th century</a:t>
            </a:r>
          </a:p>
          <a:p>
            <a:pPr lvl="1"/>
            <a:r>
              <a:rPr lang="en-US" altLang="en-US" sz="2200" dirty="0"/>
              <a:t>Adapted by Joseph Juran to other processes</a:t>
            </a:r>
          </a:p>
          <a:p>
            <a:pPr lvl="1"/>
            <a:r>
              <a:rPr lang="en-US" altLang="en-US" sz="2200" dirty="0"/>
              <a:t>Pareto Principle, or 80/20 Rule: Most of the defects (80%) in a process result from a small number (20%) of the causes</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9F631248-97D6-424B-A911-5039A7BDAEF0}" type="slidenum">
              <a:rPr lang="en-US" altLang="en-US"/>
              <a:pPr>
                <a:defRPr/>
              </a:pPr>
              <a:t>19</a:t>
            </a:fld>
            <a:endParaRPr lang="en-US" altLang="en-US" sz="1400"/>
          </a:p>
        </p:txBody>
      </p:sp>
      <p:sp>
        <p:nvSpPr>
          <p:cNvPr id="30724"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Pareto Chart: Construction</a:t>
            </a:r>
            <a:endParaRPr lang="en-US" altLang="en-US" sz="3200" dirty="0"/>
          </a:p>
        </p:txBody>
      </p:sp>
      <p:sp>
        <p:nvSpPr>
          <p:cNvPr id="30725" name="Rectangle 3"/>
          <p:cNvSpPr>
            <a:spLocks noGrp="1" noChangeArrowheads="1"/>
          </p:cNvSpPr>
          <p:nvPr>
            <p:ph type="body" idx="1"/>
          </p:nvPr>
        </p:nvSpPr>
        <p:spPr>
          <a:xfrm>
            <a:off x="685800" y="1828800"/>
            <a:ext cx="7772400" cy="4343400"/>
          </a:xfrm>
        </p:spPr>
        <p:txBody>
          <a:bodyPr/>
          <a:lstStyle/>
          <a:p>
            <a:r>
              <a:rPr lang="en-US" altLang="en-US" sz="2400" dirty="0"/>
              <a:t>Bar graph with data in descending order of frequency from left to right</a:t>
            </a:r>
          </a:p>
          <a:p>
            <a:pPr lvl="1"/>
            <a:r>
              <a:rPr lang="en-US" altLang="en-US" sz="2200" dirty="0"/>
              <a:t>Left-hand scale: frequency</a:t>
            </a:r>
          </a:p>
          <a:p>
            <a:pPr lvl="1"/>
            <a:r>
              <a:rPr lang="en-US" altLang="en-US" sz="2200" dirty="0"/>
              <a:t>Right-hand scale: percent (mapped to frequency)</a:t>
            </a:r>
          </a:p>
          <a:p>
            <a:r>
              <a:rPr lang="en-US" altLang="en-US" sz="2400" dirty="0"/>
              <a:t>Cumulative percentage curve</a:t>
            </a:r>
          </a:p>
          <a:p>
            <a:pPr lvl="1"/>
            <a:r>
              <a:rPr lang="en-US" altLang="en-US" sz="2200" dirty="0"/>
              <a:t>Plot curve by successively adding value of bars from left to right and dividing by total</a:t>
            </a:r>
          </a:p>
          <a:p>
            <a:pPr lvl="1"/>
            <a:r>
              <a:rPr lang="en-US" altLang="en-US" sz="2200" dirty="0"/>
              <a:t>Locate 80% point, drop down, identify vital few— the small number of causes that will eliminate most of the defects</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itle 6"/>
          <p:cNvSpPr>
            <a:spLocks noGrp="1"/>
          </p:cNvSpPr>
          <p:nvPr>
            <p:ph type="title"/>
          </p:nvPr>
        </p:nvSpPr>
        <p:spPr>
          <a:xfrm>
            <a:off x="1066800" y="1981200"/>
            <a:ext cx="4572000" cy="2057400"/>
          </a:xfrm>
        </p:spPr>
        <p:txBody>
          <a:bodyPr/>
          <a:lstStyle/>
          <a:p>
            <a:pPr algn="ctr"/>
            <a:r>
              <a:rPr lang="en-US" sz="2400" b="1" dirty="0">
                <a:solidFill>
                  <a:schemeClr val="tx1"/>
                </a:solidFill>
                <a:latin typeface="Arial Narrow" pitchFamily="34" charset="0"/>
              </a:rPr>
              <a:t>Project Quality Management</a:t>
            </a:r>
            <a:r>
              <a:rPr lang="en-US" sz="2800" b="1" dirty="0">
                <a:solidFill>
                  <a:schemeClr val="tx1"/>
                </a:solidFill>
                <a:latin typeface="Arial Narrow" pitchFamily="34" charset="0"/>
              </a:rPr>
              <a:t> </a:t>
            </a:r>
            <a:br>
              <a:rPr lang="en-US" sz="3600" dirty="0">
                <a:solidFill>
                  <a:schemeClr val="tx1"/>
                </a:solidFill>
                <a:latin typeface="Arial Narrow" pitchFamily="34" charset="0"/>
              </a:rPr>
            </a:br>
            <a:r>
              <a:rPr lang="en-US" sz="2000" dirty="0">
                <a:solidFill>
                  <a:schemeClr val="tx1"/>
                </a:solidFill>
                <a:latin typeface="Arial Narrow" pitchFamily="34" charset="0"/>
              </a:rPr>
              <a:t>Why, What and How</a:t>
            </a:r>
            <a:br>
              <a:rPr lang="en-US" sz="2000" dirty="0">
                <a:solidFill>
                  <a:schemeClr val="tx1"/>
                </a:solidFill>
                <a:latin typeface="Arial Narrow" pitchFamily="34" charset="0"/>
              </a:rPr>
            </a:br>
            <a:r>
              <a:rPr lang="en-US" sz="2000">
                <a:solidFill>
                  <a:schemeClr val="tx1"/>
                </a:solidFill>
                <a:latin typeface="Arial Narrow" pitchFamily="34" charset="0"/>
              </a:rPr>
              <a:t>Third Edition</a:t>
            </a:r>
            <a:br>
              <a:rPr lang="en-US" sz="2000">
                <a:solidFill>
                  <a:schemeClr val="tx1"/>
                </a:solidFill>
                <a:latin typeface="Arial Narrow" pitchFamily="34" charset="0"/>
              </a:rPr>
            </a:br>
            <a:br>
              <a:rPr lang="en-US" sz="2000" dirty="0">
                <a:solidFill>
                  <a:schemeClr val="tx1"/>
                </a:solidFill>
                <a:latin typeface="Arial Narrow" pitchFamily="34" charset="0"/>
              </a:rPr>
            </a:br>
            <a:r>
              <a:rPr lang="en-US" sz="1800" dirty="0">
                <a:solidFill>
                  <a:schemeClr val="tx1"/>
                </a:solidFill>
                <a:latin typeface="Arial Narrow" pitchFamily="34" charset="0"/>
              </a:rPr>
              <a:t>By Kenneth H. Rose, PMP Retired</a:t>
            </a:r>
            <a:br>
              <a:rPr lang="en-US" sz="4000" dirty="0">
                <a:solidFill>
                  <a:schemeClr val="tx1"/>
                </a:solidFill>
              </a:rPr>
            </a:br>
            <a:endParaRPr lang="en-US" dirty="0">
              <a:solidFill>
                <a:schemeClr val="tx1"/>
              </a:solidFill>
            </a:endParaRPr>
          </a:p>
        </p:txBody>
      </p:sp>
      <p:sp>
        <p:nvSpPr>
          <p:cNvPr id="5" name="Footer Placeholder 4"/>
          <p:cNvSpPr>
            <a:spLocks noGrp="1"/>
          </p:cNvSpPr>
          <p:nvPr>
            <p:ph type="ftr" sz="quarter" idx="11"/>
          </p:nvPr>
        </p:nvSpPr>
        <p:spPr/>
        <p:txBody>
          <a:bodyPr/>
          <a:lstStyle/>
          <a:p>
            <a:pPr>
              <a:defRPr/>
            </a:pPr>
            <a:r>
              <a:rPr lang="en-US" dirty="0"/>
              <a:t>Copyright © 2022 Kenneth H. Rose</a:t>
            </a:r>
            <a:endParaRPr lang="en-US" alt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1-</a:t>
            </a:r>
            <a:fld id="{4870E84F-7211-42CC-B2D4-0FB378897977}" type="slidenum">
              <a:rPr lang="en-US" altLang="en-US" smtClean="0"/>
              <a:pPr>
                <a:defRPr/>
              </a:pPr>
              <a:t>2</a:t>
            </a:fld>
            <a:endParaRPr lang="en-US" altLang="en-US"/>
          </a:p>
        </p:txBody>
      </p:sp>
      <p:sp>
        <p:nvSpPr>
          <p:cNvPr id="9" name="Rectangle 8"/>
          <p:cNvSpPr/>
          <p:nvPr/>
        </p:nvSpPr>
        <p:spPr>
          <a:xfrm>
            <a:off x="762000" y="914400"/>
            <a:ext cx="5257800" cy="784830"/>
          </a:xfrm>
          <a:prstGeom prst="rect">
            <a:avLst/>
          </a:prstGeom>
        </p:spPr>
        <p:txBody>
          <a:bodyPr wrap="square">
            <a:spAutoFit/>
          </a:bodyPr>
          <a:lstStyle/>
          <a:p>
            <a:pPr algn="ctr">
              <a:spcAft>
                <a:spcPts val="600"/>
              </a:spcAft>
            </a:pPr>
            <a:r>
              <a:rPr lang="en-US" sz="2000" dirty="0">
                <a:solidFill>
                  <a:srgbClr val="000000"/>
                </a:solidFill>
                <a:latin typeface="Arial Narrow" pitchFamily="34" charset="0"/>
              </a:rPr>
              <a:t>The material presented in this module</a:t>
            </a:r>
          </a:p>
          <a:p>
            <a:pPr algn="ctr">
              <a:spcAft>
                <a:spcPts val="600"/>
              </a:spcAft>
            </a:pPr>
            <a:r>
              <a:rPr lang="en-US" sz="2000" dirty="0">
                <a:solidFill>
                  <a:srgbClr val="000000"/>
                </a:solidFill>
                <a:latin typeface="Arial Narrow" pitchFamily="34" charset="0"/>
              </a:rPr>
              <a:t> is based on:</a:t>
            </a:r>
          </a:p>
        </p:txBody>
      </p:sp>
      <p:grpSp>
        <p:nvGrpSpPr>
          <p:cNvPr id="11" name="Group 8"/>
          <p:cNvGrpSpPr/>
          <p:nvPr/>
        </p:nvGrpSpPr>
        <p:grpSpPr>
          <a:xfrm>
            <a:off x="7239000" y="457200"/>
            <a:ext cx="1143000" cy="1766455"/>
            <a:chOff x="6553200" y="4343400"/>
            <a:chExt cx="1143000" cy="1766455"/>
          </a:xfrm>
        </p:grpSpPr>
        <p:pic>
          <p:nvPicPr>
            <p:cNvPr id="13" name="Picture 12" descr="9781932159486.jpg"/>
            <p:cNvPicPr>
              <a:picLocks noChangeAspect="1"/>
            </p:cNvPicPr>
            <p:nvPr/>
          </p:nvPicPr>
          <p:blipFill>
            <a:blip r:embed="rId3" cstate="print"/>
            <a:stretch>
              <a:fillRect/>
            </a:stretch>
          </p:blipFill>
          <p:spPr>
            <a:xfrm>
              <a:off x="6553200" y="4343400"/>
              <a:ext cx="1143000" cy="1766455"/>
            </a:xfrm>
            <a:prstGeom prst="rect">
              <a:avLst/>
            </a:prstGeom>
          </p:spPr>
        </p:pic>
        <p:pic>
          <p:nvPicPr>
            <p:cNvPr id="14" name="Picture 13" descr="2006_ProfAward_seal_4c.jpg"/>
            <p:cNvPicPr>
              <a:picLocks noChangeAspect="1"/>
            </p:cNvPicPr>
            <p:nvPr/>
          </p:nvPicPr>
          <p:blipFill>
            <a:blip r:embed="rId4" cstate="print"/>
            <a:stretch>
              <a:fillRect/>
            </a:stretch>
          </p:blipFill>
          <p:spPr>
            <a:xfrm>
              <a:off x="7239000" y="4343400"/>
              <a:ext cx="457200" cy="619943"/>
            </a:xfrm>
            <a:prstGeom prst="rect">
              <a:avLst/>
            </a:prstGeom>
          </p:spPr>
        </p:pic>
      </p:grpSp>
      <p:sp>
        <p:nvSpPr>
          <p:cNvPr id="15" name="Date Placeholder 14"/>
          <p:cNvSpPr>
            <a:spLocks noGrp="1"/>
          </p:cNvSpPr>
          <p:nvPr>
            <p:ph type="dt" sz="half" idx="10"/>
          </p:nvPr>
        </p:nvSpPr>
        <p:spPr/>
        <p:txBody>
          <a:bodyPr/>
          <a:lstStyle/>
          <a:p>
            <a:pPr>
              <a:defRPr/>
            </a:pPr>
            <a:r>
              <a:rPr lang="en-US" altLang="en-US" sz="1000"/>
              <a:t>Module 3: Quality Tools</a:t>
            </a:r>
            <a:endParaRPr lang="en-US" altLang="en-US" sz="1000" dirty="0"/>
          </a:p>
        </p:txBody>
      </p:sp>
      <p:pic>
        <p:nvPicPr>
          <p:cNvPr id="3" name="Picture 2" descr="Chart&#10;&#10;Description automatically generated with medium confidence">
            <a:extLst>
              <a:ext uri="{FF2B5EF4-FFF2-40B4-BE49-F238E27FC236}">
                <a16:creationId xmlns:a16="http://schemas.microsoft.com/office/drawing/2014/main" id="{4596A15E-269C-FC88-6C46-63FBE70604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00" y="1699230"/>
            <a:ext cx="2094590" cy="32004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8BCF65FF-26F1-41D1-8020-18873B149DB2}" type="slidenum">
              <a:rPr lang="en-US" altLang="en-US"/>
              <a:pPr>
                <a:defRPr/>
              </a:pPr>
              <a:t>20</a:t>
            </a:fld>
            <a:endParaRPr lang="en-US" altLang="en-US" sz="1400"/>
          </a:p>
        </p:txBody>
      </p:sp>
      <p:sp>
        <p:nvSpPr>
          <p:cNvPr id="7173" name="Rectangle 2"/>
          <p:cNvSpPr>
            <a:spLocks noGrp="1" noChangeArrowheads="1"/>
          </p:cNvSpPr>
          <p:nvPr>
            <p:ph type="title"/>
          </p:nvPr>
        </p:nvSpPr>
        <p:spPr/>
        <p:txBody>
          <a:bodyPr/>
          <a:lstStyle/>
          <a:p>
            <a:r>
              <a:rPr lang="en-US" altLang="en-US" dirty="0"/>
              <a:t>Understanding Data</a:t>
            </a:r>
            <a:br>
              <a:rPr lang="en-US" altLang="en-US" sz="3200" dirty="0"/>
            </a:br>
            <a:r>
              <a:rPr lang="en-US" altLang="en-US" sz="2800" dirty="0"/>
              <a:t>Pareto Chart: Defect Data</a:t>
            </a:r>
            <a:endParaRPr lang="en-US" altLang="en-US" sz="3200" dirty="0"/>
          </a:p>
        </p:txBody>
      </p:sp>
      <p:graphicFrame>
        <p:nvGraphicFramePr>
          <p:cNvPr id="7170" name="Object 3"/>
          <p:cNvGraphicFramePr>
            <a:graphicFrameLocks noChangeAspect="1"/>
          </p:cNvGraphicFramePr>
          <p:nvPr/>
        </p:nvGraphicFramePr>
        <p:xfrm>
          <a:off x="1447800" y="1905000"/>
          <a:ext cx="6019800" cy="4191000"/>
        </p:xfrm>
        <a:graphic>
          <a:graphicData uri="http://schemas.openxmlformats.org/presentationml/2006/ole">
            <mc:AlternateContent xmlns:mc="http://schemas.openxmlformats.org/markup-compatibility/2006">
              <mc:Choice xmlns:v="urn:schemas-microsoft-com:vml" Requires="v">
                <p:oleObj name="Worksheet" r:id="rId3" imgW="4591074" imgH="3285911" progId="Excel.Sheet.8">
                  <p:embed/>
                </p:oleObj>
              </mc:Choice>
              <mc:Fallback>
                <p:oleObj name="Worksheet" r:id="rId3" imgW="4591074" imgH="3285911"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905000"/>
                        <a:ext cx="6019800" cy="4191000"/>
                      </a:xfrm>
                      <a:prstGeom prst="rect">
                        <a:avLst/>
                      </a:prstGeom>
                      <a:solidFill>
                        <a:schemeClr val="bg1"/>
                      </a:solidFill>
                    </p:spPr>
                  </p:pic>
                </p:oleObj>
              </mc:Fallback>
            </mc:AlternateContent>
          </a:graphicData>
        </a:graphic>
      </p:graphicFrame>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3F680643-AB72-4F33-BE0E-55613FAC62A2}" type="slidenum">
              <a:rPr lang="en-US" altLang="en-US"/>
              <a:pPr>
                <a:defRPr/>
              </a:pPr>
              <a:t>3</a:t>
            </a:fld>
            <a:endParaRPr lang="en-US" altLang="en-US" sz="1400"/>
          </a:p>
        </p:txBody>
      </p:sp>
      <p:sp>
        <p:nvSpPr>
          <p:cNvPr id="20484" name="Rectangle 2"/>
          <p:cNvSpPr>
            <a:spLocks noGrp="1" noChangeArrowheads="1"/>
          </p:cNvSpPr>
          <p:nvPr>
            <p:ph type="title"/>
          </p:nvPr>
        </p:nvSpPr>
        <p:spPr/>
        <p:txBody>
          <a:bodyPr/>
          <a:lstStyle/>
          <a:p>
            <a:r>
              <a:rPr lang="en-US" altLang="en-US" dirty="0"/>
              <a:t>Objective</a:t>
            </a:r>
          </a:p>
        </p:txBody>
      </p:sp>
      <p:sp>
        <p:nvSpPr>
          <p:cNvPr id="20485" name="Rectangle 3"/>
          <p:cNvSpPr>
            <a:spLocks noGrp="1" noChangeArrowheads="1"/>
          </p:cNvSpPr>
          <p:nvPr>
            <p:ph type="body" idx="1"/>
          </p:nvPr>
        </p:nvSpPr>
        <p:spPr/>
        <p:txBody>
          <a:bodyPr/>
          <a:lstStyle/>
          <a:p>
            <a:pPr>
              <a:spcBef>
                <a:spcPts val="0"/>
              </a:spcBef>
              <a:spcAft>
                <a:spcPts val="1200"/>
              </a:spcAft>
            </a:pPr>
            <a:r>
              <a:rPr lang="en-US" altLang="en-US" sz="2400" dirty="0"/>
              <a:t>Enable you to manage project quality using proven tools and techniques</a:t>
            </a:r>
          </a:p>
          <a:p>
            <a:pPr>
              <a:spcBef>
                <a:spcPts val="0"/>
              </a:spcBef>
              <a:spcAft>
                <a:spcPts val="1200"/>
              </a:spcAft>
            </a:pPr>
            <a:r>
              <a:rPr lang="en-US" altLang="en-US" sz="2400" dirty="0"/>
              <a:t>Provide a tool kit of quality tools that you may use during project implementation</a:t>
            </a:r>
          </a:p>
          <a:p>
            <a:r>
              <a:rPr lang="en-US" altLang="en-US" sz="2400" dirty="0"/>
              <a:t>Describe these tools in a logical order of use</a:t>
            </a:r>
            <a:endParaRPr lang="en-US" altLang="en-US" dirty="0"/>
          </a:p>
        </p:txBody>
      </p:sp>
      <p:sp>
        <p:nvSpPr>
          <p:cNvPr id="9" name="Date Placeholder 8"/>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57CCB2AA-24EE-4E7E-82E1-D2171871FF58}" type="slidenum">
              <a:rPr lang="en-US" altLang="en-US"/>
              <a:pPr>
                <a:defRPr/>
              </a:pPr>
              <a:t>4</a:t>
            </a:fld>
            <a:endParaRPr lang="en-US" altLang="en-US" sz="1400"/>
          </a:p>
        </p:txBody>
      </p:sp>
      <p:sp>
        <p:nvSpPr>
          <p:cNvPr id="21508" name="Rectangle 2"/>
          <p:cNvSpPr>
            <a:spLocks noGrp="1" noChangeArrowheads="1"/>
          </p:cNvSpPr>
          <p:nvPr>
            <p:ph type="title"/>
          </p:nvPr>
        </p:nvSpPr>
        <p:spPr>
          <a:xfrm>
            <a:off x="609600" y="457200"/>
            <a:ext cx="7772400" cy="1143000"/>
          </a:xfrm>
        </p:spPr>
        <p:txBody>
          <a:bodyPr/>
          <a:lstStyle/>
          <a:p>
            <a:r>
              <a:rPr lang="en-US" altLang="en-US" dirty="0"/>
              <a:t>Quality Tools for...</a:t>
            </a:r>
          </a:p>
        </p:txBody>
      </p:sp>
      <p:sp>
        <p:nvSpPr>
          <p:cNvPr id="21509" name="Rectangle 3"/>
          <p:cNvSpPr>
            <a:spLocks noGrp="1" noChangeArrowheads="1"/>
          </p:cNvSpPr>
          <p:nvPr>
            <p:ph type="body" idx="1"/>
          </p:nvPr>
        </p:nvSpPr>
        <p:spPr>
          <a:xfrm>
            <a:off x="609600" y="1752600"/>
            <a:ext cx="7772400" cy="3505200"/>
          </a:xfrm>
        </p:spPr>
        <p:txBody>
          <a:bodyPr/>
          <a:lstStyle/>
          <a:p>
            <a:pPr>
              <a:spcAft>
                <a:spcPts val="1200"/>
              </a:spcAft>
            </a:pPr>
            <a:r>
              <a:rPr lang="en-US" altLang="en-US" sz="2400" dirty="0"/>
              <a:t>Collecting data</a:t>
            </a:r>
          </a:p>
          <a:p>
            <a:pPr>
              <a:spcAft>
                <a:spcPts val="1200"/>
              </a:spcAft>
            </a:pPr>
            <a:r>
              <a:rPr lang="en-US" altLang="en-US" sz="2400" dirty="0"/>
              <a:t>Understanding data</a:t>
            </a:r>
          </a:p>
          <a:p>
            <a:pPr>
              <a:spcAft>
                <a:spcPts val="1200"/>
              </a:spcAft>
            </a:pPr>
            <a:r>
              <a:rPr lang="en-US" altLang="en-US" sz="2400" dirty="0"/>
              <a:t>Understanding processes</a:t>
            </a:r>
          </a:p>
          <a:p>
            <a:pPr>
              <a:spcAft>
                <a:spcPts val="1200"/>
              </a:spcAft>
            </a:pPr>
            <a:r>
              <a:rPr lang="en-US" altLang="en-US" sz="2400" dirty="0"/>
              <a:t>Analyzing processes</a:t>
            </a:r>
          </a:p>
          <a:p>
            <a:pPr>
              <a:spcAft>
                <a:spcPts val="1200"/>
              </a:spcAft>
            </a:pPr>
            <a:r>
              <a:rPr lang="en-US" altLang="en-US" sz="2400" dirty="0"/>
              <a:t>Solving problems</a:t>
            </a:r>
          </a:p>
          <a:p>
            <a:r>
              <a:rPr lang="en-US" altLang="en-US" sz="2400" dirty="0"/>
              <a:t>…and two commonly used tools</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ltLang="en-US"/>
              <a:t>Copyright © 2022 Kenneth H. Rose</a:t>
            </a:r>
            <a:endParaRPr lang="en-US" altLang="en-US" sz="1400" dirty="0">
              <a:latin typeface="Times New Roman" pitchFamily="18" charset="0"/>
            </a:endParaRPr>
          </a:p>
        </p:txBody>
      </p:sp>
      <p:sp>
        <p:nvSpPr>
          <p:cNvPr id="7" name="Slide Number Placeholder 5"/>
          <p:cNvSpPr>
            <a:spLocks noGrp="1"/>
          </p:cNvSpPr>
          <p:nvPr>
            <p:ph type="sldNum" sz="quarter" idx="12"/>
          </p:nvPr>
        </p:nvSpPr>
        <p:spPr/>
        <p:txBody>
          <a:bodyPr/>
          <a:lstStyle/>
          <a:p>
            <a:pPr>
              <a:defRPr/>
            </a:pPr>
            <a:r>
              <a:rPr lang="en-US" altLang="en-US"/>
              <a:t>3-</a:t>
            </a:r>
            <a:fld id="{36BFFD60-6412-4D0B-92BF-934292AB9A50}" type="slidenum">
              <a:rPr lang="en-US" altLang="en-US"/>
              <a:pPr>
                <a:defRPr/>
              </a:pPr>
              <a:t>5</a:t>
            </a:fld>
            <a:endParaRPr lang="en-US" altLang="en-US" sz="1400"/>
          </a:p>
        </p:txBody>
      </p:sp>
      <p:sp>
        <p:nvSpPr>
          <p:cNvPr id="22532" name="Rectangle 2"/>
          <p:cNvSpPr>
            <a:spLocks noGrp="1" noChangeArrowheads="1"/>
          </p:cNvSpPr>
          <p:nvPr>
            <p:ph type="title"/>
          </p:nvPr>
        </p:nvSpPr>
        <p:spPr>
          <a:xfrm>
            <a:off x="609600" y="304800"/>
            <a:ext cx="7772400" cy="1143000"/>
          </a:xfrm>
        </p:spPr>
        <p:txBody>
          <a:bodyPr/>
          <a:lstStyle/>
          <a:p>
            <a:r>
              <a:rPr lang="en-US" altLang="en-US" dirty="0"/>
              <a:t>Seven Basic Tools</a:t>
            </a:r>
          </a:p>
        </p:txBody>
      </p:sp>
      <p:sp>
        <p:nvSpPr>
          <p:cNvPr id="22533" name="Rectangle 3"/>
          <p:cNvSpPr>
            <a:spLocks noGrp="1" noChangeArrowheads="1"/>
          </p:cNvSpPr>
          <p:nvPr>
            <p:ph type="body" idx="1"/>
          </p:nvPr>
        </p:nvSpPr>
        <p:spPr>
          <a:xfrm>
            <a:off x="685800" y="1600200"/>
            <a:ext cx="7772400" cy="4114800"/>
          </a:xfrm>
        </p:spPr>
        <p:txBody>
          <a:bodyPr/>
          <a:lstStyle/>
          <a:p>
            <a:r>
              <a:rPr lang="en-US" altLang="en-US" sz="2400" dirty="0"/>
              <a:t>Check sheet</a:t>
            </a:r>
          </a:p>
          <a:p>
            <a:r>
              <a:rPr lang="en-US" altLang="en-US" sz="2400" dirty="0"/>
              <a:t>Graph</a:t>
            </a:r>
          </a:p>
          <a:p>
            <a:r>
              <a:rPr lang="en-US" altLang="en-US" sz="2400" dirty="0"/>
              <a:t>Histogram</a:t>
            </a:r>
          </a:p>
          <a:p>
            <a:r>
              <a:rPr lang="en-US" altLang="en-US" sz="2400" dirty="0"/>
              <a:t>Pareto chart</a:t>
            </a:r>
          </a:p>
          <a:p>
            <a:r>
              <a:rPr lang="en-US" altLang="en-US" sz="2400" dirty="0"/>
              <a:t>Scatter diagram</a:t>
            </a:r>
          </a:p>
          <a:p>
            <a:r>
              <a:rPr lang="en-US" altLang="en-US" sz="2400" dirty="0"/>
              <a:t>Control chart</a:t>
            </a:r>
          </a:p>
          <a:p>
            <a:r>
              <a:rPr lang="en-US" altLang="en-US" sz="2400" dirty="0"/>
              <a:t>Cause-and-effect diagram</a:t>
            </a:r>
          </a:p>
        </p:txBody>
      </p:sp>
      <p:sp>
        <p:nvSpPr>
          <p:cNvPr id="22534" name="Text Box 4"/>
          <p:cNvSpPr txBox="1">
            <a:spLocks noChangeArrowheads="1"/>
          </p:cNvSpPr>
          <p:nvPr/>
        </p:nvSpPr>
        <p:spPr bwMode="auto">
          <a:xfrm>
            <a:off x="4419600" y="5105400"/>
            <a:ext cx="3810000" cy="366713"/>
          </a:xfrm>
          <a:prstGeom prst="rect">
            <a:avLst/>
          </a:prstGeom>
          <a:noFill/>
          <a:ln w="9525">
            <a:noFill/>
            <a:miter lim="800000"/>
            <a:headEnd/>
            <a:tailEnd/>
          </a:ln>
        </p:spPr>
        <p:txBody>
          <a:bodyPr>
            <a:spAutoFit/>
          </a:bodyPr>
          <a:lstStyle/>
          <a:p>
            <a:pPr algn="l">
              <a:spcBef>
                <a:spcPct val="50000"/>
              </a:spcBef>
            </a:pPr>
            <a:r>
              <a:rPr lang="en-US" altLang="en-US" sz="1800" dirty="0">
                <a:latin typeface="Arial" charset="0"/>
              </a:rPr>
              <a:t>(Ishikawa: </a:t>
            </a:r>
            <a:r>
              <a:rPr lang="en-US" altLang="en-US" sz="1800" i="1" dirty="0">
                <a:latin typeface="Arial" charset="0"/>
              </a:rPr>
              <a:t>Guide to Quality Control</a:t>
            </a:r>
            <a:r>
              <a:rPr lang="en-US" altLang="en-US" sz="1800" dirty="0">
                <a:latin typeface="Arial" charset="0"/>
              </a:rPr>
              <a:t>)</a:t>
            </a:r>
            <a:endParaRPr lang="en-US" altLang="en-US" sz="2400" dirty="0"/>
          </a:p>
        </p:txBody>
      </p:sp>
      <p:sp>
        <p:nvSpPr>
          <p:cNvPr id="9" name="Date Placeholder 8"/>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861DD82F-A12A-4ECC-A5F4-BB35490DEAEA}" type="slidenum">
              <a:rPr lang="en-US" altLang="en-US"/>
              <a:pPr>
                <a:defRPr/>
              </a:pPr>
              <a:t>6</a:t>
            </a:fld>
            <a:endParaRPr lang="en-US" altLang="en-US" sz="1400"/>
          </a:p>
        </p:txBody>
      </p:sp>
      <p:sp>
        <p:nvSpPr>
          <p:cNvPr id="23556" name="Rectangle 2"/>
          <p:cNvSpPr>
            <a:spLocks noGrp="1" noChangeArrowheads="1"/>
          </p:cNvSpPr>
          <p:nvPr>
            <p:ph type="title"/>
          </p:nvPr>
        </p:nvSpPr>
        <p:spPr>
          <a:xfrm>
            <a:off x="685800" y="381000"/>
            <a:ext cx="7772400" cy="1143000"/>
          </a:xfrm>
        </p:spPr>
        <p:txBody>
          <a:bodyPr/>
          <a:lstStyle/>
          <a:p>
            <a:r>
              <a:rPr lang="en-US" altLang="en-US" dirty="0"/>
              <a:t>Other Tools</a:t>
            </a:r>
          </a:p>
        </p:txBody>
      </p:sp>
      <p:sp>
        <p:nvSpPr>
          <p:cNvPr id="23557" name="Rectangle 3"/>
          <p:cNvSpPr>
            <a:spLocks noGrp="1" noChangeArrowheads="1"/>
          </p:cNvSpPr>
          <p:nvPr>
            <p:ph type="body" idx="1"/>
          </p:nvPr>
        </p:nvSpPr>
        <p:spPr>
          <a:xfrm>
            <a:off x="685800" y="1676400"/>
            <a:ext cx="7772400" cy="4114800"/>
          </a:xfrm>
        </p:spPr>
        <p:txBody>
          <a:bodyPr/>
          <a:lstStyle/>
          <a:p>
            <a:pPr>
              <a:spcAft>
                <a:spcPts val="1200"/>
              </a:spcAft>
            </a:pPr>
            <a:r>
              <a:rPr lang="en-US" altLang="en-US" sz="2400" dirty="0"/>
              <a:t>Flow chart </a:t>
            </a:r>
          </a:p>
          <a:p>
            <a:pPr>
              <a:spcAft>
                <a:spcPts val="1200"/>
              </a:spcAft>
            </a:pPr>
            <a:r>
              <a:rPr lang="en-US" altLang="en-US" sz="2400" dirty="0"/>
              <a:t>Run chart</a:t>
            </a:r>
          </a:p>
          <a:p>
            <a:pPr>
              <a:spcAft>
                <a:spcPts val="1200"/>
              </a:spcAft>
            </a:pPr>
            <a:r>
              <a:rPr lang="en-US" altLang="en-US" sz="2400" dirty="0"/>
              <a:t>Brainstorming</a:t>
            </a:r>
          </a:p>
          <a:p>
            <a:pPr>
              <a:spcAft>
                <a:spcPts val="1200"/>
              </a:spcAft>
            </a:pPr>
            <a:r>
              <a:rPr lang="en-US" altLang="en-US" sz="2400" dirty="0"/>
              <a:t>Affinity diagram</a:t>
            </a:r>
          </a:p>
          <a:p>
            <a:pPr>
              <a:spcAft>
                <a:spcPts val="1200"/>
              </a:spcAft>
            </a:pPr>
            <a:r>
              <a:rPr lang="en-US" altLang="en-US" sz="2400" dirty="0"/>
              <a:t>Nominal group technique and multi-voting</a:t>
            </a:r>
          </a:p>
          <a:p>
            <a:pPr>
              <a:spcAft>
                <a:spcPts val="1200"/>
              </a:spcAft>
            </a:pPr>
            <a:r>
              <a:rPr lang="en-US" altLang="en-US" sz="2400" dirty="0"/>
              <a:t>Force field analysis</a:t>
            </a:r>
          </a:p>
          <a:p>
            <a:pPr>
              <a:spcAft>
                <a:spcPts val="1200"/>
              </a:spcAft>
            </a:pPr>
            <a:r>
              <a:rPr lang="en-US" altLang="en-US" sz="2400" dirty="0"/>
              <a:t>Pillar diagram</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ACE8E639-3E18-4808-A4F8-0AECF6AF3208}" type="slidenum">
              <a:rPr lang="en-US" altLang="en-US"/>
              <a:pPr>
                <a:defRPr/>
              </a:pPr>
              <a:t>7</a:t>
            </a:fld>
            <a:endParaRPr lang="en-US" altLang="en-US" sz="1400"/>
          </a:p>
        </p:txBody>
      </p:sp>
      <p:sp>
        <p:nvSpPr>
          <p:cNvPr id="24580" name="Rectangle 2"/>
          <p:cNvSpPr>
            <a:spLocks noGrp="1" noChangeArrowheads="1"/>
          </p:cNvSpPr>
          <p:nvPr>
            <p:ph type="title"/>
          </p:nvPr>
        </p:nvSpPr>
        <p:spPr/>
        <p:txBody>
          <a:bodyPr/>
          <a:lstStyle/>
          <a:p>
            <a:r>
              <a:rPr lang="en-US" altLang="en-US" dirty="0"/>
              <a:t>Collecting Data</a:t>
            </a:r>
            <a:br>
              <a:rPr lang="en-US" altLang="en-US" sz="3200" dirty="0"/>
            </a:br>
            <a:r>
              <a:rPr lang="en-US" altLang="en-US" sz="2800" dirty="0"/>
              <a:t>Check Sheet</a:t>
            </a:r>
            <a:endParaRPr lang="en-US" altLang="en-US" sz="3200" dirty="0"/>
          </a:p>
        </p:txBody>
      </p:sp>
      <p:sp>
        <p:nvSpPr>
          <p:cNvPr id="24581" name="Rectangle 3"/>
          <p:cNvSpPr>
            <a:spLocks noGrp="1" noChangeArrowheads="1"/>
          </p:cNvSpPr>
          <p:nvPr>
            <p:ph type="body" idx="1"/>
          </p:nvPr>
        </p:nvSpPr>
        <p:spPr>
          <a:xfrm>
            <a:off x="685800" y="1828800"/>
            <a:ext cx="7772400" cy="4267200"/>
          </a:xfrm>
        </p:spPr>
        <p:txBody>
          <a:bodyPr/>
          <a:lstStyle/>
          <a:p>
            <a:r>
              <a:rPr lang="en-US" altLang="en-US" sz="2400" dirty="0"/>
              <a:t>Purpose: Compile and record data from observations or historical sources</a:t>
            </a:r>
          </a:p>
          <a:p>
            <a:pPr lvl="1">
              <a:spcAft>
                <a:spcPts val="600"/>
              </a:spcAft>
            </a:pPr>
            <a:r>
              <a:rPr lang="en-US" altLang="en-US" sz="2200" dirty="0"/>
              <a:t>Define events and data</a:t>
            </a:r>
          </a:p>
          <a:p>
            <a:pPr lvl="1">
              <a:spcAft>
                <a:spcPts val="600"/>
              </a:spcAft>
            </a:pPr>
            <a:r>
              <a:rPr lang="en-US" altLang="en-US" sz="2200" dirty="0"/>
              <a:t>Decide who, what, when, where, how, why</a:t>
            </a:r>
          </a:p>
          <a:p>
            <a:pPr lvl="1">
              <a:spcAft>
                <a:spcPts val="600"/>
              </a:spcAft>
            </a:pPr>
            <a:r>
              <a:rPr lang="en-US" altLang="en-US" sz="2200" dirty="0"/>
              <a:t>Design check sheet: clear, easy to use</a:t>
            </a:r>
          </a:p>
          <a:p>
            <a:pPr lvl="1">
              <a:spcBef>
                <a:spcPts val="0"/>
              </a:spcBef>
              <a:spcAft>
                <a:spcPts val="600"/>
              </a:spcAft>
            </a:pPr>
            <a:r>
              <a:rPr lang="en-US" altLang="en-US" sz="2200" dirty="0"/>
              <a:t>Collect data</a:t>
            </a:r>
          </a:p>
          <a:p>
            <a:pPr>
              <a:spcAft>
                <a:spcPts val="1200"/>
              </a:spcAft>
            </a:pPr>
            <a:r>
              <a:rPr lang="en-US" altLang="en-US" sz="2400" dirty="0"/>
              <a:t>Check </a:t>
            </a:r>
            <a:r>
              <a:rPr lang="en-US" altLang="en-US" sz="2400" u="sng" dirty="0"/>
              <a:t>sheet</a:t>
            </a:r>
            <a:r>
              <a:rPr lang="en-US" altLang="en-US" sz="2400" dirty="0"/>
              <a:t>: Collection of data</a:t>
            </a:r>
          </a:p>
          <a:p>
            <a:pPr>
              <a:spcAft>
                <a:spcPts val="1200"/>
              </a:spcAft>
            </a:pPr>
            <a:r>
              <a:rPr lang="en-US" altLang="en-US" sz="2400" dirty="0"/>
              <a:t>Check </a:t>
            </a:r>
            <a:r>
              <a:rPr lang="en-US" altLang="en-US" sz="2400" u="sng" dirty="0"/>
              <a:t>list</a:t>
            </a:r>
            <a:r>
              <a:rPr lang="en-US" altLang="en-US" sz="2400" dirty="0"/>
              <a:t>: Things to do</a:t>
            </a:r>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dirty="0"/>
              <a:t>Copyright © 2022 Kenneth H. Rose</a:t>
            </a:r>
            <a:endParaRPr lang="en-US" alt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2D7F85DA-8A1B-4DC6-A6E0-29D9DDB29D5D}" type="slidenum">
              <a:rPr lang="en-US" altLang="en-US"/>
              <a:pPr>
                <a:defRPr/>
              </a:pPr>
              <a:t>8</a:t>
            </a:fld>
            <a:endParaRPr lang="en-US" altLang="en-US" sz="1400"/>
          </a:p>
        </p:txBody>
      </p:sp>
      <p:sp>
        <p:nvSpPr>
          <p:cNvPr id="1029" name="Rectangle 2"/>
          <p:cNvSpPr>
            <a:spLocks noGrp="1" noChangeArrowheads="1"/>
          </p:cNvSpPr>
          <p:nvPr>
            <p:ph type="title"/>
          </p:nvPr>
        </p:nvSpPr>
        <p:spPr/>
        <p:txBody>
          <a:bodyPr/>
          <a:lstStyle/>
          <a:p>
            <a:r>
              <a:rPr lang="en-US" altLang="en-US" dirty="0"/>
              <a:t>Collecting Data</a:t>
            </a:r>
            <a:br>
              <a:rPr lang="en-US" altLang="en-US" sz="3200" dirty="0"/>
            </a:br>
            <a:r>
              <a:rPr lang="en-US" altLang="en-US" sz="2800" dirty="0"/>
              <a:t>Check Sheet: Example</a:t>
            </a:r>
            <a:endParaRPr lang="en-US" altLang="en-US" sz="3200" dirty="0"/>
          </a:p>
        </p:txBody>
      </p:sp>
      <p:graphicFrame>
        <p:nvGraphicFramePr>
          <p:cNvPr id="1026" name="Object 19"/>
          <p:cNvGraphicFramePr>
            <a:graphicFrameLocks noChangeAspect="1"/>
          </p:cNvGraphicFramePr>
          <p:nvPr/>
        </p:nvGraphicFramePr>
        <p:xfrm>
          <a:off x="1066800" y="1981200"/>
          <a:ext cx="6677025" cy="3619500"/>
        </p:xfrm>
        <a:graphic>
          <a:graphicData uri="http://schemas.openxmlformats.org/presentationml/2006/ole">
            <mc:AlternateContent xmlns:mc="http://schemas.openxmlformats.org/markup-compatibility/2006">
              <mc:Choice xmlns:v="urn:schemas-microsoft-com:vml" Requires="v">
                <p:oleObj name="Document" r:id="rId3" imgW="6680271" imgH="3881210" progId="Word.Document.8">
                  <p:embed/>
                </p:oleObj>
              </mc:Choice>
              <mc:Fallback>
                <p:oleObj name="Document" r:id="rId3" imgW="6680271" imgH="3881210" progId="Word.Document.8">
                  <p:embed/>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981200"/>
                        <a:ext cx="6677025" cy="3619500"/>
                      </a:xfrm>
                      <a:prstGeom prst="rect">
                        <a:avLst/>
                      </a:prstGeom>
                      <a:solidFill>
                        <a:schemeClr val="bg1"/>
                      </a:solidFill>
                    </p:spPr>
                  </p:pic>
                </p:oleObj>
              </mc:Fallback>
            </mc:AlternateContent>
          </a:graphicData>
        </a:graphic>
      </p:graphicFrame>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ltLang="en-US"/>
              <a:t>Copyright © 2022 Kenneth H. Rose</a:t>
            </a:r>
            <a:endParaRPr lang="en-US" altLang="en-US" sz="1400">
              <a:latin typeface="Times New Roman" pitchFamily="18" charset="0"/>
            </a:endParaRPr>
          </a:p>
        </p:txBody>
      </p:sp>
      <p:sp>
        <p:nvSpPr>
          <p:cNvPr id="6" name="Slide Number Placeholder 5"/>
          <p:cNvSpPr>
            <a:spLocks noGrp="1"/>
          </p:cNvSpPr>
          <p:nvPr>
            <p:ph type="sldNum" sz="quarter" idx="12"/>
          </p:nvPr>
        </p:nvSpPr>
        <p:spPr/>
        <p:txBody>
          <a:bodyPr/>
          <a:lstStyle/>
          <a:p>
            <a:pPr>
              <a:defRPr/>
            </a:pPr>
            <a:r>
              <a:rPr lang="en-US" altLang="en-US"/>
              <a:t>3-</a:t>
            </a:r>
            <a:fld id="{9E048D27-C2B4-4EDB-A5D1-B510ED1A93C2}" type="slidenum">
              <a:rPr lang="en-US" altLang="en-US"/>
              <a:pPr>
                <a:defRPr/>
              </a:pPr>
              <a:t>9</a:t>
            </a:fld>
            <a:endParaRPr lang="en-US" altLang="en-US" sz="1400"/>
          </a:p>
        </p:txBody>
      </p:sp>
      <p:sp>
        <p:nvSpPr>
          <p:cNvPr id="25604" name="Rectangle 2"/>
          <p:cNvSpPr>
            <a:spLocks noGrp="1" noChangeArrowheads="1"/>
          </p:cNvSpPr>
          <p:nvPr>
            <p:ph type="title"/>
          </p:nvPr>
        </p:nvSpPr>
        <p:spPr/>
        <p:txBody>
          <a:bodyPr/>
          <a:lstStyle/>
          <a:p>
            <a:r>
              <a:rPr lang="en-US" altLang="en-US" dirty="0"/>
              <a:t>Understanding Data</a:t>
            </a:r>
            <a:br>
              <a:rPr lang="en-US" altLang="en-US" sz="2800" dirty="0"/>
            </a:br>
            <a:r>
              <a:rPr lang="en-US" altLang="en-US" sz="2800" dirty="0"/>
              <a:t>Graph</a:t>
            </a:r>
            <a:endParaRPr lang="en-US" altLang="en-US" sz="3200" dirty="0"/>
          </a:p>
        </p:txBody>
      </p:sp>
      <p:sp>
        <p:nvSpPr>
          <p:cNvPr id="25605" name="Rectangle 4"/>
          <p:cNvSpPr>
            <a:spLocks noGrp="1" noChangeArrowheads="1"/>
          </p:cNvSpPr>
          <p:nvPr>
            <p:ph type="body" idx="1"/>
          </p:nvPr>
        </p:nvSpPr>
        <p:spPr/>
        <p:txBody>
          <a:bodyPr/>
          <a:lstStyle/>
          <a:p>
            <a:r>
              <a:rPr lang="en-US" altLang="en-US" sz="2400" dirty="0"/>
              <a:t>Purpose: Organize, summarize, and display data over time</a:t>
            </a:r>
          </a:p>
          <a:p>
            <a:pPr lvl="1"/>
            <a:r>
              <a:rPr lang="en-US" altLang="en-US" sz="2200" dirty="0"/>
              <a:t>Define events and data</a:t>
            </a:r>
          </a:p>
          <a:p>
            <a:pPr lvl="1"/>
            <a:r>
              <a:rPr lang="en-US" altLang="en-US" sz="2200" dirty="0"/>
              <a:t>Design graph</a:t>
            </a:r>
          </a:p>
          <a:p>
            <a:pPr lvl="1"/>
            <a:r>
              <a:rPr lang="en-US" altLang="en-US" sz="2200" dirty="0"/>
              <a:t>Collect data if not already done</a:t>
            </a:r>
          </a:p>
          <a:p>
            <a:pPr lvl="1">
              <a:spcBef>
                <a:spcPts val="0"/>
              </a:spcBef>
              <a:spcAft>
                <a:spcPts val="1200"/>
              </a:spcAft>
            </a:pPr>
            <a:r>
              <a:rPr lang="en-US" altLang="en-US" sz="2200" dirty="0"/>
              <a:t>Enter data</a:t>
            </a:r>
          </a:p>
          <a:p>
            <a:r>
              <a:rPr lang="en-US" altLang="en-US" sz="2400" dirty="0"/>
              <a:t>Ishikawa included line graphs, bar graphs, circle graphs</a:t>
            </a:r>
          </a:p>
          <a:p>
            <a:pPr lvl="1"/>
            <a:endParaRPr lang="en-US" altLang="en-US" sz="2400" dirty="0"/>
          </a:p>
        </p:txBody>
      </p:sp>
      <p:sp>
        <p:nvSpPr>
          <p:cNvPr id="8" name="Date Placeholder 7"/>
          <p:cNvSpPr>
            <a:spLocks noGrp="1"/>
          </p:cNvSpPr>
          <p:nvPr>
            <p:ph type="dt" sz="half" idx="10"/>
          </p:nvPr>
        </p:nvSpPr>
        <p:spPr/>
        <p:txBody>
          <a:bodyPr/>
          <a:lstStyle/>
          <a:p>
            <a:pPr>
              <a:defRPr/>
            </a:pPr>
            <a:r>
              <a:rPr lang="en-US" altLang="en-US"/>
              <a:t>Module 3: Quality Tools</a:t>
            </a:r>
            <a:endParaRPr lang="en-US" alt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lgn="r">
          <a:defRPr sz="1400" b="1" dirty="0" smtClean="0">
            <a:latin typeface="Arial Narrow" pitchFamily="34" charset="0"/>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6307</TotalTime>
  <Words>2502</Words>
  <Application>Microsoft Office PowerPoint</Application>
  <PresentationFormat>On-screen Show (4:3)</PresentationFormat>
  <Paragraphs>264</Paragraphs>
  <Slides>20</Slides>
  <Notes>20</Notes>
  <HiddenSlides>2</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27" baseType="lpstr">
      <vt:lpstr>Arial</vt:lpstr>
      <vt:lpstr>Arial Narrow</vt:lpstr>
      <vt:lpstr>Times New Roman</vt:lpstr>
      <vt:lpstr>Default Design</vt:lpstr>
      <vt:lpstr>Document</vt:lpstr>
      <vt:lpstr>Chart</vt:lpstr>
      <vt:lpstr>Worksheet</vt:lpstr>
      <vt:lpstr>Module 3</vt:lpstr>
      <vt:lpstr>Project Quality Management  Why, What and How Third Edition  By Kenneth H. Rose, PMP Retired </vt:lpstr>
      <vt:lpstr>Objective</vt:lpstr>
      <vt:lpstr>Quality Tools for...</vt:lpstr>
      <vt:lpstr>Seven Basic Tools</vt:lpstr>
      <vt:lpstr>Other Tools</vt:lpstr>
      <vt:lpstr>Collecting Data Check Sheet</vt:lpstr>
      <vt:lpstr>Collecting Data Check Sheet: Example</vt:lpstr>
      <vt:lpstr>Understanding Data Graph</vt:lpstr>
      <vt:lpstr>Understanding Data Graph: Example of Line Graph</vt:lpstr>
      <vt:lpstr>Understanding Data Graph: Example of Bar Graph</vt:lpstr>
      <vt:lpstr>Understanding Data Graph: Example of Circle Graph</vt:lpstr>
      <vt:lpstr>Understanding Data Histogram</vt:lpstr>
      <vt:lpstr>Understanding Data Histogram: Frequency Table</vt:lpstr>
      <vt:lpstr>Understanding Data Histogram: Class Interval and Width   (more)</vt:lpstr>
      <vt:lpstr>Understanding Data Histogram: Class Interval and Width  (continued)</vt:lpstr>
      <vt:lpstr>Understanding Data Histogram: Example</vt:lpstr>
      <vt:lpstr>Understanding Data Pareto Chart</vt:lpstr>
      <vt:lpstr>Understanding Data Pareto Chart: Construction</vt:lpstr>
      <vt:lpstr>Understanding Data Pareto Chart: Defect Data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Ken Rose</dc:creator>
  <cp:lastModifiedBy>Stephen Buda</cp:lastModifiedBy>
  <cp:revision>407</cp:revision>
  <cp:lastPrinted>2006-03-04T20:32:32Z</cp:lastPrinted>
  <dcterms:created xsi:type="dcterms:W3CDTF">2003-05-11T00:11:47Z</dcterms:created>
  <dcterms:modified xsi:type="dcterms:W3CDTF">2022-08-03T18:02:56Z</dcterms:modified>
</cp:coreProperties>
</file>