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Default Extension="emf" ContentType="image/x-emf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Default Extension="vml" ContentType="application/vnd.openxmlformats-officedocument.vmlDrawing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4"/>
  </p:notesMasterIdLst>
  <p:handoutMasterIdLst>
    <p:handoutMasterId r:id="rId65"/>
  </p:handoutMasterIdLst>
  <p:sldIdLst>
    <p:sldId id="506" r:id="rId2"/>
    <p:sldId id="699" r:id="rId3"/>
    <p:sldId id="700" r:id="rId4"/>
    <p:sldId id="701" r:id="rId5"/>
    <p:sldId id="702" r:id="rId6"/>
    <p:sldId id="703" r:id="rId7"/>
    <p:sldId id="704" r:id="rId8"/>
    <p:sldId id="705" r:id="rId9"/>
    <p:sldId id="706" r:id="rId10"/>
    <p:sldId id="707" r:id="rId11"/>
    <p:sldId id="708" r:id="rId12"/>
    <p:sldId id="709" r:id="rId13"/>
    <p:sldId id="710" r:id="rId14"/>
    <p:sldId id="698" r:id="rId15"/>
    <p:sldId id="692" r:id="rId16"/>
    <p:sldId id="693" r:id="rId17"/>
    <p:sldId id="694" r:id="rId18"/>
    <p:sldId id="695" r:id="rId19"/>
    <p:sldId id="697" r:id="rId20"/>
    <p:sldId id="719" r:id="rId21"/>
    <p:sldId id="720" r:id="rId22"/>
    <p:sldId id="721" r:id="rId23"/>
    <p:sldId id="722" r:id="rId24"/>
    <p:sldId id="728" r:id="rId25"/>
    <p:sldId id="723" r:id="rId26"/>
    <p:sldId id="724" r:id="rId27"/>
    <p:sldId id="717" r:id="rId28"/>
    <p:sldId id="712" r:id="rId29"/>
    <p:sldId id="713" r:id="rId30"/>
    <p:sldId id="714" r:id="rId31"/>
    <p:sldId id="715" r:id="rId32"/>
    <p:sldId id="716" r:id="rId33"/>
    <p:sldId id="711" r:id="rId34"/>
    <p:sldId id="725" r:id="rId35"/>
    <p:sldId id="726" r:id="rId36"/>
    <p:sldId id="727" r:id="rId37"/>
    <p:sldId id="718" r:id="rId38"/>
    <p:sldId id="638" r:id="rId39"/>
    <p:sldId id="659" r:id="rId40"/>
    <p:sldId id="660" r:id="rId41"/>
    <p:sldId id="678" r:id="rId42"/>
    <p:sldId id="639" r:id="rId43"/>
    <p:sldId id="640" r:id="rId44"/>
    <p:sldId id="641" r:id="rId45"/>
    <p:sldId id="642" r:id="rId46"/>
    <p:sldId id="643" r:id="rId47"/>
    <p:sldId id="644" r:id="rId48"/>
    <p:sldId id="645" r:id="rId49"/>
    <p:sldId id="648" r:id="rId50"/>
    <p:sldId id="646" r:id="rId51"/>
    <p:sldId id="514" r:id="rId52"/>
    <p:sldId id="515" r:id="rId53"/>
    <p:sldId id="516" r:id="rId54"/>
    <p:sldId id="651" r:id="rId55"/>
    <p:sldId id="654" r:id="rId56"/>
    <p:sldId id="518" r:id="rId57"/>
    <p:sldId id="655" r:id="rId58"/>
    <p:sldId id="686" r:id="rId59"/>
    <p:sldId id="688" r:id="rId60"/>
    <p:sldId id="690" r:id="rId61"/>
    <p:sldId id="691" r:id="rId62"/>
    <p:sldId id="696" r:id="rId6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accent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accent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2D62"/>
    <a:srgbClr val="FFFFCC"/>
    <a:srgbClr val="003399"/>
    <a:srgbClr val="5F5F5F"/>
    <a:srgbClr val="4D4D4D"/>
    <a:srgbClr val="777777"/>
    <a:srgbClr val="666699"/>
    <a:srgbClr val="C3C8CD"/>
    <a:srgbClr val="C3C85F"/>
    <a:srgbClr val="C1043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45" autoAdjust="0"/>
    <p:restoredTop sz="94660" autoAdjust="0"/>
  </p:normalViewPr>
  <p:slideViewPr>
    <p:cSldViewPr snapToObjects="1">
      <p:cViewPr varScale="1">
        <p:scale>
          <a:sx n="110" d="100"/>
          <a:sy n="110" d="100"/>
        </p:scale>
        <p:origin x="-108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9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9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9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DA60ECE-DB89-4075-A25C-B490DB8F2B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spcBef>
                <a:spcPct val="0"/>
              </a:spcBef>
              <a:buFontTx/>
              <a:buNone/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285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0" tIns="46146" rIns="92290" bIns="46146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CBD0419-5EA4-4BD7-9A10-314814EB78F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C64269-7687-49E2-9FA5-25D38D8479C4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3B775F-B75D-4835-8FAA-88FE146EAB4E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EC5F8-823C-46C3-B12B-F65744C0878B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4E103A-3D14-4AAA-AD92-50BB0AEB1B07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E208B2-1DBE-4446-9DA3-BDA8D5986926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88769B-38F1-44D9-A59F-F2A4C265C690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873E7D-7BEC-4600-B4AF-EB574FBBF45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03C9E5-EB23-48FF-9BE2-1669FB656155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513CD2-F437-40C3-A3D3-923E13AF347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852A7E-09E9-477A-B89A-8A5C6A8982CA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8FFD97-0D62-488F-A47C-A6516BC373D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CDDCC9-C407-427B-9684-27FE28C9BC75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3DA0A7-A735-4088-AA00-7BB8AF98825A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D11058-4857-4EE8-B966-C1E303DA4FB5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F223C2-5AA3-4C04-9747-150F560B284B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83F94-8CC5-43D3-8F63-75EE8DB8E6E2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629C0C-852A-4620-9DEE-56B6A38743D0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EB456C-84DB-4F54-8A4E-47969E2470E5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9955C-1388-404B-A896-B0396398EF61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A08322-C8A3-46DA-AB90-E7778D394945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114471-6882-47AF-8C0E-BF6E07BA167E}" type="slidenum">
              <a:rPr lang="en-US" altLang="en-US"/>
              <a:pPr/>
              <a:t>28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6A11F-AE9C-4743-803E-39A9B2796BB6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8615C-D5A8-41D6-A1F3-A08A3BF9E65B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504A8-6F74-439B-A8E0-867FCECF6102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D20A17-9181-4A6B-AF2D-7011E20AE464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5B0B2-70AC-4108-90EC-53BA8A0C9972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9BDC19-5495-43AA-8DC3-7A111FA6CFB7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70CC6B-C55B-4079-9C08-3E112130DD72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74F9D9-F739-4719-9F7E-230273DE1713}" type="slidenum">
              <a:rPr lang="en-US" altLang="en-US"/>
              <a:pPr/>
              <a:t>35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3B3E5D-C3AB-460D-8FA8-A948FF607D33}" type="slidenum">
              <a:rPr lang="en-US" altLang="en-US"/>
              <a:pPr/>
              <a:t>36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6F8E8-2276-40D8-AEF5-0534757FA0AA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74F29-9AB3-4F8D-95F3-7F018A7F4BA4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6D5B71-3563-4CD4-BD3E-E6EA527CA8C9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C7FF40-072A-4BE9-BB6E-3E9A5D6BA9C8}" type="slidenum">
              <a:rPr lang="en-US" altLang="en-US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490D40-B675-40D8-A311-94D074B4F253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1C33C7-F248-4124-8AA3-7FECD157F6B6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9D2A64-3D26-4178-B661-6CC4C0348FD5}" type="slidenum">
              <a:rPr lang="en-US" altLang="en-US"/>
              <a:pPr/>
              <a:t>42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20ECBF-7D8E-458F-8BBF-FA42434DA8C0}" type="slidenum">
              <a:rPr lang="en-US" altLang="en-US"/>
              <a:pPr/>
              <a:t>43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3F45468-F666-415F-9410-7F3107BADE05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3180E3-715F-4B88-8A25-9CAAE76F08A9}" type="slidenum">
              <a:rPr lang="en-US" altLang="en-US"/>
              <a:pPr/>
              <a:t>45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23AFA4-4C3D-4D4F-A332-2B9994E789DC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273DE0-AFDE-47BA-B265-A527207C1DB0}" type="slidenum">
              <a:rPr lang="en-US" altLang="en-US"/>
              <a:pPr/>
              <a:t>47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0C4731-DE07-4ABD-A587-8B097B909B58}" type="slidenum">
              <a:rPr lang="en-US" altLang="en-US"/>
              <a:pPr/>
              <a:t>48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FF02E9-E3C4-4F90-9947-0688CF12650F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F8A5F6-9A59-45C0-A0EB-E2966DAB8922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15090F-5A26-4697-A278-833EA5EA7895}" type="slidenum">
              <a:rPr lang="en-US" altLang="en-US"/>
              <a:pPr/>
              <a:t>50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76C79-912E-4AFF-A6E5-80D2984EA9FE}" type="slidenum">
              <a:rPr lang="en-US" altLang="en-US"/>
              <a:pPr/>
              <a:t>51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7F453-A17A-4403-AA84-5FC06610478B}" type="slidenum">
              <a:rPr lang="en-US" altLang="en-US"/>
              <a:pPr/>
              <a:t>52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DEEF49-19E5-495E-AA2E-FD07BE9A68E4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A5BAE-E3DA-4F70-87A3-1034840A1A7A}" type="slidenum">
              <a:rPr lang="en-US" altLang="en-US"/>
              <a:pPr/>
              <a:t>54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3AD71D-14CD-4C10-B36E-A02B763DF67C}" type="slidenum">
              <a:rPr lang="en-US" altLang="en-US"/>
              <a:pPr/>
              <a:t>55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77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77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62FFF-2B2D-47C0-B092-8FDD61B824C6}" type="slidenum">
              <a:rPr lang="en-US" altLang="en-US"/>
              <a:pPr/>
              <a:t>56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B5885-5DC6-490D-833B-B04D7F1EC874}" type="slidenum">
              <a:rPr lang="en-US" altLang="en-US"/>
              <a:pPr/>
              <a:t>57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B38A48-E43B-42BF-8669-84A5196392B2}" type="slidenum">
              <a:rPr lang="en-US" altLang="en-US"/>
              <a:pPr/>
              <a:t>58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39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C96CF8-A0F8-4739-ACE1-C67FD87D1138}" type="slidenum">
              <a:rPr lang="en-US" altLang="en-US"/>
              <a:pPr/>
              <a:t>59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7EBE0-7262-4630-A64C-76C7BD4A613D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59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93793-9F22-4202-A8A0-4C630C68E42A}" type="slidenum">
              <a:rPr lang="en-US" altLang="en-US"/>
              <a:pPr/>
              <a:t>60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A51D0-6354-4104-9430-19DF9FE5835D}" type="slidenum">
              <a:rPr lang="en-US" altLang="en-US"/>
              <a:pPr/>
              <a:t>61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034F3-9CA7-4E2F-A96A-2635B018F218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30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D90E57-03D7-4511-9038-06917880D031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B66D1B-616A-4820-8CD8-06516F698173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EEB64F-021B-448D-8F70-CF162619AA6B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57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Practical Concepts for Capstone Design Engineering-Design Eng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J. Ross Publishing WAVTM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C9596-35D8-4D02-AE06-F5BC0ACC84C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57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Practical Concepts for Capstone Design Engineering-Design Eng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14C54-EA96-49F2-8C1E-FDB0EAC3083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buClr>
                <a:srgbClr val="002D62"/>
              </a:buClr>
              <a:buFont typeface="Wingdings" pitchFamily="2" charset="2"/>
              <a:buChar char="Ø"/>
              <a:defRPr sz="2400"/>
            </a:lvl1pPr>
            <a:lvl2pPr>
              <a:spcBef>
                <a:spcPts val="0"/>
              </a:spcBef>
              <a:spcAft>
                <a:spcPts val="600"/>
              </a:spcAft>
              <a:buClr>
                <a:srgbClr val="002D62"/>
              </a:buClr>
              <a:defRPr sz="2200"/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002D62"/>
              </a:buClr>
              <a:defRPr sz="2000"/>
            </a:lvl3pPr>
            <a:lvl4pPr>
              <a:spcBef>
                <a:spcPts val="0"/>
              </a:spcBef>
              <a:spcAft>
                <a:spcPts val="600"/>
              </a:spcAft>
              <a:buClr>
                <a:srgbClr val="002D62"/>
              </a:buClr>
              <a:defRPr sz="1800"/>
            </a:lvl4pPr>
            <a:lvl5pPr>
              <a:spcBef>
                <a:spcPts val="0"/>
              </a:spcBef>
              <a:spcAft>
                <a:spcPts val="600"/>
              </a:spcAft>
              <a:buClr>
                <a:srgbClr val="002D62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900" b="0">
                <a:solidFill>
                  <a:srgbClr val="002D62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J. Ross Publishing WAV</a:t>
            </a:r>
            <a:r>
              <a:rPr lang="en-US" baseline="30000" dirty="0" smtClean="0"/>
              <a:t>TM</a:t>
            </a:r>
            <a:r>
              <a:rPr lang="en-US" dirty="0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356350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3C6D1862-00B6-48CF-B4A5-3D6A2E90D22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57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Practical Concepts for Capstone Design Engineering-Design Eng 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233A-6042-4CB0-A2F1-32CD34AD94D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002D62"/>
              </a:buClr>
              <a:buSzPct val="100000"/>
              <a:buFont typeface="Wingdings" pitchFamily="2" charset="2"/>
              <a:buChar char="Ø"/>
              <a:defRPr sz="2400"/>
            </a:lvl1pPr>
            <a:lvl2pPr>
              <a:buClr>
                <a:srgbClr val="002D62"/>
              </a:buClr>
              <a:defRPr sz="2000"/>
            </a:lvl2pPr>
            <a:lvl3pPr>
              <a:buClr>
                <a:srgbClr val="002D62"/>
              </a:buClr>
              <a:defRPr sz="1800"/>
            </a:lvl3pPr>
            <a:lvl4pPr>
              <a:buClr>
                <a:srgbClr val="002D62"/>
              </a:buClr>
              <a:defRPr sz="1600"/>
            </a:lvl4pPr>
            <a:lvl5pPr>
              <a:buClr>
                <a:srgbClr val="002D6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Clr>
                <a:srgbClr val="002D62"/>
              </a:buClr>
              <a:buFont typeface="Wingdings" pitchFamily="2" charset="2"/>
              <a:buChar char="Ø"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002D62"/>
              </a:buClr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002D62"/>
              </a:buClr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002D62"/>
              </a:buClr>
              <a:buFont typeface="Arial" pitchFamily="34" charset="0"/>
              <a:defRPr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002D62"/>
              </a:buClr>
              <a:buFont typeface="Arial" pitchFamily="34" charset="0"/>
              <a:defRPr lang="en-US" sz="20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J. Ross Publishing WAV</a:t>
            </a:r>
            <a:r>
              <a:rPr lang="en-US" baseline="30000" dirty="0" smtClean="0"/>
              <a:t>TM</a:t>
            </a:r>
            <a:r>
              <a:rPr lang="en-US" dirty="0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81400" y="6356350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200E7274-8EDE-435E-9EF0-A77426F67998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57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Practical Concepts for Capstone Design Engineering-Design Eng 1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F4F38-03B6-4690-9197-ADC19A40546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J. Ross Publishing WAV</a:t>
            </a:r>
            <a:r>
              <a:rPr lang="en-US" baseline="30000" dirty="0" smtClean="0"/>
              <a:t>TM</a:t>
            </a:r>
            <a:r>
              <a:rPr lang="en-US" dirty="0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733800" y="6356350"/>
            <a:ext cx="2133600" cy="365125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32B4B994-71A4-4A60-A00B-976B2987943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J. Ross Publishing WAV</a:t>
            </a:r>
            <a:r>
              <a:rPr lang="en-US" baseline="30000" dirty="0" smtClean="0"/>
              <a:t>TM</a:t>
            </a:r>
            <a:r>
              <a:rPr lang="en-US" dirty="0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657600" y="6356350"/>
            <a:ext cx="2133600" cy="3651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fld id="{516FFF9F-7CD0-4E28-BB4D-641B7827B499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57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Practical Concepts for Capstone Design Engineering-Design Eng 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93A06-0029-4ECB-8115-2C9E61B514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57800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Practical Concepts for Capstone Design Engineering-Design Eng 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460B9D-613B-477E-B7BE-57A48D49393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6704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fld id="{8B4025A1-3C10-49AF-8511-1DC79307FE55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3"/>
          </p:nvPr>
        </p:nvSpPr>
        <p:spPr>
          <a:xfrm>
            <a:off x="381000" y="6477000"/>
            <a:ext cx="2544762" cy="247650"/>
          </a:xfrm>
          <a:prstGeom prst="rect">
            <a:avLst/>
          </a:prstGeo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altLang="en-US" b="0" dirty="0" smtClean="0"/>
              <a:t>J. Ross Publishing WAV</a:t>
            </a:r>
            <a:r>
              <a:rPr lang="en-US" altLang="en-US" b="0" baseline="30000" dirty="0" smtClean="0"/>
              <a:t>TM</a:t>
            </a:r>
            <a:r>
              <a:rPr lang="en-US" altLang="en-US" b="0" dirty="0" smtClean="0"/>
              <a:t> material</a:t>
            </a:r>
            <a:endParaRPr lang="en-US" altLang="en-US" b="0" dirty="0"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858000" y="636704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0" dirty="0" smtClean="0">
                <a:solidFill>
                  <a:schemeClr val="tx1"/>
                </a:solidFill>
              </a:rPr>
              <a:t>Practical Concepts for Capstone Design Engineering-Design </a:t>
            </a:r>
            <a:r>
              <a:rPr lang="en-US" sz="900" b="0" dirty="0" smtClean="0">
                <a:solidFill>
                  <a:schemeClr val="tx1"/>
                </a:solidFill>
              </a:rPr>
              <a:t>1 Review</a:t>
            </a:r>
            <a:endParaRPr lang="en-US" sz="9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2D62"/>
        </a:buClr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2D62"/>
        </a:buClr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2D62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2D62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2D62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71800" y="1740877"/>
            <a:ext cx="4191000" cy="13716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dirty="0" smtClean="0"/>
              <a:t>Civil E</a:t>
            </a:r>
            <a:r>
              <a:rPr lang="en-US" altLang="en-US" sz="4000" b="0" dirty="0" smtClean="0">
                <a:solidFill>
                  <a:srgbClr val="C00000"/>
                </a:solidFill>
                <a:effectLst/>
              </a:rPr>
              <a:t>ngineering Design 1</a:t>
            </a:r>
            <a:r>
              <a:rPr lang="en-US" altLang="en-US" sz="3200" b="0" dirty="0" smtClean="0">
                <a:solidFill>
                  <a:srgbClr val="C00000"/>
                </a:solidFill>
                <a:effectLst/>
              </a:rPr>
              <a:t/>
            </a:r>
            <a:br>
              <a:rPr lang="en-US" altLang="en-US" sz="3200" b="0" dirty="0" smtClean="0">
                <a:solidFill>
                  <a:srgbClr val="C00000"/>
                </a:solidFill>
                <a:effectLst/>
              </a:rPr>
            </a:br>
            <a:r>
              <a:rPr lang="en-US" altLang="en-US" b="0" dirty="0" smtClean="0">
                <a:solidFill>
                  <a:srgbClr val="002D62"/>
                </a:solidFill>
                <a:effectLst/>
              </a:rPr>
              <a:t>Review</a:t>
            </a:r>
            <a:endParaRPr lang="en-US" altLang="en-US" sz="3200" b="0" dirty="0" smtClean="0">
              <a:solidFill>
                <a:srgbClr val="002D62"/>
              </a:solidFill>
              <a:effectLst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66950" y="3429000"/>
            <a:ext cx="5486400" cy="1066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Professors: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Frederick Bloetscher, Ph.D., PE, LEED-AP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2000" dirty="0" smtClean="0">
                <a:solidFill>
                  <a:schemeClr val="tx1"/>
                </a:solidFill>
                <a:latin typeface="+mj-lt"/>
              </a:rPr>
              <a:t>Daniel Meeroff, Ph.D., E.I.</a:t>
            </a:r>
          </a:p>
        </p:txBody>
      </p:sp>
      <p:pic>
        <p:nvPicPr>
          <p:cNvPr id="7" name="Picture 6" descr="97816042711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6250" y="381000"/>
            <a:ext cx="1790700" cy="2754923"/>
          </a:xfrm>
          <a:prstGeom prst="rect">
            <a:avLst/>
          </a:prstGeom>
          <a:ln>
            <a:solidFill>
              <a:srgbClr val="002D62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Finally…A Good Example</a:t>
            </a:r>
          </a:p>
        </p:txBody>
      </p:sp>
      <p:sp>
        <p:nvSpPr>
          <p:cNvPr id="1599491" name="Rectangle 3"/>
          <p:cNvSpPr>
            <a:spLocks noGrp="1" noChangeArrowheads="1"/>
          </p:cNvSpPr>
          <p:nvPr>
            <p:ph idx="1"/>
          </p:nvPr>
        </p:nvSpPr>
        <p:spPr>
          <a:xfrm>
            <a:off x="274639" y="1219200"/>
            <a:ext cx="8259762" cy="5181600"/>
          </a:xfrm>
        </p:spPr>
        <p:txBody>
          <a:bodyPr/>
          <a:lstStyle/>
          <a:p>
            <a:pPr marL="466725" indent="-466725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Table 2-4 Temperature Soundings for Lake </a:t>
            </a:r>
            <a:r>
              <a:rPr lang="en-US" altLang="en-US" dirty="0" err="1" smtClean="0"/>
              <a:t>Michie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(Station 6A, 5 April 1968)</a:t>
            </a: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r>
              <a:rPr lang="en-US" altLang="en-US" sz="2800" dirty="0" smtClean="0"/>
              <a:t/>
            </a:r>
            <a:br>
              <a:rPr lang="en-US" altLang="en-US" sz="2800" dirty="0" smtClean="0"/>
            </a:br>
            <a:endParaRPr lang="en-US" altLang="en-US" sz="2800" dirty="0" smtClean="0"/>
          </a:p>
          <a:p>
            <a:pPr marL="801688" indent="-404813" eaLnBrk="1" hangingPunct="1">
              <a:spcBef>
                <a:spcPts val="1200"/>
              </a:spcBef>
              <a:spcAft>
                <a:spcPts val="600"/>
              </a:spcAft>
              <a:buClrTx/>
              <a:buFont typeface="Wingdings" pitchFamily="2" charset="2"/>
              <a:buChar char="þ"/>
            </a:pPr>
            <a:r>
              <a:rPr lang="en-US" altLang="en-US" dirty="0" smtClean="0"/>
              <a:t>Clear, sensible title</a:t>
            </a:r>
          </a:p>
          <a:p>
            <a:pPr marL="801688" indent="-404813" eaLnBrk="1" hangingPunct="1">
              <a:spcBef>
                <a:spcPts val="0"/>
              </a:spcBef>
              <a:spcAft>
                <a:spcPts val="600"/>
              </a:spcAft>
              <a:buClrTx/>
              <a:buFont typeface="Wingdings" pitchFamily="2" charset="2"/>
              <a:buChar char="þ"/>
            </a:pPr>
            <a:r>
              <a:rPr lang="en-US" altLang="en-US" dirty="0" smtClean="0"/>
              <a:t>Independent data on left &amp; units given</a:t>
            </a:r>
          </a:p>
          <a:p>
            <a:pPr marL="801688" indent="-404813" eaLnBrk="1" hangingPunct="1">
              <a:spcBef>
                <a:spcPts val="0"/>
              </a:spcBef>
              <a:buClrTx/>
              <a:buFont typeface="Wingdings" pitchFamily="2" charset="2"/>
              <a:buChar char="þ"/>
            </a:pPr>
            <a:r>
              <a:rPr lang="en-US" altLang="en-US" dirty="0" smtClean="0"/>
              <a:t>Ascending order &amp; lines help the reader associate data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335CB67-847E-42D3-AA56-775C3CD76166}" type="slidenum">
              <a:rPr lang="en-US" altLang="en-US"/>
              <a:pPr/>
              <a:t>10</a:t>
            </a:fld>
            <a:endParaRPr lang="en-US" altLang="en-US"/>
          </a:p>
        </p:txBody>
      </p:sp>
      <p:graphicFrame>
        <p:nvGraphicFramePr>
          <p:cNvPr id="1599492" name="Group 4"/>
          <p:cNvGraphicFramePr>
            <a:graphicFrameLocks noGrp="1"/>
          </p:cNvGraphicFramePr>
          <p:nvPr/>
        </p:nvGraphicFramePr>
        <p:xfrm>
          <a:off x="1600200" y="2209800"/>
          <a:ext cx="5867400" cy="1982820"/>
        </p:xfrm>
        <a:graphic>
          <a:graphicData uri="http://schemas.openxmlformats.org/drawingml/2006/table">
            <a:tbl>
              <a:tblPr/>
              <a:tblGrid>
                <a:gridCol w="2933700"/>
                <a:gridCol w="2933700"/>
              </a:tblGrid>
              <a:tr h="396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Depth (m)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Temperature (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°C)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7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962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T="45711" marB="4571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9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Graphical Presentations</a:t>
            </a:r>
            <a:br>
              <a:rPr lang="en-US" sz="4000" dirty="0" smtClean="0"/>
            </a:br>
            <a:r>
              <a:rPr lang="en-US" dirty="0" smtClean="0">
                <a:solidFill>
                  <a:srgbClr val="002D62"/>
                </a:solidFill>
              </a:rPr>
              <a:t>Tables and Figures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7338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Everything that is not a </a:t>
            </a:r>
            <a:r>
              <a:rPr lang="en-US" altLang="en-US" dirty="0" smtClean="0">
                <a:solidFill>
                  <a:srgbClr val="002D62"/>
                </a:solidFill>
              </a:rPr>
              <a:t>Table</a:t>
            </a:r>
            <a:r>
              <a:rPr lang="en-US" altLang="en-US" dirty="0" smtClean="0"/>
              <a:t> is referred to as a </a:t>
            </a:r>
            <a:r>
              <a:rPr lang="en-US" altLang="en-US" dirty="0" smtClean="0">
                <a:solidFill>
                  <a:srgbClr val="002D62"/>
                </a:solidFill>
              </a:rPr>
              <a:t>Figure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Tables provide useful information to the readers 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Use appendix for cumbersome data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Figures provide visual support for readers to understand </a:t>
            </a:r>
          </a:p>
          <a:p>
            <a:pPr lvl="1" eaLnBrk="1" hangingPunct="1"/>
            <a:r>
              <a:rPr lang="en-US" altLang="en-US" dirty="0" smtClean="0"/>
              <a:t>Integrate into the text of the report</a:t>
            </a:r>
          </a:p>
          <a:p>
            <a:pPr eaLnBrk="1" hangingPunct="1">
              <a:buNone/>
            </a:pPr>
            <a:endParaRPr lang="en-US" alt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F2ED543-8F13-4C19-94C0-1CFDD3BA7F77}" type="slidenum">
              <a:rPr lang="en-US" altLang="en-US"/>
              <a:pPr/>
              <a:t>11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 smtClean="0"/>
              <a:t>Graphic Elements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2D62"/>
                </a:solidFill>
              </a:rPr>
              <a:t> Tables and Figures</a:t>
            </a:r>
            <a:endParaRPr lang="en-US" dirty="0" smtClean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798637"/>
            <a:ext cx="3886200" cy="4373563"/>
          </a:xfrm>
        </p:spPr>
        <p:txBody>
          <a:bodyPr/>
          <a:lstStyle/>
          <a:p>
            <a:pPr marL="344488" indent="-344488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dirty="0" smtClean="0">
                <a:solidFill>
                  <a:srgbClr val="002D62"/>
                </a:solidFill>
              </a:rPr>
              <a:t>Tables</a:t>
            </a:r>
            <a:r>
              <a:rPr lang="en-US" altLang="en-US" dirty="0" smtClean="0"/>
              <a:t>:</a:t>
            </a:r>
            <a:br>
              <a:rPr lang="en-US" altLang="en-US" dirty="0" smtClean="0"/>
            </a:br>
            <a:r>
              <a:rPr lang="en-US" altLang="en-US" dirty="0" smtClean="0"/>
              <a:t>Label and title at the </a:t>
            </a:r>
            <a:r>
              <a:rPr lang="en-US" altLang="en-US" dirty="0" smtClean="0">
                <a:solidFill>
                  <a:srgbClr val="C10435"/>
                </a:solidFill>
              </a:rPr>
              <a:t>top</a:t>
            </a:r>
          </a:p>
          <a:p>
            <a:pPr marL="609600" indent="-609600" eaLnBrk="1" hangingPunct="1">
              <a:buFontTx/>
              <a:buAutoNum type="arabicPeriod"/>
            </a:pPr>
            <a:endParaRPr lang="en-US" altLang="en-US" dirty="0" smtClean="0">
              <a:solidFill>
                <a:srgbClr val="FF0066"/>
              </a:solidFill>
            </a:endParaRPr>
          </a:p>
        </p:txBody>
      </p:sp>
      <p:sp>
        <p:nvSpPr>
          <p:cNvPr id="16025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798637"/>
            <a:ext cx="4191000" cy="4373563"/>
          </a:xfrm>
        </p:spPr>
        <p:txBody>
          <a:bodyPr/>
          <a:lstStyle/>
          <a:p>
            <a:pPr marL="344488" indent="-344488" eaLnBrk="1" hangingPunct="1">
              <a:buClrTx/>
              <a:buFontTx/>
              <a:buAutoNum type="arabicPeriod" startAt="2"/>
            </a:pPr>
            <a:r>
              <a:rPr lang="en-US" altLang="en-US" dirty="0" smtClean="0">
                <a:solidFill>
                  <a:srgbClr val="002D62"/>
                </a:solidFill>
              </a:rPr>
              <a:t>Figures</a:t>
            </a:r>
            <a:r>
              <a:rPr lang="en-US" altLang="en-US" dirty="0" smtClean="0"/>
              <a:t> (everything else): Label and title at the </a:t>
            </a:r>
            <a:r>
              <a:rPr lang="en-US" altLang="en-US" dirty="0" smtClean="0">
                <a:solidFill>
                  <a:srgbClr val="C10435"/>
                </a:solidFill>
              </a:rPr>
              <a:t>bottom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FD5D27-E75F-4693-8DF5-9F1CF7306EC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256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81000"/>
            <a:ext cx="8594725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Answering Questions 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086600" cy="36576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MAKE SURE YOU UNDERSTAND THE QUESTION before answering it!!!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Wait THREE seconds before answering to show absorption of the question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Have a concise answer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Answer in a POSITIVE manner…DO NOT be defensive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Coordinate responses within your group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F89B8A-A1C7-4EC4-BD69-879CCB6B19E5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B994-71A4-4A60-A00B-976B29879435}" type="slidenum">
              <a:rPr lang="en-US" altLang="en-US" smtClean="0"/>
              <a:pPr/>
              <a:t>14</a:t>
            </a:fld>
            <a:endParaRPr lang="en-US" altLang="en-US"/>
          </a:p>
        </p:txBody>
      </p:sp>
      <p:pic>
        <p:nvPicPr>
          <p:cNvPr id="30725" name="Picture 5" descr="C:\Documents and Settings\Methomas\Local Settings\Temporary Internet Files\Content.IE5\ATQX6QF1\question-mar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014663" cy="3215640"/>
          </a:xfrm>
          <a:prstGeom prst="rect">
            <a:avLst/>
          </a:prstGeom>
          <a:noFill/>
        </p:spPr>
      </p:pic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en-US" dirty="0" smtClean="0"/>
              <a:t>What is meant by "Ethical People"?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>
          <a:xfrm>
            <a:off x="274638" y="1447800"/>
            <a:ext cx="8594725" cy="3124200"/>
          </a:xfrm>
        </p:spPr>
        <p:txBody>
          <a:bodyPr/>
          <a:lstStyle/>
          <a:p>
            <a:pPr marL="344488" indent="-344488"/>
            <a:r>
              <a:rPr lang="en-US" altLang="en-US" dirty="0" smtClean="0"/>
              <a:t>Possible responses to what defines an "ethical person" :</a:t>
            </a:r>
          </a:p>
          <a:p>
            <a:pPr marL="801688" lvl="1" indent="-344488" eaLnBrk="1" hangingPunct="1">
              <a:buClrTx/>
              <a:buFontTx/>
              <a:buAutoNum type="arabicPeriod"/>
            </a:pPr>
            <a:r>
              <a:rPr lang="en-US" altLang="en-US" dirty="0" smtClean="0"/>
              <a:t>One who has a set of values and lives by them</a:t>
            </a:r>
          </a:p>
          <a:p>
            <a:pPr marL="801688" lvl="1" indent="-344488" eaLnBrk="1" hangingPunct="1">
              <a:buClrTx/>
              <a:buFontTx/>
              <a:buAutoNum type="arabicPeriod"/>
            </a:pPr>
            <a:r>
              <a:rPr lang="en-US" altLang="en-US" dirty="0" smtClean="0"/>
              <a:t>One who has any set of values which are shared by a group</a:t>
            </a:r>
          </a:p>
          <a:p>
            <a:pPr marL="801688" lvl="1" indent="-344488" eaLnBrk="1" hangingPunct="1">
              <a:buClrTx/>
              <a:buFontTx/>
              <a:buAutoNum type="arabicPeriod"/>
            </a:pPr>
            <a:r>
              <a:rPr lang="en-US" altLang="en-US" dirty="0" smtClean="0"/>
              <a:t>One who lives by a set of values which are universally accepted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098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Where do ethics come from and how do we determine what is (and is not) ethical?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B994-71A4-4A60-A00B-976B29879435}" type="slidenum">
              <a:rPr lang="en-US" altLang="en-US" smtClean="0"/>
              <a:pPr/>
              <a:t>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Purpose of Canons, Codes and Creeds</a:t>
            </a:r>
          </a:p>
        </p:txBody>
      </p:sp>
      <p:sp>
        <p:nvSpPr>
          <p:cNvPr id="36867" name="Rectangle 1027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7070725" cy="46482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Set of ethics produced by engineers to self-regulate the profession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Guidance to engineers in decision-making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Public welfare vs. client interest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Disciplinary actions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Priority of Standing (ASCE)</a:t>
            </a:r>
          </a:p>
        </p:txBody>
      </p:sp>
      <p:sp>
        <p:nvSpPr>
          <p:cNvPr id="38915" name="Rectangle 1027"/>
          <p:cNvSpPr>
            <a:spLocks noGrp="1" noChangeArrowheads="1"/>
          </p:cNvSpPr>
          <p:nvPr>
            <p:ph idx="1"/>
          </p:nvPr>
        </p:nvSpPr>
        <p:spPr>
          <a:xfrm>
            <a:off x="754062" y="1417638"/>
            <a:ext cx="587533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Public Health, Safety, Welfare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Legal Issues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Engineering profession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Client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Firm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B994-71A4-4A60-A00B-976B29879435}" type="slidenum">
              <a:rPr lang="en-US" altLang="en-US" smtClean="0"/>
              <a:pPr/>
              <a:t>19</a:t>
            </a:fld>
            <a:endParaRPr lang="en-US" altLang="en-US"/>
          </a:p>
        </p:txBody>
      </p:sp>
      <p:pic>
        <p:nvPicPr>
          <p:cNvPr id="6" name="Picture 5" descr="C:\Documents and Settings\Methomas\Local Settings\Temporary Internet Files\Content.IE5\ATQX6QF1\question-mar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014663" cy="321564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8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81000"/>
            <a:ext cx="859472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C00000"/>
                </a:solidFill>
              </a:rPr>
              <a:t>Technical Communication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543800" cy="3849688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2D62"/>
              </a:buClr>
              <a:buFont typeface="Wingdings" pitchFamily="2" charset="2"/>
              <a:buChar char="Ø"/>
            </a:pPr>
            <a:r>
              <a:rPr lang="en-US" altLang="en-US" sz="2800" dirty="0" smtClean="0"/>
              <a:t>Assists in conveying information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2D62"/>
              </a:buClr>
              <a:buFont typeface="Wingdings" pitchFamily="2" charset="2"/>
              <a:buChar char="Ø"/>
            </a:pPr>
            <a:r>
              <a:rPr lang="en-US" altLang="en-US" sz="2800" dirty="0" smtClean="0"/>
              <a:t>Serves as a means of thinking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2D62"/>
              </a:buClr>
              <a:buFont typeface="Wingdings" pitchFamily="2" charset="2"/>
              <a:buChar char="Ø"/>
            </a:pPr>
            <a:r>
              <a:rPr lang="en-US" altLang="en-US" sz="2800" dirty="0" smtClean="0"/>
              <a:t>Prerequisite for a successful engineering career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  <a:buClr>
                <a:srgbClr val="002D62"/>
              </a:buClr>
              <a:buFont typeface="Wingdings" pitchFamily="2" charset="2"/>
              <a:buChar char="Ø"/>
            </a:pPr>
            <a:r>
              <a:rPr lang="en-US" altLang="en-US" sz="2800" dirty="0" smtClean="0"/>
              <a:t>Just as essential as computational skills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74638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US" sz="900" b="0" dirty="0" smtClean="0">
                <a:solidFill>
                  <a:schemeClr val="tx1"/>
                </a:solidFill>
              </a:rPr>
              <a:t>J. Ross Publishing WAV</a:t>
            </a:r>
            <a:r>
              <a:rPr lang="en-US" sz="900" b="0" baseline="30000" dirty="0" smtClean="0">
                <a:solidFill>
                  <a:schemeClr val="tx1"/>
                </a:solidFill>
              </a:rPr>
              <a:t>TM</a:t>
            </a:r>
            <a:r>
              <a:rPr lang="en-US" sz="900" b="0" dirty="0" smtClean="0">
                <a:solidFill>
                  <a:schemeClr val="tx1"/>
                </a:solidFill>
              </a:rPr>
              <a:t> material</a:t>
            </a:r>
            <a:endParaRPr lang="en-US" sz="900" b="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57600" y="6356350"/>
            <a:ext cx="2133600" cy="365125"/>
          </a:xfrm>
          <a:noFill/>
        </p:spPr>
        <p:txBody>
          <a:bodyPr/>
          <a:lstStyle/>
          <a:p>
            <a:pPr algn="ctr"/>
            <a:fld id="{94AE4A5C-3F0B-4114-ACBA-3AFE167754C9}" type="slidenum">
              <a:rPr lang="en-US" altLang="en-US" b="0">
                <a:solidFill>
                  <a:schemeClr val="tx1"/>
                </a:solidFill>
              </a:rPr>
              <a:pPr algn="ctr"/>
              <a:t>2</a:t>
            </a:fld>
            <a:endParaRPr lang="en-US" alt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57200"/>
            <a:ext cx="7467600" cy="9906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400" dirty="0"/>
              <a:t>What environmental </a:t>
            </a:r>
            <a:r>
              <a:rPr lang="en-US" sz="3400" dirty="0" smtClean="0"/>
              <a:t>issues</a:t>
            </a:r>
            <a:br>
              <a:rPr lang="en-US" sz="3400" dirty="0" smtClean="0"/>
            </a:br>
            <a:r>
              <a:rPr lang="en-US" sz="3400" dirty="0" smtClean="0"/>
              <a:t> </a:t>
            </a:r>
            <a:r>
              <a:rPr lang="en-US" sz="3400" dirty="0"/>
              <a:t>should you be concerned about?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7467600" cy="2133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400" dirty="0" smtClean="0"/>
              <a:t>Past Activities/Audits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Impacts of Development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Long-Term Sustainability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Obligation to the Public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D4FF32-B514-4A1B-A745-B5B71BCCDA3A}" type="slidenum">
              <a:rPr lang="en-US" altLang="en-US"/>
              <a:pPr/>
              <a:t>20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Environmental </a:t>
            </a:r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6705600" cy="25908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en-US" sz="2600" dirty="0" smtClean="0"/>
              <a:t>Three levels of environmental audits</a:t>
            </a:r>
          </a:p>
          <a:p>
            <a:pPr>
              <a:spcAft>
                <a:spcPts val="1200"/>
              </a:spcAft>
            </a:pPr>
            <a:r>
              <a:rPr lang="en-US" altLang="en-US" sz="2600" dirty="0" smtClean="0"/>
              <a:t>Intended to identify risks from past practices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B878C8-81DF-45E0-A0DA-1DBDC95E3220}" type="slidenum">
              <a:rPr lang="en-US" altLang="en-US"/>
              <a:pPr/>
              <a:t>21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Environmental </a:t>
            </a:r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924800" cy="3200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Phase I – Background check of property for past </a:t>
            </a:r>
            <a:r>
              <a:rPr lang="en-US" altLang="en-US" dirty="0" smtClean="0"/>
              <a:t>activities  </a:t>
            </a:r>
            <a:r>
              <a:rPr lang="en-US" altLang="en-US" dirty="0" smtClean="0"/>
              <a:t>The Phase I audit requires no actual sampling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Phase IA – More detailed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75BCF6-E5B8-4F08-AC0E-564DF0469EA4}" type="slidenum">
              <a:rPr lang="en-US" altLang="en-US"/>
              <a:pPr/>
              <a:t>22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Types of Environmental </a:t>
            </a:r>
            <a:r>
              <a:rPr lang="en-US" dirty="0" smtClean="0"/>
              <a:t>Audits</a:t>
            </a:r>
            <a:br>
              <a:rPr lang="en-US" dirty="0" smtClean="0"/>
            </a:br>
            <a:r>
              <a:rPr lang="en-US" dirty="0" smtClean="0">
                <a:solidFill>
                  <a:srgbClr val="002D62"/>
                </a:solidFill>
              </a:rPr>
              <a:t>Phase 1 Audit</a:t>
            </a:r>
            <a:endParaRPr lang="en-US" dirty="0">
              <a:solidFill>
                <a:srgbClr val="002D62"/>
              </a:solidFill>
            </a:endParaRPr>
          </a:p>
        </p:txBody>
      </p:sp>
      <p:sp>
        <p:nvSpPr>
          <p:cNvPr id="4915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20000" cy="3962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A </a:t>
            </a:r>
            <a:r>
              <a:rPr lang="en-US" altLang="en-US" sz="2400" dirty="0" smtClean="0">
                <a:solidFill>
                  <a:srgbClr val="002D62"/>
                </a:solidFill>
              </a:rPr>
              <a:t>Phase 1</a:t>
            </a:r>
            <a:r>
              <a:rPr lang="en-US" altLang="en-US" dirty="0" smtClean="0">
                <a:solidFill>
                  <a:srgbClr val="002D62"/>
                </a:solidFill>
              </a:rPr>
              <a:t> audit </a:t>
            </a:r>
            <a:r>
              <a:rPr lang="en-US" altLang="en-US" sz="2400" dirty="0" smtClean="0"/>
              <a:t>is a subjective evaluation conducted on sites where there is reason to believe that an environmental problem may exist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The present condition of the site, signs of possible spills, discharge, use and storage of hazardous waste and other signs is included in a Phase 1 </a:t>
            </a:r>
            <a:r>
              <a:rPr lang="en-US" altLang="en-US" dirty="0" smtClean="0"/>
              <a:t>inspection. These are obtained through a visual inspection. </a:t>
            </a:r>
            <a:endParaRPr lang="en-US" altLang="en-US" sz="24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Other information may be provided such as a review of the history of the property through available documents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91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0624D82-34B1-4E30-A4A1-1B199E9DFEE3}" type="slidenum">
              <a:rPr lang="en-US" altLang="en-US"/>
              <a:pPr/>
              <a:t>23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4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Phase I </a:t>
            </a:r>
            <a:r>
              <a:rPr lang="en-US" dirty="0" smtClean="0"/>
              <a:t>Outline </a:t>
            </a:r>
            <a:r>
              <a:rPr lang="en-US" dirty="0"/>
              <a:t>(</a:t>
            </a:r>
            <a:r>
              <a:rPr lang="en-US" dirty="0" smtClean="0"/>
              <a:t>continued) </a:t>
            </a:r>
            <a:endParaRPr lang="en-US" dirty="0"/>
          </a:p>
        </p:txBody>
      </p:sp>
      <p:sp>
        <p:nvSpPr>
          <p:cNvPr id="5120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7620000" cy="42973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Conclusions – You never say there is no issue.  You say that the risk is nominal and then describe what you mean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400" dirty="0" smtClean="0"/>
              <a:t>Categories of Risk:</a:t>
            </a:r>
          </a:p>
          <a:p>
            <a:pPr lvl="1"/>
            <a:r>
              <a:rPr lang="en-US" altLang="en-US" dirty="0" smtClean="0"/>
              <a:t>Nominal</a:t>
            </a:r>
          </a:p>
          <a:p>
            <a:pPr lvl="1"/>
            <a:r>
              <a:rPr lang="en-US" altLang="en-US" dirty="0" smtClean="0"/>
              <a:t>Low </a:t>
            </a:r>
          </a:p>
          <a:p>
            <a:pPr lvl="1"/>
            <a:r>
              <a:rPr lang="en-US" altLang="en-US" dirty="0" smtClean="0"/>
              <a:t>Moderate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High</a:t>
            </a:r>
            <a:endParaRPr lang="en-US" altLang="en-US" sz="20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Latter categories require a phase II or Phase III audit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298260-889F-40FA-8FF7-8E601A6CE625}" type="slidenum">
              <a:rPr lang="en-US" altLang="en-US"/>
              <a:pPr/>
              <a:t>24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5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Types of </a:t>
            </a:r>
            <a:r>
              <a:rPr lang="en-US" dirty="0" smtClean="0"/>
              <a:t>Environmental Audits</a:t>
            </a:r>
            <a:br>
              <a:rPr lang="en-US" dirty="0" smtClean="0"/>
            </a:br>
            <a:r>
              <a:rPr lang="en-US" dirty="0" smtClean="0">
                <a:solidFill>
                  <a:srgbClr val="002D62"/>
                </a:solidFill>
              </a:rPr>
              <a:t> Phase 2 Audit</a:t>
            </a:r>
            <a:endParaRPr lang="en-US" dirty="0"/>
          </a:p>
        </p:txBody>
      </p:sp>
      <p:sp>
        <p:nvSpPr>
          <p:cNvPr id="5325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772400" cy="4114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A </a:t>
            </a:r>
            <a:r>
              <a:rPr lang="en-US" altLang="en-US" sz="2400" b="1" dirty="0" smtClean="0">
                <a:solidFill>
                  <a:srgbClr val="002D62"/>
                </a:solidFill>
              </a:rPr>
              <a:t>Phase 2 </a:t>
            </a:r>
            <a:r>
              <a:rPr lang="en-US" altLang="en-US" b="1" dirty="0" smtClean="0">
                <a:solidFill>
                  <a:srgbClr val="002D62"/>
                </a:solidFill>
              </a:rPr>
              <a:t>audit</a:t>
            </a:r>
            <a:r>
              <a:rPr lang="en-US" altLang="en-US" sz="2400" b="1" dirty="0" smtClean="0">
                <a:solidFill>
                  <a:srgbClr val="002D62"/>
                </a:solidFill>
              </a:rPr>
              <a:t> </a:t>
            </a:r>
            <a:r>
              <a:rPr lang="en-US" altLang="en-US" sz="2400" dirty="0" smtClean="0"/>
              <a:t>follows a Phase 1 audit which indicates environmental concerns</a:t>
            </a:r>
          </a:p>
          <a:p>
            <a:pPr>
              <a:spcAft>
                <a:spcPts val="1200"/>
              </a:spcAft>
            </a:pPr>
            <a:r>
              <a:rPr lang="en-US" altLang="en-US" sz="2400" dirty="0" smtClean="0"/>
              <a:t>A Phase 2 audit involves the sampling of on-site materials based on the strength of the evidence that hazardous material did or currently exist, and the likelihood that humans or the environment were or are at risk</a:t>
            </a:r>
          </a:p>
          <a:p>
            <a:r>
              <a:rPr lang="en-US" altLang="en-US" sz="2400" dirty="0" smtClean="0"/>
              <a:t>The Phase 2 audit centers on determining the occurrence or presence of an environmental hazard - time consuming and expensive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A15D36-52E4-48B5-AE09-F74EA90895DC}" type="slidenum">
              <a:rPr lang="en-US" altLang="en-US"/>
              <a:pPr/>
              <a:t>25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457200"/>
            <a:ext cx="8594725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Types of </a:t>
            </a:r>
            <a:r>
              <a:rPr lang="en-US" sz="4000" dirty="0" smtClean="0"/>
              <a:t>Environmental Audits</a:t>
            </a:r>
            <a:br>
              <a:rPr lang="en-US" sz="4000" dirty="0" smtClean="0"/>
            </a:br>
            <a:r>
              <a:rPr lang="en-US" dirty="0" smtClean="0">
                <a:solidFill>
                  <a:srgbClr val="002D62"/>
                </a:solidFill>
              </a:rPr>
              <a:t> Phase 3 Audit</a:t>
            </a:r>
            <a:endParaRPr lang="en-US" dirty="0"/>
          </a:p>
        </p:txBody>
      </p:sp>
      <p:sp>
        <p:nvSpPr>
          <p:cNvPr id="5530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772400" cy="3429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b="1" dirty="0" smtClean="0">
                <a:solidFill>
                  <a:srgbClr val="002D62"/>
                </a:solidFill>
              </a:rPr>
              <a:t>Phase 3 audits </a:t>
            </a:r>
            <a:r>
              <a:rPr lang="en-US" altLang="en-US" sz="2400" dirty="0" smtClean="0"/>
              <a:t>typically determine the extent and measurement of environmental hazards and the impact on the property and human safety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More tests on surface water, ground water and soil are usually performed.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 smtClean="0"/>
              <a:t>Clean up processes are also recommended in this phase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52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063E02-0429-45D1-85DF-53920C756A8C}" type="slidenum">
              <a:rPr lang="en-US" altLang="en-US"/>
              <a:pPr/>
              <a:t>26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B994-71A4-4A60-A00B-976B29879435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6" name="Picture 5" descr="C:\Documents and Settings\Methomas\Local Settings\Temporary Internet Files\Content.IE5\ATQX6QF1\question-mar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014663" cy="321564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Alternatives</a:t>
            </a:r>
          </a:p>
        </p:txBody>
      </p:sp>
      <p:sp>
        <p:nvSpPr>
          <p:cNvPr id="139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600" dirty="0" smtClean="0"/>
              <a:t>There must be more than one way to do something 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Expand your thought process to include these other ways</a:t>
            </a:r>
          </a:p>
          <a:p>
            <a:pPr>
              <a:spcBef>
                <a:spcPts val="0"/>
              </a:spcBef>
            </a:pPr>
            <a:r>
              <a:rPr lang="en-US" altLang="en-US" sz="2600" dirty="0" smtClean="0"/>
              <a:t>What are the benefits or issues with each option?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Advantages and disadvantages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altLang="en-US" sz="2600" dirty="0" smtClean="0"/>
              <a:t>What are the goals you are meeting?</a:t>
            </a:r>
          </a:p>
          <a:p>
            <a:pPr lvl="1">
              <a:spcAft>
                <a:spcPts val="1200"/>
              </a:spcAft>
            </a:pPr>
            <a:r>
              <a:rPr lang="en-US" altLang="en-US" sz="2400" dirty="0" smtClean="0"/>
              <a:t>Do the alternatives meet the goals?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5939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657600" y="6356350"/>
            <a:ext cx="2133600" cy="365125"/>
          </a:xfrm>
          <a:noFill/>
        </p:spPr>
        <p:txBody>
          <a:bodyPr/>
          <a:lstStyle/>
          <a:p>
            <a:fld id="{C5B20863-E099-445F-A65A-9395DD59E5DD}" type="slidenum">
              <a:rPr lang="en-US" altLang="en-US"/>
              <a:pPr/>
              <a:t>28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0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Alternatives Happen!</a:t>
            </a:r>
          </a:p>
        </p:txBody>
      </p:sp>
      <p:sp>
        <p:nvSpPr>
          <p:cNvPr id="6144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Political leadership changes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Public opinion changes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Cost increases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Funding decreases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New technologies become available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Opposition to the project on the basis of costs vs. benefits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144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58DB69-1C6B-4316-96CF-31A60A6072A0}" type="slidenum">
              <a:rPr lang="en-US" altLang="en-US"/>
              <a:pPr/>
              <a:t>29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Writing is Descriptive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74638" y="1600200"/>
            <a:ext cx="4068762" cy="46482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0"/>
              </a:spcAft>
              <a:buClr>
                <a:srgbClr val="002D62"/>
              </a:buClr>
              <a:buNone/>
            </a:pPr>
            <a:r>
              <a:rPr lang="en-US" altLang="en-US" sz="2800" dirty="0" smtClean="0"/>
              <a:t>Convey information through the five senses</a:t>
            </a:r>
            <a:endParaRPr lang="en-US" altLang="en-US" sz="1800" dirty="0" smtClean="0"/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 smtClean="0"/>
              <a:t>Sight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 smtClean="0"/>
              <a:t>Hearing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 smtClean="0"/>
              <a:t>Taste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 smtClean="0"/>
              <a:t>Touch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 smtClean="0"/>
              <a:t>Smell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sp>
        <p:nvSpPr>
          <p:cNvPr id="166912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495800" y="1600200"/>
            <a:ext cx="4373563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3000"/>
              </a:spcAft>
              <a:buSzPct val="100000"/>
              <a:buNone/>
            </a:pPr>
            <a:r>
              <a:rPr lang="en-US" altLang="en-US" sz="2800" dirty="0" smtClean="0"/>
              <a:t>Analogies and metaphors to compare to familiar objects</a:t>
            </a:r>
            <a:endParaRPr lang="en-US" altLang="en-US" sz="18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/>
              <a:t>Size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/>
              <a:t>Shape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/>
              <a:t>Color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altLang="en-US" sz="2400" dirty="0"/>
              <a:t>Texture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322F63-8A00-4901-B24B-9E39BA5C58D5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Appropriate Alternatives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417638"/>
            <a:ext cx="8594725" cy="4678362"/>
          </a:xfrm>
        </p:spPr>
        <p:txBody>
          <a:bodyPr/>
          <a:lstStyle/>
          <a:p>
            <a:pPr marL="344488" indent="-344488"/>
            <a:r>
              <a:rPr lang="en-US" altLang="en-US" dirty="0" smtClean="0"/>
              <a:t>Should be based on the expected impacts as related to the project goals</a:t>
            </a:r>
          </a:p>
          <a:p>
            <a:pPr marL="801688" lvl="1" indent="-344488">
              <a:spcAft>
                <a:spcPts val="400"/>
              </a:spcAft>
              <a:buClrTx/>
              <a:buFontTx/>
              <a:buAutoNum type="arabicPeriod"/>
            </a:pPr>
            <a:r>
              <a:rPr lang="en-US" altLang="en-US" dirty="0" smtClean="0"/>
              <a:t>Set achievable &amp; relevant project goals</a:t>
            </a:r>
          </a:p>
          <a:p>
            <a:pPr marL="1027113" lvl="2" indent="-225425">
              <a:spcAft>
                <a:spcPts val="400"/>
              </a:spcAft>
            </a:pPr>
            <a:r>
              <a:rPr lang="en-US" altLang="en-US" dirty="0" smtClean="0"/>
              <a:t>Note that all goals may not be equally weighted!</a:t>
            </a:r>
          </a:p>
          <a:p>
            <a:pPr marL="1027113" lvl="2" indent="-225425"/>
            <a:r>
              <a:rPr lang="en-US" altLang="en-US" dirty="0" smtClean="0"/>
              <a:t>Should be representative of the project needs</a:t>
            </a:r>
          </a:p>
          <a:p>
            <a:pPr marL="801688" lvl="1" indent="-344488">
              <a:spcAft>
                <a:spcPts val="400"/>
              </a:spcAft>
              <a:buClrTx/>
              <a:buFontTx/>
              <a:buAutoNum type="arabicPeriod"/>
            </a:pPr>
            <a:r>
              <a:rPr lang="en-US" altLang="en-US" dirty="0" smtClean="0"/>
              <a:t>Options should be 3 or more </a:t>
            </a:r>
          </a:p>
          <a:p>
            <a:pPr marL="1027113" lvl="2" indent="-225425"/>
            <a:r>
              <a:rPr lang="en-US" altLang="en-US" dirty="0" smtClean="0"/>
              <a:t>Include the "do nothing" alternative</a:t>
            </a:r>
          </a:p>
          <a:p>
            <a:pPr marL="801688" lvl="1" indent="-344488">
              <a:buClrTx/>
              <a:buFontTx/>
              <a:buAutoNum type="arabicPeriod"/>
            </a:pPr>
            <a:r>
              <a:rPr lang="en-US" altLang="en-US" dirty="0" smtClean="0"/>
              <a:t>Establish selection criteria</a:t>
            </a:r>
          </a:p>
          <a:p>
            <a:pPr marL="801688" lvl="1" indent="-344488">
              <a:buClrTx/>
              <a:buFontTx/>
              <a:buAutoNum type="arabicPeriod"/>
            </a:pPr>
            <a:r>
              <a:rPr lang="en-US" altLang="en-US" dirty="0" smtClean="0"/>
              <a:t>Create an alternative matrix</a:t>
            </a:r>
          </a:p>
          <a:p>
            <a:pPr marL="801688" lvl="1" indent="-344488">
              <a:buClrTx/>
              <a:buFontTx/>
              <a:buAutoNum type="arabicPeriod"/>
            </a:pPr>
            <a:r>
              <a:rPr lang="en-US" altLang="en-US" dirty="0" smtClean="0"/>
              <a:t>Tally the scores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F474396-F43D-4509-9F05-7B7E93A091D6}" type="slidenum">
              <a:rPr lang="en-US" altLang="en-US"/>
              <a:pPr/>
              <a:t>30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Basic Considerations 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Define alternatives clearly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Define expected consequences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Define the viewpoint for evaluation of alternatives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Measure alternative consequences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Compare differences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Do not mix decisions (independent alternatives only)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55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E0A2CA-70D7-41FA-8707-34342B12E9F1}" type="slidenum">
              <a:rPr lang="en-US" altLang="en-US"/>
              <a:pPr/>
              <a:t>31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Example Project Goals 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Cost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Environmental considerations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Sustainability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Reuse capability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Flexibility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Ease of operations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Longevity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Construction time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6758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85BF95-F06B-4346-97F5-1342575A18BD}" type="slidenum">
              <a:rPr lang="en-US" altLang="en-US"/>
              <a:pPr/>
              <a:t>32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B994-71A4-4A60-A00B-976B29879435}" type="slidenum">
              <a:rPr lang="en-US" altLang="en-US" smtClean="0"/>
              <a:pPr/>
              <a:t>33</a:t>
            </a:fld>
            <a:endParaRPr lang="en-US" altLang="en-US"/>
          </a:p>
        </p:txBody>
      </p:sp>
      <p:pic>
        <p:nvPicPr>
          <p:cNvPr id="6" name="Picture 5" descr="C:\Documents and Settings\Methomas\Local Settings\Temporary Internet Files\Content.IE5\ATQX6QF1\question-mar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014663" cy="321564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Site Planning Goals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r>
              <a:rPr lang="en-US" altLang="en-US" dirty="0" smtClean="0"/>
              <a:t>Define Surface Features</a:t>
            </a:r>
          </a:p>
          <a:p>
            <a:pPr lvl="1"/>
            <a:r>
              <a:rPr lang="en-US" altLang="en-US" dirty="0" smtClean="0"/>
              <a:t>Existing 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Proposed</a:t>
            </a:r>
          </a:p>
          <a:p>
            <a:r>
              <a:rPr lang="en-US" altLang="en-US" dirty="0" smtClean="0"/>
              <a:t>Subsurface Features</a:t>
            </a:r>
          </a:p>
          <a:p>
            <a:pPr lvl="1"/>
            <a:r>
              <a:rPr lang="en-US" altLang="en-US" dirty="0" smtClean="0"/>
              <a:t>Existing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Proposed</a:t>
            </a:r>
          </a:p>
          <a:p>
            <a:r>
              <a:rPr lang="en-US" altLang="en-US" dirty="0" smtClean="0"/>
              <a:t>Note Code and other Regulatory Issues</a:t>
            </a:r>
          </a:p>
          <a:p>
            <a:endParaRPr lang="en-US" alt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CADE15-6FC2-4033-BBB4-94A52E492C35}" type="slidenum">
              <a:rPr lang="en-US" altLang="en-US"/>
              <a:pPr/>
              <a:t>34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dirty="0"/>
              <a:t>Proposed Building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3100" dirty="0"/>
              <a:t>must </a:t>
            </a:r>
            <a:r>
              <a:rPr lang="en-US" sz="3100" dirty="0" smtClean="0"/>
              <a:t>be </a:t>
            </a:r>
            <a:r>
              <a:rPr lang="en-US" sz="3100" dirty="0"/>
              <a:t>less than available area from zoning code)</a:t>
            </a:r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81400" y="6356350"/>
            <a:ext cx="2133600" cy="365125"/>
          </a:xfrm>
          <a:noFill/>
        </p:spPr>
        <p:txBody>
          <a:bodyPr/>
          <a:lstStyle/>
          <a:p>
            <a:fld id="{5EBB7027-BA62-4D97-95A9-87861E6436BA}" type="slidenum">
              <a:rPr lang="en-US" altLang="en-US"/>
              <a:pPr/>
              <a:t>35</a:t>
            </a:fld>
            <a:endParaRPr lang="en-US" altLang="en-US" dirty="0"/>
          </a:p>
        </p:txBody>
      </p:sp>
      <p:sp>
        <p:nvSpPr>
          <p:cNvPr id="73740" name="Line 10"/>
          <p:cNvSpPr>
            <a:spLocks noChangeShapeType="1"/>
          </p:cNvSpPr>
          <p:nvPr/>
        </p:nvSpPr>
        <p:spPr bwMode="auto">
          <a:xfrm flipV="1">
            <a:off x="6248400" y="1676400"/>
            <a:ext cx="0" cy="3276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56" name="Text Box 26"/>
          <p:cNvSpPr txBox="1">
            <a:spLocks noChangeArrowheads="1"/>
          </p:cNvSpPr>
          <p:nvPr/>
        </p:nvSpPr>
        <p:spPr bwMode="auto">
          <a:xfrm>
            <a:off x="6276109" y="5607627"/>
            <a:ext cx="58189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600" b="0" dirty="0">
                <a:solidFill>
                  <a:schemeClr val="tx1"/>
                </a:solidFill>
              </a:rPr>
              <a:t>SW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457200" y="1752600"/>
            <a:ext cx="8001000" cy="3855027"/>
            <a:chOff x="457200" y="2133600"/>
            <a:chExt cx="8382000" cy="4038600"/>
          </a:xfrm>
        </p:grpSpPr>
        <p:sp>
          <p:nvSpPr>
            <p:cNvPr id="73733" name="Rectangle 3"/>
            <p:cNvSpPr>
              <a:spLocks noChangeArrowheads="1"/>
            </p:cNvSpPr>
            <p:nvPr/>
          </p:nvSpPr>
          <p:spPr bwMode="auto">
            <a:xfrm>
              <a:off x="1295400" y="2362200"/>
              <a:ext cx="4876800" cy="2819400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34" name="Rectangle 4"/>
            <p:cNvSpPr>
              <a:spLocks noChangeArrowheads="1"/>
            </p:cNvSpPr>
            <p:nvPr/>
          </p:nvSpPr>
          <p:spPr bwMode="auto">
            <a:xfrm>
              <a:off x="6858000" y="2362200"/>
              <a:ext cx="1828800" cy="2819400"/>
            </a:xfrm>
            <a:prstGeom prst="rect">
              <a:avLst/>
            </a:prstGeom>
            <a:solidFill>
              <a:srgbClr val="3399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35" name="Line 5"/>
            <p:cNvSpPr>
              <a:spLocks noChangeShapeType="1"/>
            </p:cNvSpPr>
            <p:nvPr/>
          </p:nvSpPr>
          <p:spPr bwMode="auto">
            <a:xfrm>
              <a:off x="3733800" y="2362200"/>
              <a:ext cx="0" cy="2819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36" name="Line 6"/>
            <p:cNvSpPr>
              <a:spLocks noChangeShapeType="1"/>
            </p:cNvSpPr>
            <p:nvPr/>
          </p:nvSpPr>
          <p:spPr bwMode="auto">
            <a:xfrm>
              <a:off x="1295400" y="6019800"/>
              <a:ext cx="7391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37" name="Rectangle 7"/>
            <p:cNvSpPr>
              <a:spLocks noChangeArrowheads="1"/>
            </p:cNvSpPr>
            <p:nvPr/>
          </p:nvSpPr>
          <p:spPr bwMode="auto">
            <a:xfrm>
              <a:off x="1295400" y="5410200"/>
              <a:ext cx="7391400" cy="30480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38" name="Line 8"/>
            <p:cNvSpPr>
              <a:spLocks noChangeShapeType="1"/>
            </p:cNvSpPr>
            <p:nvPr/>
          </p:nvSpPr>
          <p:spPr bwMode="auto">
            <a:xfrm>
              <a:off x="1295400" y="5791200"/>
              <a:ext cx="7467600" cy="0"/>
            </a:xfrm>
            <a:prstGeom prst="line">
              <a:avLst/>
            </a:prstGeom>
            <a:noFill/>
            <a:ln w="57150">
              <a:solidFill>
                <a:schemeClr val="accent2"/>
              </a:solidFill>
              <a:prstDash val="lgDashDot"/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39" name="Line 9"/>
            <p:cNvSpPr>
              <a:spLocks noChangeShapeType="1"/>
            </p:cNvSpPr>
            <p:nvPr/>
          </p:nvSpPr>
          <p:spPr bwMode="auto">
            <a:xfrm>
              <a:off x="1295400" y="5334000"/>
              <a:ext cx="739140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41" name="Oval 11"/>
            <p:cNvSpPr>
              <a:spLocks noChangeArrowheads="1"/>
            </p:cNvSpPr>
            <p:nvPr/>
          </p:nvSpPr>
          <p:spPr bwMode="auto">
            <a:xfrm>
              <a:off x="1371600" y="5257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2" name="Oval 12"/>
            <p:cNvSpPr>
              <a:spLocks noChangeArrowheads="1"/>
            </p:cNvSpPr>
            <p:nvPr/>
          </p:nvSpPr>
          <p:spPr bwMode="auto">
            <a:xfrm>
              <a:off x="3200400" y="5257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3" name="Oval 13"/>
            <p:cNvSpPr>
              <a:spLocks noChangeArrowheads="1"/>
            </p:cNvSpPr>
            <p:nvPr/>
          </p:nvSpPr>
          <p:spPr bwMode="auto">
            <a:xfrm>
              <a:off x="6705600" y="4038600"/>
              <a:ext cx="152400" cy="1524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/>
              <a:endParaRPr lang="en-US" altLang="en-US" sz="1600" b="0">
                <a:solidFill>
                  <a:schemeClr val="tx1"/>
                </a:solidFill>
              </a:endParaRPr>
            </a:p>
          </p:txBody>
        </p:sp>
        <p:sp>
          <p:nvSpPr>
            <p:cNvPr id="73744" name="Oval 14"/>
            <p:cNvSpPr>
              <a:spLocks noChangeArrowheads="1"/>
            </p:cNvSpPr>
            <p:nvPr/>
          </p:nvSpPr>
          <p:spPr bwMode="auto">
            <a:xfrm>
              <a:off x="6172200" y="5257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5" name="Oval 15"/>
            <p:cNvSpPr>
              <a:spLocks noChangeArrowheads="1"/>
            </p:cNvSpPr>
            <p:nvPr/>
          </p:nvSpPr>
          <p:spPr bwMode="auto">
            <a:xfrm>
              <a:off x="6172200" y="21336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6" name="Oval 16"/>
            <p:cNvSpPr>
              <a:spLocks noChangeArrowheads="1"/>
            </p:cNvSpPr>
            <p:nvPr/>
          </p:nvSpPr>
          <p:spPr bwMode="auto">
            <a:xfrm>
              <a:off x="6172200" y="36576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7" name="Oval 17"/>
            <p:cNvSpPr>
              <a:spLocks noChangeArrowheads="1"/>
            </p:cNvSpPr>
            <p:nvPr/>
          </p:nvSpPr>
          <p:spPr bwMode="auto">
            <a:xfrm>
              <a:off x="7696200" y="5257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8" name="Rectangle 18"/>
            <p:cNvSpPr>
              <a:spLocks noChangeArrowheads="1"/>
            </p:cNvSpPr>
            <p:nvPr/>
          </p:nvSpPr>
          <p:spPr bwMode="auto">
            <a:xfrm>
              <a:off x="1600200" y="2667000"/>
              <a:ext cx="1752600" cy="1905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49" name="Rectangle 19"/>
            <p:cNvSpPr>
              <a:spLocks noChangeArrowheads="1"/>
            </p:cNvSpPr>
            <p:nvPr/>
          </p:nvSpPr>
          <p:spPr bwMode="auto">
            <a:xfrm>
              <a:off x="1295400" y="3962400"/>
              <a:ext cx="4876800" cy="3048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prstDash val="dashDot"/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50" name="Line 20"/>
            <p:cNvSpPr>
              <a:spLocks noChangeShapeType="1"/>
            </p:cNvSpPr>
            <p:nvPr/>
          </p:nvSpPr>
          <p:spPr bwMode="auto">
            <a:xfrm>
              <a:off x="990600" y="4114800"/>
              <a:ext cx="5791200" cy="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51" name="Line 21"/>
            <p:cNvSpPr>
              <a:spLocks noChangeShapeType="1"/>
            </p:cNvSpPr>
            <p:nvPr/>
          </p:nvSpPr>
          <p:spPr bwMode="auto">
            <a:xfrm>
              <a:off x="6781800" y="2286000"/>
              <a:ext cx="0" cy="3810000"/>
            </a:xfrm>
            <a:prstGeom prst="line">
              <a:avLst/>
            </a:prstGeom>
            <a:noFill/>
            <a:ln w="9525">
              <a:solidFill>
                <a:srgbClr val="CC33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52" name="Oval 22"/>
            <p:cNvSpPr>
              <a:spLocks noChangeArrowheads="1"/>
            </p:cNvSpPr>
            <p:nvPr/>
          </p:nvSpPr>
          <p:spPr bwMode="auto">
            <a:xfrm>
              <a:off x="5181600" y="5257800"/>
              <a:ext cx="152400" cy="152400"/>
            </a:xfrm>
            <a:prstGeom prst="ellipse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53" name="Oval 23"/>
            <p:cNvSpPr>
              <a:spLocks noChangeArrowheads="1"/>
            </p:cNvSpPr>
            <p:nvPr/>
          </p:nvSpPr>
          <p:spPr bwMode="auto">
            <a:xfrm>
              <a:off x="1295400" y="4038600"/>
              <a:ext cx="152400" cy="1524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54" name="Oval 24"/>
            <p:cNvSpPr>
              <a:spLocks noChangeArrowheads="1"/>
            </p:cNvSpPr>
            <p:nvPr/>
          </p:nvSpPr>
          <p:spPr bwMode="auto">
            <a:xfrm>
              <a:off x="4953000" y="4038600"/>
              <a:ext cx="152400" cy="1524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55" name="Oval 25"/>
            <p:cNvSpPr>
              <a:spLocks noChangeArrowheads="1"/>
            </p:cNvSpPr>
            <p:nvPr/>
          </p:nvSpPr>
          <p:spPr bwMode="auto">
            <a:xfrm>
              <a:off x="3276600" y="4038600"/>
              <a:ext cx="152400" cy="152400"/>
            </a:xfrm>
            <a:prstGeom prst="ellipse">
              <a:avLst/>
            </a:prstGeom>
            <a:solidFill>
              <a:srgbClr val="CC33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57" name="Text Box 27"/>
            <p:cNvSpPr txBox="1">
              <a:spLocks noChangeArrowheads="1"/>
            </p:cNvSpPr>
            <p:nvPr/>
          </p:nvSpPr>
          <p:spPr bwMode="auto">
            <a:xfrm>
              <a:off x="457200" y="5833646"/>
              <a:ext cx="990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0" dirty="0">
                  <a:solidFill>
                    <a:schemeClr val="tx1"/>
                  </a:solidFill>
                </a:rPr>
                <a:t>CATV</a:t>
              </a:r>
            </a:p>
          </p:txBody>
        </p:sp>
        <p:sp>
          <p:nvSpPr>
            <p:cNvPr id="73758" name="Text Box 28"/>
            <p:cNvSpPr txBox="1">
              <a:spLocks noChangeArrowheads="1"/>
            </p:cNvSpPr>
            <p:nvPr/>
          </p:nvSpPr>
          <p:spPr bwMode="auto">
            <a:xfrm>
              <a:off x="457200" y="5605046"/>
              <a:ext cx="8382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0">
                  <a:solidFill>
                    <a:schemeClr val="tx1"/>
                  </a:solidFill>
                </a:rPr>
                <a:t>UTS</a:t>
              </a:r>
            </a:p>
          </p:txBody>
        </p:sp>
        <p:sp>
          <p:nvSpPr>
            <p:cNvPr id="73759" name="Text Box 29"/>
            <p:cNvSpPr txBox="1">
              <a:spLocks noChangeArrowheads="1"/>
            </p:cNvSpPr>
            <p:nvPr/>
          </p:nvSpPr>
          <p:spPr bwMode="auto">
            <a:xfrm>
              <a:off x="762000" y="5071646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0" dirty="0">
                  <a:solidFill>
                    <a:schemeClr val="tx1"/>
                  </a:solidFill>
                </a:rPr>
                <a:t>SS</a:t>
              </a:r>
            </a:p>
          </p:txBody>
        </p:sp>
        <p:sp>
          <p:nvSpPr>
            <p:cNvPr id="73760" name="Text Box 30"/>
            <p:cNvSpPr txBox="1">
              <a:spLocks noChangeArrowheads="1"/>
            </p:cNvSpPr>
            <p:nvPr/>
          </p:nvSpPr>
          <p:spPr bwMode="auto">
            <a:xfrm>
              <a:off x="685800" y="5452646"/>
              <a:ext cx="6096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0" dirty="0">
                  <a:solidFill>
                    <a:schemeClr val="tx1"/>
                  </a:solidFill>
                </a:rPr>
                <a:t>   W</a:t>
              </a:r>
            </a:p>
          </p:txBody>
        </p:sp>
        <p:sp>
          <p:nvSpPr>
            <p:cNvPr id="73761" name="Line 31"/>
            <p:cNvSpPr>
              <a:spLocks noChangeShapeType="1"/>
            </p:cNvSpPr>
            <p:nvPr/>
          </p:nvSpPr>
          <p:spPr bwMode="auto">
            <a:xfrm>
              <a:off x="1143000" y="5867400"/>
              <a:ext cx="7696200" cy="0"/>
            </a:xfrm>
            <a:prstGeom prst="line">
              <a:avLst/>
            </a:prstGeom>
            <a:noFill/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62" name="Line 32"/>
            <p:cNvSpPr>
              <a:spLocks noChangeShapeType="1"/>
            </p:cNvSpPr>
            <p:nvPr/>
          </p:nvSpPr>
          <p:spPr bwMode="auto">
            <a:xfrm>
              <a:off x="1295400" y="5943600"/>
              <a:ext cx="7543800" cy="0"/>
            </a:xfrm>
            <a:prstGeom prst="line">
              <a:avLst/>
            </a:prstGeom>
            <a:noFill/>
            <a:ln w="9525">
              <a:solidFill>
                <a:srgbClr val="FF99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600"/>
            </a:p>
          </p:txBody>
        </p:sp>
        <p:sp>
          <p:nvSpPr>
            <p:cNvPr id="73763" name="Rectangle 33"/>
            <p:cNvSpPr>
              <a:spLocks noChangeArrowheads="1"/>
            </p:cNvSpPr>
            <p:nvPr/>
          </p:nvSpPr>
          <p:spPr bwMode="auto">
            <a:xfrm>
              <a:off x="7086600" y="2819400"/>
              <a:ext cx="1371600" cy="533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64" name="Rectangle 34"/>
            <p:cNvSpPr>
              <a:spLocks noChangeArrowheads="1"/>
            </p:cNvSpPr>
            <p:nvPr/>
          </p:nvSpPr>
          <p:spPr bwMode="auto">
            <a:xfrm>
              <a:off x="7848600" y="3352800"/>
              <a:ext cx="609600" cy="12954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65" name="Rectangle 35"/>
            <p:cNvSpPr>
              <a:spLocks noChangeArrowheads="1"/>
            </p:cNvSpPr>
            <p:nvPr/>
          </p:nvSpPr>
          <p:spPr bwMode="auto">
            <a:xfrm>
              <a:off x="7010400" y="3505200"/>
              <a:ext cx="762000" cy="1524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66" name="Rectangle 36"/>
            <p:cNvSpPr>
              <a:spLocks noChangeArrowheads="1"/>
            </p:cNvSpPr>
            <p:nvPr/>
          </p:nvSpPr>
          <p:spPr bwMode="auto">
            <a:xfrm>
              <a:off x="7315200" y="5029200"/>
              <a:ext cx="2286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67" name="Rectangle 37"/>
            <p:cNvSpPr>
              <a:spLocks noChangeArrowheads="1"/>
            </p:cNvSpPr>
            <p:nvPr/>
          </p:nvSpPr>
          <p:spPr bwMode="auto">
            <a:xfrm>
              <a:off x="1828800" y="2819400"/>
              <a:ext cx="1295400" cy="685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68" name="Rectangle 38"/>
            <p:cNvSpPr>
              <a:spLocks noChangeArrowheads="1"/>
            </p:cNvSpPr>
            <p:nvPr/>
          </p:nvSpPr>
          <p:spPr bwMode="auto">
            <a:xfrm>
              <a:off x="3886200" y="2667000"/>
              <a:ext cx="990600" cy="121920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69" name="Rectangle 39"/>
            <p:cNvSpPr>
              <a:spLocks noChangeArrowheads="1"/>
            </p:cNvSpPr>
            <p:nvPr/>
          </p:nvSpPr>
          <p:spPr bwMode="auto">
            <a:xfrm>
              <a:off x="5105400" y="2743200"/>
              <a:ext cx="914400" cy="2286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70" name="Rectangle 40"/>
            <p:cNvSpPr>
              <a:spLocks noChangeArrowheads="1"/>
            </p:cNvSpPr>
            <p:nvPr/>
          </p:nvSpPr>
          <p:spPr bwMode="auto">
            <a:xfrm>
              <a:off x="5410200" y="5029200"/>
              <a:ext cx="228600" cy="381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71" name="Rectangle 41"/>
            <p:cNvSpPr>
              <a:spLocks noChangeArrowheads="1"/>
            </p:cNvSpPr>
            <p:nvPr/>
          </p:nvSpPr>
          <p:spPr bwMode="auto">
            <a:xfrm>
              <a:off x="6019800" y="2971800"/>
              <a:ext cx="381000" cy="2286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72" name="Rectangle 42"/>
            <p:cNvSpPr>
              <a:spLocks noChangeArrowheads="1"/>
            </p:cNvSpPr>
            <p:nvPr/>
          </p:nvSpPr>
          <p:spPr bwMode="auto">
            <a:xfrm>
              <a:off x="6324600" y="2362200"/>
              <a:ext cx="304800" cy="3048000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  <p:sp>
          <p:nvSpPr>
            <p:cNvPr id="73773" name="Rectangle 43"/>
            <p:cNvSpPr>
              <a:spLocks noChangeArrowheads="1"/>
            </p:cNvSpPr>
            <p:nvPr/>
          </p:nvSpPr>
          <p:spPr bwMode="auto">
            <a:xfrm>
              <a:off x="3886200" y="4419600"/>
              <a:ext cx="9906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endParaRPr lang="en-US" altLang="en-US" sz="1600"/>
            </a:p>
          </p:txBody>
        </p:sp>
      </p:grpSp>
      <p:sp>
        <p:nvSpPr>
          <p:cNvPr id="46" name="Footer Placeholder 4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534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800" dirty="0"/>
              <a:t>Add Utilities Water and Sewer by Plumbing Code Meter and Sewer Tap by Utility</a:t>
            </a:r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81400" y="6356350"/>
            <a:ext cx="2133600" cy="365125"/>
          </a:xfrm>
          <a:noFill/>
        </p:spPr>
        <p:txBody>
          <a:bodyPr/>
          <a:lstStyle/>
          <a:p>
            <a:fld id="{22660955-62A9-4C9B-9CD0-E19A7D869667}" type="slidenum">
              <a:rPr lang="en-US" altLang="en-US"/>
              <a:pPr/>
              <a:t>36</a:t>
            </a:fld>
            <a:endParaRPr lang="en-US" altLang="en-US" dirty="0"/>
          </a:p>
        </p:txBody>
      </p:sp>
      <p:grpSp>
        <p:nvGrpSpPr>
          <p:cNvPr id="80" name="Group 79"/>
          <p:cNvGrpSpPr/>
          <p:nvPr/>
        </p:nvGrpSpPr>
        <p:grpSpPr>
          <a:xfrm>
            <a:off x="457200" y="1981200"/>
            <a:ext cx="7855527" cy="4123490"/>
            <a:chOff x="457200" y="1981200"/>
            <a:chExt cx="7855527" cy="4123490"/>
          </a:xfrm>
        </p:grpSpPr>
        <p:sp>
          <p:nvSpPr>
            <p:cNvPr id="75805" name="Text Box 27"/>
            <p:cNvSpPr txBox="1">
              <a:spLocks noChangeArrowheads="1"/>
            </p:cNvSpPr>
            <p:nvPr/>
          </p:nvSpPr>
          <p:spPr bwMode="auto">
            <a:xfrm>
              <a:off x="457201" y="5562600"/>
              <a:ext cx="92838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altLang="en-US" sz="1600" b="0" dirty="0">
                  <a:solidFill>
                    <a:schemeClr val="tx1"/>
                  </a:solidFill>
                </a:rPr>
                <a:t>CATV</a:t>
              </a:r>
              <a:endParaRPr lang="en-US" altLang="en-US" sz="1800" b="0" dirty="0">
                <a:solidFill>
                  <a:schemeClr val="tx1"/>
                </a:solidFill>
              </a:endParaRPr>
            </a:p>
          </p:txBody>
        </p:sp>
        <p:grpSp>
          <p:nvGrpSpPr>
            <p:cNvPr id="79" name="Group 78"/>
            <p:cNvGrpSpPr/>
            <p:nvPr/>
          </p:nvGrpSpPr>
          <p:grpSpPr>
            <a:xfrm>
              <a:off x="457200" y="1981200"/>
              <a:ext cx="7855527" cy="4123490"/>
              <a:chOff x="457200" y="2057401"/>
              <a:chExt cx="7855527" cy="4123490"/>
            </a:xfrm>
          </p:grpSpPr>
          <p:sp>
            <p:nvSpPr>
              <p:cNvPr id="75804" name="Text Box 26"/>
              <p:cNvSpPr txBox="1">
                <a:spLocks noChangeArrowheads="1"/>
              </p:cNvSpPr>
              <p:nvPr/>
            </p:nvSpPr>
            <p:spPr bwMode="auto">
              <a:xfrm>
                <a:off x="6098896" y="5842337"/>
                <a:ext cx="571311" cy="338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1600" b="0" dirty="0">
                    <a:solidFill>
                      <a:schemeClr val="tx1"/>
                    </a:solidFill>
                  </a:rPr>
                  <a:t>SW</a:t>
                </a:r>
                <a:endParaRPr lang="en-US" altLang="en-US" sz="1800" b="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457200" y="2057401"/>
                <a:ext cx="7855527" cy="3784936"/>
                <a:chOff x="457200" y="2057400"/>
                <a:chExt cx="8382000" cy="4038600"/>
              </a:xfrm>
            </p:grpSpPr>
            <p:sp>
              <p:nvSpPr>
                <p:cNvPr id="75781" name="Rectangle 3"/>
                <p:cNvSpPr>
                  <a:spLocks noChangeArrowheads="1"/>
                </p:cNvSpPr>
                <p:nvPr/>
              </p:nvSpPr>
              <p:spPr bwMode="auto">
                <a:xfrm>
                  <a:off x="1295400" y="2362200"/>
                  <a:ext cx="4876800" cy="2819400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82" name="Rectangle 4"/>
                <p:cNvSpPr>
                  <a:spLocks noChangeArrowheads="1"/>
                </p:cNvSpPr>
                <p:nvPr/>
              </p:nvSpPr>
              <p:spPr bwMode="auto">
                <a:xfrm>
                  <a:off x="6858000" y="2362200"/>
                  <a:ext cx="1828800" cy="2819400"/>
                </a:xfrm>
                <a:prstGeom prst="rect">
                  <a:avLst/>
                </a:prstGeom>
                <a:solidFill>
                  <a:srgbClr val="3399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83" name="Line 5"/>
                <p:cNvSpPr>
                  <a:spLocks noChangeShapeType="1"/>
                </p:cNvSpPr>
                <p:nvPr/>
              </p:nvSpPr>
              <p:spPr bwMode="auto">
                <a:xfrm>
                  <a:off x="3733800" y="2362200"/>
                  <a:ext cx="0" cy="281940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84" name="Line 6"/>
                <p:cNvSpPr>
                  <a:spLocks noChangeShapeType="1"/>
                </p:cNvSpPr>
                <p:nvPr/>
              </p:nvSpPr>
              <p:spPr bwMode="auto">
                <a:xfrm>
                  <a:off x="1295400" y="6019800"/>
                  <a:ext cx="739140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85" name="Rectangle 7"/>
                <p:cNvSpPr>
                  <a:spLocks noChangeArrowheads="1"/>
                </p:cNvSpPr>
                <p:nvPr/>
              </p:nvSpPr>
              <p:spPr bwMode="auto">
                <a:xfrm>
                  <a:off x="1295400" y="5410200"/>
                  <a:ext cx="7391400" cy="304800"/>
                </a:xfrm>
                <a:prstGeom prst="rect">
                  <a:avLst/>
                </a:prstGeom>
                <a:solidFill>
                  <a:schemeClr val="tx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86" name="Line 8"/>
                <p:cNvSpPr>
                  <a:spLocks noChangeShapeType="1"/>
                </p:cNvSpPr>
                <p:nvPr/>
              </p:nvSpPr>
              <p:spPr bwMode="auto">
                <a:xfrm>
                  <a:off x="1295400" y="5791200"/>
                  <a:ext cx="7467600" cy="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prstDash val="lgDashDot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87" name="Line 9"/>
                <p:cNvSpPr>
                  <a:spLocks noChangeShapeType="1"/>
                </p:cNvSpPr>
                <p:nvPr/>
              </p:nvSpPr>
              <p:spPr bwMode="auto">
                <a:xfrm>
                  <a:off x="1295400" y="5334000"/>
                  <a:ext cx="739140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8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6248400" y="2057400"/>
                  <a:ext cx="0" cy="327660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89" name="Oval 11"/>
                <p:cNvSpPr>
                  <a:spLocks noChangeArrowheads="1"/>
                </p:cNvSpPr>
                <p:nvPr/>
              </p:nvSpPr>
              <p:spPr bwMode="auto">
                <a:xfrm>
                  <a:off x="1371600" y="52578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0" name="Oval 12"/>
                <p:cNvSpPr>
                  <a:spLocks noChangeArrowheads="1"/>
                </p:cNvSpPr>
                <p:nvPr/>
              </p:nvSpPr>
              <p:spPr bwMode="auto">
                <a:xfrm>
                  <a:off x="3200400" y="52578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1" name="Oval 13"/>
                <p:cNvSpPr>
                  <a:spLocks noChangeArrowheads="1"/>
                </p:cNvSpPr>
                <p:nvPr/>
              </p:nvSpPr>
              <p:spPr bwMode="auto">
                <a:xfrm>
                  <a:off x="6705600" y="4038600"/>
                  <a:ext cx="152400" cy="15240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1" hangingPunct="1"/>
                  <a:endParaRPr lang="en-US" altLang="en-US" sz="1800" b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792" name="Oval 14"/>
                <p:cNvSpPr>
                  <a:spLocks noChangeArrowheads="1"/>
                </p:cNvSpPr>
                <p:nvPr/>
              </p:nvSpPr>
              <p:spPr bwMode="auto">
                <a:xfrm>
                  <a:off x="6172200" y="52578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3" name="Oval 15"/>
                <p:cNvSpPr>
                  <a:spLocks noChangeArrowheads="1"/>
                </p:cNvSpPr>
                <p:nvPr/>
              </p:nvSpPr>
              <p:spPr bwMode="auto">
                <a:xfrm>
                  <a:off x="6172200" y="21336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4" name="Oval 16"/>
                <p:cNvSpPr>
                  <a:spLocks noChangeArrowheads="1"/>
                </p:cNvSpPr>
                <p:nvPr/>
              </p:nvSpPr>
              <p:spPr bwMode="auto">
                <a:xfrm>
                  <a:off x="6172200" y="36576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5" name="Oval 17"/>
                <p:cNvSpPr>
                  <a:spLocks noChangeArrowheads="1"/>
                </p:cNvSpPr>
                <p:nvPr/>
              </p:nvSpPr>
              <p:spPr bwMode="auto">
                <a:xfrm>
                  <a:off x="7696200" y="52578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6" name="Rectangle 18"/>
                <p:cNvSpPr>
                  <a:spLocks noChangeArrowheads="1"/>
                </p:cNvSpPr>
                <p:nvPr/>
              </p:nvSpPr>
              <p:spPr bwMode="auto">
                <a:xfrm>
                  <a:off x="1600200" y="2667000"/>
                  <a:ext cx="1752600" cy="190500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prstDash val="dash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7" name="Rectangle 19"/>
                <p:cNvSpPr>
                  <a:spLocks noChangeArrowheads="1"/>
                </p:cNvSpPr>
                <p:nvPr/>
              </p:nvSpPr>
              <p:spPr bwMode="auto">
                <a:xfrm>
                  <a:off x="1295400" y="3962400"/>
                  <a:ext cx="4876800" cy="304800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prstDash val="dashDot"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798" name="Line 20"/>
                <p:cNvSpPr>
                  <a:spLocks noChangeShapeType="1"/>
                </p:cNvSpPr>
                <p:nvPr/>
              </p:nvSpPr>
              <p:spPr bwMode="auto">
                <a:xfrm>
                  <a:off x="990600" y="4114800"/>
                  <a:ext cx="5791200" cy="0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799" name="Line 21"/>
                <p:cNvSpPr>
                  <a:spLocks noChangeShapeType="1"/>
                </p:cNvSpPr>
                <p:nvPr/>
              </p:nvSpPr>
              <p:spPr bwMode="auto">
                <a:xfrm>
                  <a:off x="6781800" y="2286000"/>
                  <a:ext cx="0" cy="3810000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00" name="Oval 22"/>
                <p:cNvSpPr>
                  <a:spLocks noChangeArrowheads="1"/>
                </p:cNvSpPr>
                <p:nvPr/>
              </p:nvSpPr>
              <p:spPr bwMode="auto">
                <a:xfrm>
                  <a:off x="5181600" y="5257800"/>
                  <a:ext cx="152400" cy="152400"/>
                </a:xfrm>
                <a:prstGeom prst="ellipse">
                  <a:avLst/>
                </a:prstGeom>
                <a:solidFill>
                  <a:schemeClr val="hlink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01" name="Oval 23"/>
                <p:cNvSpPr>
                  <a:spLocks noChangeArrowheads="1"/>
                </p:cNvSpPr>
                <p:nvPr/>
              </p:nvSpPr>
              <p:spPr bwMode="auto">
                <a:xfrm>
                  <a:off x="1295400" y="4038600"/>
                  <a:ext cx="152400" cy="15240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02" name="Oval 24"/>
                <p:cNvSpPr>
                  <a:spLocks noChangeArrowheads="1"/>
                </p:cNvSpPr>
                <p:nvPr/>
              </p:nvSpPr>
              <p:spPr bwMode="auto">
                <a:xfrm>
                  <a:off x="4953000" y="4038600"/>
                  <a:ext cx="152400" cy="15240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03" name="Oval 25"/>
                <p:cNvSpPr>
                  <a:spLocks noChangeArrowheads="1"/>
                </p:cNvSpPr>
                <p:nvPr/>
              </p:nvSpPr>
              <p:spPr bwMode="auto">
                <a:xfrm>
                  <a:off x="3276600" y="4038600"/>
                  <a:ext cx="152400" cy="152400"/>
                </a:xfrm>
                <a:prstGeom prst="ellipse">
                  <a:avLst/>
                </a:prstGeom>
                <a:solidFill>
                  <a:srgbClr val="CC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0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57200" y="5638800"/>
                  <a:ext cx="8382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1600" b="0" dirty="0">
                      <a:solidFill>
                        <a:schemeClr val="tx1"/>
                      </a:solidFill>
                    </a:rPr>
                    <a:t>UTS</a:t>
                  </a:r>
                </a:p>
              </p:txBody>
            </p:sp>
            <p:sp>
              <p:nvSpPr>
                <p:cNvPr id="75807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762000" y="5181600"/>
                  <a:ext cx="6096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1600" b="0" dirty="0">
                      <a:solidFill>
                        <a:schemeClr val="tx1"/>
                      </a:solidFill>
                    </a:rPr>
                    <a:t>SS</a:t>
                  </a:r>
                </a:p>
              </p:txBody>
            </p:sp>
            <p:sp>
              <p:nvSpPr>
                <p:cNvPr id="7580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685800" y="5486400"/>
                  <a:ext cx="609600" cy="3385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en-US" sz="1600" b="0" dirty="0">
                      <a:solidFill>
                        <a:schemeClr val="tx1"/>
                      </a:solidFill>
                    </a:rPr>
                    <a:t>   W</a:t>
                  </a:r>
                </a:p>
              </p:txBody>
            </p:sp>
            <p:sp>
              <p:nvSpPr>
                <p:cNvPr id="75809" name="Line 31"/>
                <p:cNvSpPr>
                  <a:spLocks noChangeShapeType="1"/>
                </p:cNvSpPr>
                <p:nvPr/>
              </p:nvSpPr>
              <p:spPr bwMode="auto">
                <a:xfrm>
                  <a:off x="1143000" y="5867400"/>
                  <a:ext cx="7696200" cy="0"/>
                </a:xfrm>
                <a:prstGeom prst="line">
                  <a:avLst/>
                </a:prstGeom>
                <a:noFill/>
                <a:ln w="9525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0" name="Line 32"/>
                <p:cNvSpPr>
                  <a:spLocks noChangeShapeType="1"/>
                </p:cNvSpPr>
                <p:nvPr/>
              </p:nvSpPr>
              <p:spPr bwMode="auto">
                <a:xfrm>
                  <a:off x="1295400" y="5943600"/>
                  <a:ext cx="7543800" cy="0"/>
                </a:xfrm>
                <a:prstGeom prst="line">
                  <a:avLst/>
                </a:prstGeom>
                <a:noFill/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11" name="Rectangle 33"/>
                <p:cNvSpPr>
                  <a:spLocks noChangeArrowheads="1"/>
                </p:cNvSpPr>
                <p:nvPr/>
              </p:nvSpPr>
              <p:spPr bwMode="auto">
                <a:xfrm>
                  <a:off x="7086600" y="2819400"/>
                  <a:ext cx="1371600" cy="533400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2" name="Rectangle 34"/>
                <p:cNvSpPr>
                  <a:spLocks noChangeArrowheads="1"/>
                </p:cNvSpPr>
                <p:nvPr/>
              </p:nvSpPr>
              <p:spPr bwMode="auto">
                <a:xfrm>
                  <a:off x="7848600" y="3352800"/>
                  <a:ext cx="609600" cy="1295400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3" name="Rectangle 35"/>
                <p:cNvSpPr>
                  <a:spLocks noChangeArrowheads="1"/>
                </p:cNvSpPr>
                <p:nvPr/>
              </p:nvSpPr>
              <p:spPr bwMode="auto">
                <a:xfrm>
                  <a:off x="7010400" y="3505200"/>
                  <a:ext cx="762000" cy="152400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4" name="Rectangle 36"/>
                <p:cNvSpPr>
                  <a:spLocks noChangeArrowheads="1"/>
                </p:cNvSpPr>
                <p:nvPr/>
              </p:nvSpPr>
              <p:spPr bwMode="auto">
                <a:xfrm>
                  <a:off x="7315200" y="5029200"/>
                  <a:ext cx="228600" cy="38100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5" name="Rectangle 37"/>
                <p:cNvSpPr>
                  <a:spLocks noChangeArrowheads="1"/>
                </p:cNvSpPr>
                <p:nvPr/>
              </p:nvSpPr>
              <p:spPr bwMode="auto">
                <a:xfrm>
                  <a:off x="1828800" y="2819400"/>
                  <a:ext cx="1295400" cy="6858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6" name="Rectangle 38"/>
                <p:cNvSpPr>
                  <a:spLocks noChangeArrowheads="1"/>
                </p:cNvSpPr>
                <p:nvPr/>
              </p:nvSpPr>
              <p:spPr bwMode="auto">
                <a:xfrm>
                  <a:off x="1752600" y="3581400"/>
                  <a:ext cx="1447800" cy="914400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7" name="Rectangle 39"/>
                <p:cNvSpPr>
                  <a:spLocks noChangeArrowheads="1"/>
                </p:cNvSpPr>
                <p:nvPr/>
              </p:nvSpPr>
              <p:spPr bwMode="auto">
                <a:xfrm>
                  <a:off x="1752600" y="4495800"/>
                  <a:ext cx="457200" cy="914400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8" name="Rectangle 40"/>
                <p:cNvSpPr>
                  <a:spLocks noChangeArrowheads="1"/>
                </p:cNvSpPr>
                <p:nvPr/>
              </p:nvSpPr>
              <p:spPr bwMode="auto">
                <a:xfrm>
                  <a:off x="2819400" y="4495800"/>
                  <a:ext cx="381000" cy="914400"/>
                </a:xfrm>
                <a:prstGeom prst="rect">
                  <a:avLst/>
                </a:prstGeom>
                <a:solidFill>
                  <a:srgbClr val="DDDDDD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19" name="Rectangle 41"/>
                <p:cNvSpPr>
                  <a:spLocks noChangeArrowheads="1"/>
                </p:cNvSpPr>
                <p:nvPr/>
              </p:nvSpPr>
              <p:spPr bwMode="auto">
                <a:xfrm>
                  <a:off x="3886200" y="2667000"/>
                  <a:ext cx="990600" cy="1219200"/>
                </a:xfrm>
                <a:prstGeom prst="rect">
                  <a:avLst/>
                </a:prstGeom>
                <a:solidFill>
                  <a:schemeClr val="bg2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0" name="Rectangle 42"/>
                <p:cNvSpPr>
                  <a:spLocks noChangeArrowheads="1"/>
                </p:cNvSpPr>
                <p:nvPr/>
              </p:nvSpPr>
              <p:spPr bwMode="auto">
                <a:xfrm>
                  <a:off x="5105400" y="2743200"/>
                  <a:ext cx="914400" cy="228600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1" name="Rectangle 43"/>
                <p:cNvSpPr>
                  <a:spLocks noChangeArrowheads="1"/>
                </p:cNvSpPr>
                <p:nvPr/>
              </p:nvSpPr>
              <p:spPr bwMode="auto">
                <a:xfrm>
                  <a:off x="5410200" y="5029200"/>
                  <a:ext cx="228600" cy="38100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2" name="Rectangle 44"/>
                <p:cNvSpPr>
                  <a:spLocks noChangeArrowheads="1"/>
                </p:cNvSpPr>
                <p:nvPr/>
              </p:nvSpPr>
              <p:spPr bwMode="auto">
                <a:xfrm>
                  <a:off x="6019800" y="2971800"/>
                  <a:ext cx="381000" cy="22860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3" name="Rectangle 45"/>
                <p:cNvSpPr>
                  <a:spLocks noChangeArrowheads="1"/>
                </p:cNvSpPr>
                <p:nvPr/>
              </p:nvSpPr>
              <p:spPr bwMode="auto">
                <a:xfrm>
                  <a:off x="6324600" y="2362200"/>
                  <a:ext cx="304800" cy="3048000"/>
                </a:xfrm>
                <a:prstGeom prst="rect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4" name="Rectangle 46"/>
                <p:cNvSpPr>
                  <a:spLocks noChangeArrowheads="1"/>
                </p:cNvSpPr>
                <p:nvPr/>
              </p:nvSpPr>
              <p:spPr bwMode="auto">
                <a:xfrm>
                  <a:off x="3886200" y="4419600"/>
                  <a:ext cx="990600" cy="457200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5" name="AutoShape 47"/>
                <p:cNvSpPr>
                  <a:spLocks noChangeArrowheads="1"/>
                </p:cNvSpPr>
                <p:nvPr/>
              </p:nvSpPr>
              <p:spPr bwMode="auto">
                <a:xfrm>
                  <a:off x="2209800" y="49530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6" name="AutoShape 48"/>
                <p:cNvSpPr>
                  <a:spLocks noChangeArrowheads="1"/>
                </p:cNvSpPr>
                <p:nvPr/>
              </p:nvSpPr>
              <p:spPr bwMode="auto">
                <a:xfrm>
                  <a:off x="18288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7" name="AutoShape 49"/>
                <p:cNvSpPr>
                  <a:spLocks noChangeArrowheads="1"/>
                </p:cNvSpPr>
                <p:nvPr/>
              </p:nvSpPr>
              <p:spPr bwMode="auto">
                <a:xfrm>
                  <a:off x="2438400" y="50292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8" name="AutoShape 50"/>
                <p:cNvSpPr>
                  <a:spLocks noChangeArrowheads="1"/>
                </p:cNvSpPr>
                <p:nvPr/>
              </p:nvSpPr>
              <p:spPr bwMode="auto">
                <a:xfrm>
                  <a:off x="2514600" y="48768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29" name="AutoShape 51"/>
                <p:cNvSpPr>
                  <a:spLocks noChangeArrowheads="1"/>
                </p:cNvSpPr>
                <p:nvPr/>
              </p:nvSpPr>
              <p:spPr bwMode="auto">
                <a:xfrm>
                  <a:off x="13716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0" name="AutoShape 52"/>
                <p:cNvSpPr>
                  <a:spLocks noChangeArrowheads="1"/>
                </p:cNvSpPr>
                <p:nvPr/>
              </p:nvSpPr>
              <p:spPr bwMode="auto">
                <a:xfrm>
                  <a:off x="16002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1" name="AutoShape 53"/>
                <p:cNvSpPr>
                  <a:spLocks noChangeArrowheads="1"/>
                </p:cNvSpPr>
                <p:nvPr/>
              </p:nvSpPr>
              <p:spPr bwMode="auto">
                <a:xfrm>
                  <a:off x="20574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2" name="AutoShape 54"/>
                <p:cNvSpPr>
                  <a:spLocks noChangeArrowheads="1"/>
                </p:cNvSpPr>
                <p:nvPr/>
              </p:nvSpPr>
              <p:spPr bwMode="auto">
                <a:xfrm>
                  <a:off x="22860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3" name="AutoShape 55"/>
                <p:cNvSpPr>
                  <a:spLocks noChangeArrowheads="1"/>
                </p:cNvSpPr>
                <p:nvPr/>
              </p:nvSpPr>
              <p:spPr bwMode="auto">
                <a:xfrm>
                  <a:off x="2286000" y="4724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4" name="AutoShape 56"/>
                <p:cNvSpPr>
                  <a:spLocks noChangeArrowheads="1"/>
                </p:cNvSpPr>
                <p:nvPr/>
              </p:nvSpPr>
              <p:spPr bwMode="auto">
                <a:xfrm>
                  <a:off x="25146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5" name="AutoShape 57"/>
                <p:cNvSpPr>
                  <a:spLocks noChangeArrowheads="1"/>
                </p:cNvSpPr>
                <p:nvPr/>
              </p:nvSpPr>
              <p:spPr bwMode="auto">
                <a:xfrm>
                  <a:off x="3429000" y="26670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6" name="AutoShape 58"/>
                <p:cNvSpPr>
                  <a:spLocks noChangeArrowheads="1"/>
                </p:cNvSpPr>
                <p:nvPr/>
              </p:nvSpPr>
              <p:spPr bwMode="auto">
                <a:xfrm>
                  <a:off x="27432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7" name="AutoShape 59"/>
                <p:cNvSpPr>
                  <a:spLocks noChangeArrowheads="1"/>
                </p:cNvSpPr>
                <p:nvPr/>
              </p:nvSpPr>
              <p:spPr bwMode="auto">
                <a:xfrm>
                  <a:off x="29718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8" name="AutoShape 60"/>
                <p:cNvSpPr>
                  <a:spLocks noChangeArrowheads="1"/>
                </p:cNvSpPr>
                <p:nvPr/>
              </p:nvSpPr>
              <p:spPr bwMode="auto">
                <a:xfrm>
                  <a:off x="32004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39" name="AutoShape 61"/>
                <p:cNvSpPr>
                  <a:spLocks noChangeArrowheads="1"/>
                </p:cNvSpPr>
                <p:nvPr/>
              </p:nvSpPr>
              <p:spPr bwMode="auto">
                <a:xfrm>
                  <a:off x="3429000" y="24384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0" name="AutoShape 62"/>
                <p:cNvSpPr>
                  <a:spLocks noChangeArrowheads="1"/>
                </p:cNvSpPr>
                <p:nvPr/>
              </p:nvSpPr>
              <p:spPr bwMode="auto">
                <a:xfrm>
                  <a:off x="3429000" y="33528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1" name="AutoShape 63"/>
                <p:cNvSpPr>
                  <a:spLocks noChangeArrowheads="1"/>
                </p:cNvSpPr>
                <p:nvPr/>
              </p:nvSpPr>
              <p:spPr bwMode="auto">
                <a:xfrm>
                  <a:off x="3429000" y="31242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2" name="AutoShape 64"/>
                <p:cNvSpPr>
                  <a:spLocks noChangeArrowheads="1"/>
                </p:cNvSpPr>
                <p:nvPr/>
              </p:nvSpPr>
              <p:spPr bwMode="auto">
                <a:xfrm>
                  <a:off x="3429000" y="28956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3" name="AutoShape 65"/>
                <p:cNvSpPr>
                  <a:spLocks noChangeArrowheads="1"/>
                </p:cNvSpPr>
                <p:nvPr/>
              </p:nvSpPr>
              <p:spPr bwMode="auto">
                <a:xfrm>
                  <a:off x="2514600" y="46482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4" name="AutoShape 66"/>
                <p:cNvSpPr>
                  <a:spLocks noChangeArrowheads="1"/>
                </p:cNvSpPr>
                <p:nvPr/>
              </p:nvSpPr>
              <p:spPr bwMode="auto">
                <a:xfrm>
                  <a:off x="1371600" y="33528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5" name="AutoShape 67"/>
                <p:cNvSpPr>
                  <a:spLocks noChangeArrowheads="1"/>
                </p:cNvSpPr>
                <p:nvPr/>
              </p:nvSpPr>
              <p:spPr bwMode="auto">
                <a:xfrm>
                  <a:off x="1371600" y="31242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6" name="AutoShape 68"/>
                <p:cNvSpPr>
                  <a:spLocks noChangeArrowheads="1"/>
                </p:cNvSpPr>
                <p:nvPr/>
              </p:nvSpPr>
              <p:spPr bwMode="auto">
                <a:xfrm>
                  <a:off x="1371600" y="28956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7" name="AutoShape 69"/>
                <p:cNvSpPr>
                  <a:spLocks noChangeArrowheads="1"/>
                </p:cNvSpPr>
                <p:nvPr/>
              </p:nvSpPr>
              <p:spPr bwMode="auto">
                <a:xfrm>
                  <a:off x="1371600" y="2667000"/>
                  <a:ext cx="228600" cy="228600"/>
                </a:xfrm>
                <a:prstGeom prst="irregularSeal1">
                  <a:avLst/>
                </a:prstGeom>
                <a:solidFill>
                  <a:srgbClr val="666633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eaLnBrk="1" hangingPunct="1">
                    <a:spcBef>
                      <a:spcPct val="20000"/>
                    </a:spcBef>
                    <a:buFont typeface="Wingdings" pitchFamily="2" charset="2"/>
                    <a:buChar char="§"/>
                  </a:pPr>
                  <a:endParaRPr lang="en-US" altLang="en-US"/>
                </a:p>
              </p:txBody>
            </p:sp>
            <p:sp>
              <p:nvSpPr>
                <p:cNvPr id="75848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1676400" y="3352800"/>
                  <a:ext cx="0" cy="1981200"/>
                </a:xfrm>
                <a:prstGeom prst="line">
                  <a:avLst/>
                </a:prstGeom>
                <a:noFill/>
                <a:ln w="57150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49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1676400" y="3276600"/>
                  <a:ext cx="228600" cy="76200"/>
                </a:xfrm>
                <a:prstGeom prst="line">
                  <a:avLst/>
                </a:prstGeom>
                <a:noFill/>
                <a:ln w="9525">
                  <a:solidFill>
                    <a:srgbClr val="CC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50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1752600" y="3429000"/>
                  <a:ext cx="0" cy="2362200"/>
                </a:xfrm>
                <a:prstGeom prst="line">
                  <a:avLst/>
                </a:prstGeom>
                <a:noFill/>
                <a:ln w="57150">
                  <a:solidFill>
                    <a:schemeClr val="accent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51" name="Line 73"/>
                <p:cNvSpPr>
                  <a:spLocks noChangeShapeType="1"/>
                </p:cNvSpPr>
                <p:nvPr/>
              </p:nvSpPr>
              <p:spPr bwMode="auto">
                <a:xfrm flipH="1" flipV="1">
                  <a:off x="2819400" y="3200400"/>
                  <a:ext cx="76200" cy="2667000"/>
                </a:xfrm>
                <a:prstGeom prst="line">
                  <a:avLst/>
                </a:prstGeom>
                <a:noFill/>
                <a:ln w="9525">
                  <a:solidFill>
                    <a:srgbClr val="99FF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5852" name="Line 74"/>
                <p:cNvSpPr>
                  <a:spLocks noChangeShapeType="1"/>
                </p:cNvSpPr>
                <p:nvPr/>
              </p:nvSpPr>
              <p:spPr bwMode="auto">
                <a:xfrm flipH="1" flipV="1">
                  <a:off x="2971800" y="3276600"/>
                  <a:ext cx="76200" cy="2667000"/>
                </a:xfrm>
                <a:prstGeom prst="line">
                  <a:avLst/>
                </a:prstGeom>
                <a:noFill/>
                <a:ln w="9525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77" name="Footer Placeholder 7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4B994-71A4-4A60-A00B-976B29879435}" type="slidenum">
              <a:rPr lang="en-US" altLang="en-US" smtClean="0"/>
              <a:pPr/>
              <a:t>37</a:t>
            </a:fld>
            <a:endParaRPr lang="en-US" altLang="en-US"/>
          </a:p>
        </p:txBody>
      </p:sp>
      <p:pic>
        <p:nvPicPr>
          <p:cNvPr id="6" name="Picture 5" descr="C:\Documents and Settings\Methomas\Local Settings\Temporary Internet Files\Content.IE5\ATQX6QF1\question-mar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014663" cy="321564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0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Questions to Answer with Engineering </a:t>
            </a:r>
            <a:r>
              <a:rPr lang="en-US" sz="3200" dirty="0" smtClean="0">
                <a:solidFill>
                  <a:srgbClr val="002D62"/>
                </a:solidFill>
              </a:rPr>
              <a:t>Economics</a:t>
            </a:r>
            <a:endParaRPr lang="en-US" dirty="0" smtClean="0">
              <a:solidFill>
                <a:srgbClr val="002D62"/>
              </a:solidFill>
            </a:endParaRPr>
          </a:p>
        </p:txBody>
      </p:sp>
      <p:sp>
        <p:nvSpPr>
          <p:cNvPr id="79877" name="Rectangle 3"/>
          <p:cNvSpPr>
            <a:spLocks noGrp="1" noChangeArrowheads="1"/>
          </p:cNvSpPr>
          <p:nvPr>
            <p:ph idx="1"/>
          </p:nvPr>
        </p:nvSpPr>
        <p:spPr>
          <a:xfrm>
            <a:off x="274639" y="1828800"/>
            <a:ext cx="7650162" cy="27432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How much will it cost you to borrow money?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Payback on upgrades to processes?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Rate of return on investment if you put your money into stocks, etc., or loan money to someone else?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798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474C0C-34CA-48D4-9F14-F44A0496A43F}" type="slidenum">
              <a:rPr lang="en-US" altLang="en-US"/>
              <a:pPr/>
              <a:t>38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Simple vs. Compound Interest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7772400" cy="23622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Simple Interest = Principal x Periods x Interest rate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Compound interest means the interest accrues for each period + mount in all prior periods (like mortgage or credit card) = (Principal + All accrued interest) x Interest rate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192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733A08-10A1-4378-A35E-7928E39D3995}" type="slidenum">
              <a:rPr lang="en-US" altLang="en-US"/>
              <a:pPr/>
              <a:t>39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914400" indent="-914400" eaLnBrk="1" hangingPunct="1">
              <a:defRPr/>
            </a:pPr>
            <a:r>
              <a:rPr lang="en-US" dirty="0" smtClean="0"/>
              <a:t>Writing Tricks</a:t>
            </a:r>
          </a:p>
        </p:txBody>
      </p:sp>
      <p:sp>
        <p:nvSpPr>
          <p:cNvPr id="167321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 smtClean="0">
                <a:solidFill>
                  <a:srgbClr val="C00000"/>
                </a:solidFill>
              </a:rPr>
              <a:t>Primacy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We should start a new product line to manufacture and sell yo-yos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Our company needs profit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Our competition is profiting by selling yo-yos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dirty="0" smtClean="0"/>
              <a:t>We can make better yo-yos</a:t>
            </a:r>
          </a:p>
        </p:txBody>
      </p:sp>
      <p:sp>
        <p:nvSpPr>
          <p:cNvPr id="167322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800600" y="1600200"/>
            <a:ext cx="4038600" cy="4525963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600" dirty="0" err="1" smtClean="0">
                <a:solidFill>
                  <a:srgbClr val="C00000"/>
                </a:solidFill>
              </a:rPr>
              <a:t>Recency</a:t>
            </a:r>
            <a:endParaRPr lang="en-US" altLang="en-US" sz="2600" dirty="0" smtClean="0">
              <a:solidFill>
                <a:srgbClr val="C00000"/>
              </a:solidFill>
            </a:endParaRPr>
          </a:p>
          <a:p>
            <a:pPr lvl="1">
              <a:lnSpc>
                <a:spcPct val="90000"/>
              </a:lnSpc>
              <a:buSzPct val="100000"/>
            </a:pPr>
            <a:r>
              <a:rPr lang="en-US" altLang="en-US" sz="2200" dirty="0"/>
              <a:t>Our company needs profit</a:t>
            </a:r>
          </a:p>
          <a:p>
            <a:pPr lvl="1">
              <a:lnSpc>
                <a:spcPct val="90000"/>
              </a:lnSpc>
              <a:buSzPct val="100000"/>
            </a:pPr>
            <a:r>
              <a:rPr lang="en-US" altLang="en-US" sz="2200" dirty="0"/>
              <a:t>Our competition is profiting by selling yo-yos</a:t>
            </a:r>
          </a:p>
          <a:p>
            <a:pPr lvl="1">
              <a:lnSpc>
                <a:spcPct val="90000"/>
              </a:lnSpc>
              <a:buSzPct val="100000"/>
            </a:pPr>
            <a:r>
              <a:rPr lang="en-US" altLang="en-US" sz="2200" dirty="0"/>
              <a:t>We can make better yo-yos</a:t>
            </a:r>
          </a:p>
          <a:p>
            <a:pPr>
              <a:lnSpc>
                <a:spcPct val="90000"/>
              </a:lnSpc>
              <a:buSzPct val="100000"/>
            </a:pPr>
            <a:r>
              <a:rPr lang="en-US" altLang="en-US" dirty="0"/>
              <a:t>We should start a new product line to manufacture and sell yo-yos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5DC5E46-96A9-4879-AEDB-97832C94DC6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3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3220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Example </a:t>
            </a:r>
          </a:p>
        </p:txBody>
      </p:sp>
      <p:graphicFrame>
        <p:nvGraphicFramePr>
          <p:cNvPr id="83973" name="Object 3"/>
          <p:cNvGraphicFramePr>
            <a:graphicFrameLocks noChangeAspect="1"/>
          </p:cNvGraphicFramePr>
          <p:nvPr>
            <p:ph idx="1"/>
          </p:nvPr>
        </p:nvGraphicFramePr>
        <p:xfrm>
          <a:off x="1246188" y="1417638"/>
          <a:ext cx="6792912" cy="3546475"/>
        </p:xfrm>
        <a:graphic>
          <a:graphicData uri="http://schemas.openxmlformats.org/presentationml/2006/ole">
            <p:oleObj spid="_x0000_s83973" name="Worksheet" r:id="rId4" imgW="2809851" imgH="1466683" progId="Excel.Sheet.8">
              <p:embed/>
            </p:oleObj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397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9B455-DA20-4E04-9753-7187640B67BB}" type="slidenum">
              <a:rPr lang="en-US" altLang="en-US"/>
              <a:pPr/>
              <a:t>40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Constructing the Argument</a:t>
            </a:r>
          </a:p>
        </p:txBody>
      </p:sp>
      <p:sp>
        <p:nvSpPr>
          <p:cNvPr id="8602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7638"/>
            <a:ext cx="7421562" cy="45720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 = Payment – present value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A = Annuity (or payment, but not necessary annually)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err="1" smtClean="0"/>
              <a:t>i</a:t>
            </a:r>
            <a:r>
              <a:rPr lang="en-US" altLang="en-US" dirty="0" smtClean="0"/>
              <a:t> = Interest rate (effective)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N = Number of payments, not years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 = Future value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>
                <a:solidFill>
                  <a:srgbClr val="C00000"/>
                </a:solidFill>
              </a:rPr>
              <a:t>G = Gradient – Hold on that a moment…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601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85F5B-88EB-4AFB-93B9-A99121F6AC71}" type="slidenum">
              <a:rPr lang="en-US" altLang="en-US"/>
              <a:pPr/>
              <a:t>41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Do they Mean?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295400"/>
            <a:ext cx="7239000" cy="419100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P/F = &gt; P given F = &gt; P=F(1/(1+i)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Or  P = F(P/F,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n)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PV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%, n, F) in EXCEL</a:t>
            </a:r>
          </a:p>
          <a:p>
            <a:pPr eaLnBrk="1" hangingPunct="1">
              <a:spcAft>
                <a:spcPts val="1200"/>
              </a:spcAft>
            </a:pPr>
            <a:endParaRPr lang="en-US" alt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F/P = &gt; F given P =&gt; F=P(1+i)</a:t>
            </a:r>
            <a:r>
              <a:rPr lang="en-US" altLang="en-US" baseline="30000" dirty="0" smtClean="0"/>
              <a:t>n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Or  F = P (F/P,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n)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FV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%, n, P) in EXCEL</a:t>
            </a:r>
          </a:p>
          <a:p>
            <a:pPr eaLnBrk="1" hangingPunct="1"/>
            <a:endParaRPr lang="en-US" altLang="en-US" baseline="30000" dirty="0" smtClean="0"/>
          </a:p>
          <a:p>
            <a:pPr eaLnBrk="1" hangingPunct="1">
              <a:buFont typeface="Arial" charset="0"/>
              <a:buNone/>
            </a:pPr>
            <a:endParaRPr lang="en-US" altLang="en-US" baseline="30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8806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5939C-B656-48CA-A6D7-454430853D42}" type="slidenum">
              <a:rPr lang="en-US" altLang="en-US"/>
              <a:pPr/>
              <a:t>42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vs. Future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33800" y="6356350"/>
            <a:ext cx="1905000" cy="365125"/>
          </a:xfrm>
          <a:noFill/>
        </p:spPr>
        <p:txBody>
          <a:bodyPr/>
          <a:lstStyle/>
          <a:p>
            <a:fld id="{9EDAE4DA-8F19-45D6-9E6C-718DE1FFB387}" type="slidenum">
              <a:rPr lang="en-US" altLang="en-US"/>
              <a:pPr/>
              <a:t>43</a:t>
            </a:fld>
            <a:endParaRPr lang="en-US" alt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066800" y="1905000"/>
            <a:ext cx="6551613" cy="2590800"/>
            <a:chOff x="1279525" y="2249488"/>
            <a:chExt cx="6551613" cy="2590800"/>
          </a:xfrm>
        </p:grpSpPr>
        <p:sp>
          <p:nvSpPr>
            <p:cNvPr id="90117" name="Line 3"/>
            <p:cNvSpPr>
              <a:spLocks noChangeShapeType="1"/>
            </p:cNvSpPr>
            <p:nvPr/>
          </p:nvSpPr>
          <p:spPr bwMode="auto">
            <a:xfrm>
              <a:off x="2057400" y="3505200"/>
              <a:ext cx="4953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r>
                <a:rPr lang="en-US" dirty="0" smtClean="0"/>
                <a:t>          </a:t>
              </a:r>
              <a:endParaRPr lang="en-US" dirty="0"/>
            </a:p>
          </p:txBody>
        </p:sp>
        <p:sp>
          <p:nvSpPr>
            <p:cNvPr id="90118" name="Line 4"/>
            <p:cNvSpPr>
              <a:spLocks noChangeShapeType="1"/>
            </p:cNvSpPr>
            <p:nvPr/>
          </p:nvSpPr>
          <p:spPr bwMode="auto">
            <a:xfrm flipV="1">
              <a:off x="2057400" y="2819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r>
                <a:rPr lang="en-US" dirty="0" smtClean="0"/>
                <a:t>       </a:t>
              </a:r>
              <a:endParaRPr lang="en-US" dirty="0"/>
            </a:p>
          </p:txBody>
        </p:sp>
        <p:sp>
          <p:nvSpPr>
            <p:cNvPr id="90119" name="Line 5"/>
            <p:cNvSpPr>
              <a:spLocks noChangeShapeType="1"/>
            </p:cNvSpPr>
            <p:nvPr/>
          </p:nvSpPr>
          <p:spPr bwMode="auto">
            <a:xfrm>
              <a:off x="7010400" y="35052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0120" name="Text Box 6"/>
            <p:cNvSpPr txBox="1">
              <a:spLocks noChangeArrowheads="1"/>
            </p:cNvSpPr>
            <p:nvPr/>
          </p:nvSpPr>
          <p:spPr bwMode="auto">
            <a:xfrm>
              <a:off x="6765925" y="4383088"/>
              <a:ext cx="1065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>
                  <a:solidFill>
                    <a:schemeClr val="tx1"/>
                  </a:solidFill>
                </a:rPr>
                <a:t>Future</a:t>
              </a:r>
            </a:p>
          </p:txBody>
        </p:sp>
        <p:sp>
          <p:nvSpPr>
            <p:cNvPr id="90121" name="Text Box 7"/>
            <p:cNvSpPr txBox="1">
              <a:spLocks noChangeArrowheads="1"/>
            </p:cNvSpPr>
            <p:nvPr/>
          </p:nvSpPr>
          <p:spPr bwMode="auto">
            <a:xfrm>
              <a:off x="1279525" y="2249488"/>
              <a:ext cx="1319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>
                  <a:solidFill>
                    <a:schemeClr val="tx1"/>
                  </a:solidFill>
                </a:rPr>
                <a:t>Present 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Do they Mean?</a:t>
            </a:r>
          </a:p>
        </p:txBody>
      </p:sp>
      <p:sp>
        <p:nvSpPr>
          <p:cNvPr id="9216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077200" cy="457200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P/A = &gt; P given A = &gt; P = A((1+i)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-1) /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(1+i)</a:t>
            </a:r>
            <a:r>
              <a:rPr lang="en-US" altLang="en-US" baseline="30000" dirty="0" smtClean="0"/>
              <a:t>n</a:t>
            </a:r>
            <a:endParaRPr lang="en-US" alt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Or  P = A(P/A,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n)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PV(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%, n, A) in EXCEL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Uniform Series</a:t>
            </a:r>
          </a:p>
          <a:p>
            <a:pPr eaLnBrk="1" hangingPunct="1">
              <a:spcAft>
                <a:spcPts val="1200"/>
              </a:spcAft>
            </a:pPr>
            <a:endParaRPr lang="en-US" alt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A/P = &gt; A given P = &gt; A=P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(1+i)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 /((1+i)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-1)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Or  A = P(A/</a:t>
            </a:r>
            <a:r>
              <a:rPr lang="en-US" altLang="en-US" dirty="0" err="1" smtClean="0"/>
              <a:t>P,i,n</a:t>
            </a:r>
            <a:r>
              <a:rPr lang="en-US" altLang="en-US" dirty="0" smtClean="0"/>
              <a:t>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PMT(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%, n, P) in EXCEL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Capital Recovery (bonds)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baseline="30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en-US" sz="2800" baseline="30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9216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C800B-EF1B-4C28-B3E8-3CDA5080378D}" type="slidenum">
              <a:rPr lang="en-US" altLang="en-US"/>
              <a:pPr/>
              <a:t>44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vs. Annuity </a:t>
            </a: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123DE1-AC31-4425-A7C3-C70DEB3C76B0}" type="slidenum">
              <a:rPr lang="en-US" altLang="en-US"/>
              <a:pPr/>
              <a:t>45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371600" y="1524000"/>
            <a:ext cx="5562600" cy="4230688"/>
            <a:chOff x="1371600" y="1524000"/>
            <a:chExt cx="5562600" cy="4230688"/>
          </a:xfrm>
        </p:grpSpPr>
        <p:sp>
          <p:nvSpPr>
            <p:cNvPr id="94216" name="Text Box 6"/>
            <p:cNvSpPr txBox="1">
              <a:spLocks noChangeArrowheads="1"/>
            </p:cNvSpPr>
            <p:nvPr/>
          </p:nvSpPr>
          <p:spPr bwMode="auto">
            <a:xfrm>
              <a:off x="1371600" y="1524000"/>
              <a:ext cx="1319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Present 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905000" y="1981200"/>
              <a:ext cx="5029200" cy="3048000"/>
              <a:chOff x="1905000" y="1981200"/>
              <a:chExt cx="5029200" cy="3048000"/>
            </a:xfrm>
          </p:grpSpPr>
          <p:sp>
            <p:nvSpPr>
              <p:cNvPr id="94213" name="Line 3"/>
              <p:cNvSpPr>
                <a:spLocks noChangeShapeType="1"/>
              </p:cNvSpPr>
              <p:nvPr/>
            </p:nvSpPr>
            <p:spPr bwMode="auto">
              <a:xfrm>
                <a:off x="1905000" y="4343400"/>
                <a:ext cx="502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4" name="Line 4"/>
              <p:cNvSpPr>
                <a:spLocks noChangeShapeType="1"/>
              </p:cNvSpPr>
              <p:nvPr/>
            </p:nvSpPr>
            <p:spPr bwMode="auto">
              <a:xfrm flipV="1">
                <a:off x="1905000" y="1981200"/>
                <a:ext cx="0" cy="2362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5" name="Line 5"/>
              <p:cNvSpPr>
                <a:spLocks noChangeShapeType="1"/>
              </p:cNvSpPr>
              <p:nvPr/>
            </p:nvSpPr>
            <p:spPr bwMode="auto">
              <a:xfrm>
                <a:off x="23622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7" name="Line 7"/>
              <p:cNvSpPr>
                <a:spLocks noChangeShapeType="1"/>
              </p:cNvSpPr>
              <p:nvPr/>
            </p:nvSpPr>
            <p:spPr bwMode="auto">
              <a:xfrm>
                <a:off x="28956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8" name="Line 8"/>
              <p:cNvSpPr>
                <a:spLocks noChangeShapeType="1"/>
              </p:cNvSpPr>
              <p:nvPr/>
            </p:nvSpPr>
            <p:spPr bwMode="auto">
              <a:xfrm>
                <a:off x="34290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19" name="Line 9"/>
              <p:cNvSpPr>
                <a:spLocks noChangeShapeType="1"/>
              </p:cNvSpPr>
              <p:nvPr/>
            </p:nvSpPr>
            <p:spPr bwMode="auto">
              <a:xfrm>
                <a:off x="39624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0" name="Line 10"/>
              <p:cNvSpPr>
                <a:spLocks noChangeShapeType="1"/>
              </p:cNvSpPr>
              <p:nvPr/>
            </p:nvSpPr>
            <p:spPr bwMode="auto">
              <a:xfrm>
                <a:off x="44958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1" name="Line 11"/>
              <p:cNvSpPr>
                <a:spLocks noChangeShapeType="1"/>
              </p:cNvSpPr>
              <p:nvPr/>
            </p:nvSpPr>
            <p:spPr bwMode="auto">
              <a:xfrm>
                <a:off x="50292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2" name="Line 12"/>
              <p:cNvSpPr>
                <a:spLocks noChangeShapeType="1"/>
              </p:cNvSpPr>
              <p:nvPr/>
            </p:nvSpPr>
            <p:spPr bwMode="auto">
              <a:xfrm>
                <a:off x="55626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3" name="Line 13"/>
              <p:cNvSpPr>
                <a:spLocks noChangeShapeType="1"/>
              </p:cNvSpPr>
              <p:nvPr/>
            </p:nvSpPr>
            <p:spPr bwMode="auto">
              <a:xfrm>
                <a:off x="60960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224" name="Line 14"/>
              <p:cNvSpPr>
                <a:spLocks noChangeShapeType="1"/>
              </p:cNvSpPr>
              <p:nvPr/>
            </p:nvSpPr>
            <p:spPr bwMode="auto">
              <a:xfrm>
                <a:off x="66294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4225" name="Text Box 15"/>
            <p:cNvSpPr txBox="1">
              <a:spLocks noChangeArrowheads="1"/>
            </p:cNvSpPr>
            <p:nvPr/>
          </p:nvSpPr>
          <p:spPr bwMode="auto">
            <a:xfrm>
              <a:off x="3870325" y="5297488"/>
              <a:ext cx="12017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Annuity</a:t>
              </a:r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5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Do they Mean?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76800"/>
          </a:xfrm>
        </p:spPr>
        <p:txBody>
          <a:bodyPr>
            <a:noAutofit/>
          </a:bodyPr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F/A = &gt; F given A = &gt; F=A((1+i)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-1)/</a:t>
            </a:r>
            <a:r>
              <a:rPr lang="en-US" altLang="en-US" dirty="0" err="1" smtClean="0"/>
              <a:t>i</a:t>
            </a:r>
            <a:endParaRPr lang="en-US" altLang="en-US" dirty="0" smtClean="0"/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Or  P = A (F/</a:t>
            </a:r>
            <a:r>
              <a:rPr lang="en-US" altLang="en-US" dirty="0" err="1" smtClean="0"/>
              <a:t>A,i,n</a:t>
            </a:r>
            <a:r>
              <a:rPr lang="en-US" altLang="en-US" dirty="0" smtClean="0"/>
              <a:t>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FV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%, n, A) in EXCEL</a:t>
            </a:r>
          </a:p>
          <a:p>
            <a:pPr eaLnBrk="1" hangingPunct="1">
              <a:spcAft>
                <a:spcPts val="2400"/>
              </a:spcAft>
            </a:pPr>
            <a:r>
              <a:rPr lang="en-US" altLang="en-US" dirty="0" smtClean="0"/>
              <a:t>Uniform Series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A/F = &gt; A given F =&gt; A=F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/((1+i)</a:t>
            </a:r>
            <a:r>
              <a:rPr lang="en-US" altLang="en-US" baseline="30000" dirty="0" smtClean="0"/>
              <a:t>n</a:t>
            </a:r>
            <a:r>
              <a:rPr lang="en-US" altLang="en-US" dirty="0" smtClean="0"/>
              <a:t>-1) 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Or  A = F (A/F, 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, n)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PMT (</a:t>
            </a:r>
            <a:r>
              <a:rPr lang="en-US" altLang="en-US" dirty="0" err="1" smtClean="0"/>
              <a:t>i</a:t>
            </a:r>
            <a:r>
              <a:rPr lang="en-US" altLang="en-US" dirty="0" smtClean="0"/>
              <a:t>%, n, F) in EXCEL</a:t>
            </a:r>
          </a:p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Sinking fund (retirement)</a:t>
            </a:r>
          </a:p>
          <a:p>
            <a:pPr eaLnBrk="1" hangingPunct="1">
              <a:lnSpc>
                <a:spcPct val="90000"/>
              </a:lnSpc>
            </a:pPr>
            <a:endParaRPr lang="en-US" altLang="en-US" baseline="30000" dirty="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altLang="en-US" baseline="300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9625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89750D-0138-49E8-9E13-10A420647EDD}" type="slidenum">
              <a:rPr lang="en-US" altLang="en-US"/>
              <a:pPr/>
              <a:t>46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6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Future vs. Annuity </a:t>
            </a: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ED8CA0-A2C8-4BA9-83D0-512A02D2C92F}" type="slidenum">
              <a:rPr lang="en-US" altLang="en-US"/>
              <a:pPr/>
              <a:t>47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1143000" y="1447800"/>
            <a:ext cx="6399213" cy="4230688"/>
            <a:chOff x="1143000" y="1447800"/>
            <a:chExt cx="6399213" cy="4230688"/>
          </a:xfrm>
        </p:grpSpPr>
        <p:sp>
          <p:nvSpPr>
            <p:cNvPr id="98309" name="Line 3"/>
            <p:cNvSpPr>
              <a:spLocks noChangeShapeType="1"/>
            </p:cNvSpPr>
            <p:nvPr/>
          </p:nvSpPr>
          <p:spPr bwMode="auto">
            <a:xfrm>
              <a:off x="1905000" y="4343400"/>
              <a:ext cx="510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0" name="Line 4"/>
            <p:cNvSpPr>
              <a:spLocks noChangeShapeType="1"/>
            </p:cNvSpPr>
            <p:nvPr/>
          </p:nvSpPr>
          <p:spPr bwMode="auto">
            <a:xfrm flipV="1">
              <a:off x="7010400" y="1905000"/>
              <a:ext cx="0" cy="2438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1" name="Line 5"/>
            <p:cNvSpPr>
              <a:spLocks noChangeShapeType="1"/>
            </p:cNvSpPr>
            <p:nvPr/>
          </p:nvSpPr>
          <p:spPr bwMode="auto">
            <a:xfrm>
              <a:off x="23622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2" name="Text Box 6"/>
            <p:cNvSpPr txBox="1">
              <a:spLocks noChangeArrowheads="1"/>
            </p:cNvSpPr>
            <p:nvPr/>
          </p:nvSpPr>
          <p:spPr bwMode="auto">
            <a:xfrm>
              <a:off x="6477000" y="1447800"/>
              <a:ext cx="1065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Future</a:t>
              </a:r>
            </a:p>
          </p:txBody>
        </p:sp>
        <p:sp>
          <p:nvSpPr>
            <p:cNvPr id="98313" name="Text Box 7"/>
            <p:cNvSpPr txBox="1">
              <a:spLocks noChangeArrowheads="1"/>
            </p:cNvSpPr>
            <p:nvPr/>
          </p:nvSpPr>
          <p:spPr bwMode="auto">
            <a:xfrm>
              <a:off x="1143000" y="3733800"/>
              <a:ext cx="1319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Present </a:t>
              </a:r>
            </a:p>
          </p:txBody>
        </p:sp>
        <p:sp>
          <p:nvSpPr>
            <p:cNvPr id="98314" name="Line 8"/>
            <p:cNvSpPr>
              <a:spLocks noChangeShapeType="1"/>
            </p:cNvSpPr>
            <p:nvPr/>
          </p:nvSpPr>
          <p:spPr bwMode="auto">
            <a:xfrm>
              <a:off x="28956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5" name="Line 9"/>
            <p:cNvSpPr>
              <a:spLocks noChangeShapeType="1"/>
            </p:cNvSpPr>
            <p:nvPr/>
          </p:nvSpPr>
          <p:spPr bwMode="auto">
            <a:xfrm>
              <a:off x="34290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6" name="Line 10"/>
            <p:cNvSpPr>
              <a:spLocks noChangeShapeType="1"/>
            </p:cNvSpPr>
            <p:nvPr/>
          </p:nvSpPr>
          <p:spPr bwMode="auto">
            <a:xfrm>
              <a:off x="3962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7" name="Line 11"/>
            <p:cNvSpPr>
              <a:spLocks noChangeShapeType="1"/>
            </p:cNvSpPr>
            <p:nvPr/>
          </p:nvSpPr>
          <p:spPr bwMode="auto">
            <a:xfrm>
              <a:off x="44958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8" name="Line 12"/>
            <p:cNvSpPr>
              <a:spLocks noChangeShapeType="1"/>
            </p:cNvSpPr>
            <p:nvPr/>
          </p:nvSpPr>
          <p:spPr bwMode="auto">
            <a:xfrm>
              <a:off x="50292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19" name="Line 13"/>
            <p:cNvSpPr>
              <a:spLocks noChangeShapeType="1"/>
            </p:cNvSpPr>
            <p:nvPr/>
          </p:nvSpPr>
          <p:spPr bwMode="auto">
            <a:xfrm>
              <a:off x="55626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0" name="Line 14"/>
            <p:cNvSpPr>
              <a:spLocks noChangeShapeType="1"/>
            </p:cNvSpPr>
            <p:nvPr/>
          </p:nvSpPr>
          <p:spPr bwMode="auto">
            <a:xfrm>
              <a:off x="60960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1" name="Line 15"/>
            <p:cNvSpPr>
              <a:spLocks noChangeShapeType="1"/>
            </p:cNvSpPr>
            <p:nvPr/>
          </p:nvSpPr>
          <p:spPr bwMode="auto">
            <a:xfrm>
              <a:off x="6629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8322" name="Text Box 16"/>
            <p:cNvSpPr txBox="1">
              <a:spLocks noChangeArrowheads="1"/>
            </p:cNvSpPr>
            <p:nvPr/>
          </p:nvSpPr>
          <p:spPr bwMode="auto">
            <a:xfrm>
              <a:off x="3565525" y="5221288"/>
              <a:ext cx="12017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Annuity</a:t>
              </a:r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Gradients</a:t>
            </a:r>
          </a:p>
        </p:txBody>
      </p:sp>
      <p:sp>
        <p:nvSpPr>
          <p:cNvPr id="10035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71600"/>
            <a:ext cx="6172200" cy="3962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Gradients come in two fashions: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Percent increase each time (g)</a:t>
            </a:r>
          </a:p>
          <a:p>
            <a:pPr lvl="1">
              <a:spcAft>
                <a:spcPts val="1200"/>
              </a:spcAft>
            </a:pPr>
            <a:r>
              <a:rPr lang="en-US" altLang="en-US" dirty="0" smtClean="0"/>
              <a:t>Constant increase each time (G)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03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1C31D0A-661A-4A1D-8D76-6A426464AA8F}" type="slidenum">
              <a:rPr lang="en-US" altLang="en-US"/>
              <a:pPr/>
              <a:t>48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US" dirty="0" smtClean="0"/>
              <a:t>What Do they Mean?</a:t>
            </a:r>
            <a:br>
              <a:rPr lang="en-US" dirty="0" smtClean="0"/>
            </a:br>
            <a:r>
              <a:rPr lang="en-US" dirty="0" smtClean="0"/>
              <a:t>Constant increase!</a:t>
            </a:r>
          </a:p>
        </p:txBody>
      </p:sp>
      <p:sp>
        <p:nvSpPr>
          <p:cNvPr id="10240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3820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P/G = &gt; P given G = &gt; P=(G/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)*(((1+i)</a:t>
            </a:r>
            <a:r>
              <a:rPr lang="en-US" altLang="en-US" sz="2600" baseline="30000" dirty="0" smtClean="0"/>
              <a:t>n</a:t>
            </a:r>
            <a:r>
              <a:rPr lang="en-US" altLang="en-US" sz="2600" dirty="0" smtClean="0"/>
              <a:t>-1)/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(1+i)</a:t>
            </a:r>
            <a:r>
              <a:rPr lang="en-US" altLang="en-US" sz="2600" baseline="30000" dirty="0" smtClean="0"/>
              <a:t>n </a:t>
            </a:r>
            <a:r>
              <a:rPr lang="en-US" altLang="en-US" sz="2600" dirty="0" smtClean="0"/>
              <a:t>– n/(1+i)</a:t>
            </a:r>
            <a:r>
              <a:rPr lang="en-US" altLang="en-US" sz="2600" baseline="30000" dirty="0" smtClean="0"/>
              <a:t>n</a:t>
            </a:r>
            <a:r>
              <a:rPr lang="en-US" altLang="en-US" sz="2600" dirty="0" smtClean="0"/>
              <a:t>)</a:t>
            </a:r>
          </a:p>
          <a:p>
            <a:pPr indent="1588" eaLnBrk="1" hangingPunct="1">
              <a:lnSpc>
                <a:spcPct val="90000"/>
              </a:lnSpc>
              <a:buNone/>
            </a:pPr>
            <a:r>
              <a:rPr lang="en-US" altLang="en-US" sz="2600" dirty="0" smtClean="0"/>
              <a:t>Or  P = G(P/</a:t>
            </a:r>
            <a:r>
              <a:rPr lang="en-US" altLang="en-US" sz="2600" dirty="0" err="1" smtClean="0"/>
              <a:t>G,i,n</a:t>
            </a:r>
            <a:r>
              <a:rPr lang="en-US" altLang="en-US" sz="26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F/G = &gt; F given G = &gt; F=(G/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)*((((1+i)</a:t>
            </a:r>
            <a:r>
              <a:rPr lang="en-US" altLang="en-US" sz="2600" baseline="30000" dirty="0" smtClean="0"/>
              <a:t>n</a:t>
            </a:r>
            <a:r>
              <a:rPr lang="en-US" altLang="en-US" sz="2600" dirty="0" smtClean="0"/>
              <a:t>-1)/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)</a:t>
            </a:r>
            <a:r>
              <a:rPr lang="en-US" altLang="en-US" sz="2600" baseline="30000" dirty="0" smtClean="0"/>
              <a:t> </a:t>
            </a:r>
            <a:r>
              <a:rPr lang="en-US" altLang="en-US" sz="2600" dirty="0" smtClean="0"/>
              <a:t>– n)</a:t>
            </a:r>
          </a:p>
          <a:p>
            <a:pPr indent="1588" eaLnBrk="1" hangingPunct="1">
              <a:lnSpc>
                <a:spcPct val="90000"/>
              </a:lnSpc>
              <a:buNone/>
            </a:pPr>
            <a:r>
              <a:rPr lang="en-US" altLang="en-US" sz="2600" dirty="0" smtClean="0"/>
              <a:t>Or  P = G(P/</a:t>
            </a:r>
            <a:r>
              <a:rPr lang="en-US" altLang="en-US" sz="2600" dirty="0" err="1" smtClean="0"/>
              <a:t>G,i,n</a:t>
            </a:r>
            <a:r>
              <a:rPr lang="en-US" altLang="en-US" sz="26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 smtClean="0"/>
              <a:t>A/G = &gt; A given G =&gt; A=G*((1/</a:t>
            </a:r>
            <a:r>
              <a:rPr lang="en-US" altLang="en-US" sz="2600" dirty="0" err="1" smtClean="0"/>
              <a:t>i</a:t>
            </a:r>
            <a:r>
              <a:rPr lang="en-US" altLang="en-US" sz="2600" dirty="0" smtClean="0"/>
              <a:t>)-(n/(1+i)</a:t>
            </a:r>
            <a:r>
              <a:rPr lang="en-US" altLang="en-US" sz="2600" baseline="30000" dirty="0" smtClean="0"/>
              <a:t>n</a:t>
            </a:r>
            <a:r>
              <a:rPr lang="en-US" altLang="en-US" sz="2600" dirty="0" smtClean="0"/>
              <a:t>-1)n)</a:t>
            </a:r>
          </a:p>
          <a:p>
            <a:pPr indent="1588" eaLnBrk="1" hangingPunct="1">
              <a:lnSpc>
                <a:spcPct val="90000"/>
              </a:lnSpc>
              <a:buNone/>
            </a:pPr>
            <a:r>
              <a:rPr lang="en-US" altLang="en-US" sz="2600" dirty="0" smtClean="0"/>
              <a:t>Or  A = G(A/</a:t>
            </a:r>
            <a:r>
              <a:rPr lang="en-US" altLang="en-US" sz="2600" dirty="0" err="1" smtClean="0"/>
              <a:t>G,i,n</a:t>
            </a:r>
            <a:r>
              <a:rPr lang="en-US" altLang="en-US" sz="2600" dirty="0" smtClean="0"/>
              <a:t>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240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56566B-4A59-4F20-8D42-508B8D38A3E5}" type="slidenum">
              <a:rPr lang="en-US" altLang="en-US"/>
              <a:pPr/>
              <a:t>49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Writing Style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417638"/>
            <a:ext cx="8594725" cy="49069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Know your audience! </a:t>
            </a:r>
          </a:p>
          <a:p>
            <a:pPr lvl="1" eaLnBrk="1" hangingPunct="1"/>
            <a:r>
              <a:rPr lang="en-US" altLang="en-US" sz="2200" dirty="0" smtClean="0"/>
              <a:t>Too simple (boring)</a:t>
            </a:r>
          </a:p>
          <a:p>
            <a:pPr lvl="1" eaLnBrk="1" hangingPunct="1"/>
            <a:r>
              <a:rPr lang="en-US" altLang="en-US" sz="2200" dirty="0" smtClean="0"/>
              <a:t>Assumes too much knowledge (frustrating)</a:t>
            </a:r>
          </a:p>
          <a:p>
            <a:pPr lvl="1" eaLnBrk="1" hangingPunct="1"/>
            <a:r>
              <a:rPr lang="en-US" altLang="en-US" sz="2200" dirty="0" smtClean="0"/>
              <a:t>Reading level (Fog Index)</a:t>
            </a:r>
          </a:p>
          <a:p>
            <a:pPr eaLnBrk="1" hangingPunct="1"/>
            <a:r>
              <a:rPr lang="en-US" altLang="en-US" dirty="0" smtClean="0"/>
              <a:t>Prepare an outline </a:t>
            </a:r>
          </a:p>
          <a:p>
            <a:pPr lvl="1" eaLnBrk="1" hangingPunct="1"/>
            <a:r>
              <a:rPr lang="en-US" altLang="en-US" sz="2200" dirty="0" smtClean="0"/>
              <a:t>So you know what it is you are trying to accomplish and how you intend to do it (roadmap)</a:t>
            </a:r>
          </a:p>
          <a:p>
            <a:pPr eaLnBrk="1" hangingPunct="1"/>
            <a:r>
              <a:rPr lang="en-US" altLang="en-US" dirty="0" smtClean="0"/>
              <a:t>Writing well takes time/practice</a:t>
            </a:r>
          </a:p>
          <a:p>
            <a:pPr lvl="1" eaLnBrk="1" hangingPunct="1"/>
            <a:r>
              <a:rPr lang="en-US" altLang="en-US" sz="2200" dirty="0" smtClean="0"/>
              <a:t>You cannot do it the night before the assignment is due (and quality is part of your grade)</a:t>
            </a:r>
          </a:p>
          <a:p>
            <a:pPr lvl="1" eaLnBrk="1" hangingPunct="1"/>
            <a:r>
              <a:rPr lang="en-US" altLang="en-US" sz="2200" dirty="0" smtClean="0"/>
              <a:t>Get feedback/comments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BAA2F-FE04-4B97-89C7-1813A135A4D5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vs. Gradient Annuity </a:t>
            </a:r>
          </a:p>
        </p:txBody>
      </p:sp>
      <p:sp>
        <p:nvSpPr>
          <p:cNvPr id="1044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0BBB67-67FF-4DBB-9FF4-C96297EE60F7}" type="slidenum">
              <a:rPr lang="en-US" altLang="en-US"/>
              <a:pPr/>
              <a:t>50</a:t>
            </a:fld>
            <a:endParaRPr lang="en-US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371600" y="1331912"/>
            <a:ext cx="5562600" cy="4459288"/>
            <a:chOff x="1371600" y="1524000"/>
            <a:chExt cx="5562600" cy="4459288"/>
          </a:xfrm>
        </p:grpSpPr>
        <p:sp>
          <p:nvSpPr>
            <p:cNvPr id="104453" name="Line 3"/>
            <p:cNvSpPr>
              <a:spLocks noChangeShapeType="1"/>
            </p:cNvSpPr>
            <p:nvPr/>
          </p:nvSpPr>
          <p:spPr bwMode="auto">
            <a:xfrm>
              <a:off x="1905000" y="4343400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4" name="Line 4"/>
            <p:cNvSpPr>
              <a:spLocks noChangeShapeType="1"/>
            </p:cNvSpPr>
            <p:nvPr/>
          </p:nvSpPr>
          <p:spPr bwMode="auto">
            <a:xfrm flipV="1">
              <a:off x="1905000" y="19812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5" name="Line 5"/>
            <p:cNvSpPr>
              <a:spLocks noChangeShapeType="1"/>
            </p:cNvSpPr>
            <p:nvPr/>
          </p:nvSpPr>
          <p:spPr bwMode="auto">
            <a:xfrm>
              <a:off x="2362200" y="4343400"/>
              <a:ext cx="0" cy="533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6" name="Text Box 6"/>
            <p:cNvSpPr txBox="1">
              <a:spLocks noChangeArrowheads="1"/>
            </p:cNvSpPr>
            <p:nvPr/>
          </p:nvSpPr>
          <p:spPr bwMode="auto">
            <a:xfrm>
              <a:off x="1371600" y="1524000"/>
              <a:ext cx="1319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>
                  <a:solidFill>
                    <a:schemeClr val="tx1"/>
                  </a:solidFill>
                </a:rPr>
                <a:t>Present </a:t>
              </a:r>
            </a:p>
          </p:txBody>
        </p:sp>
        <p:sp>
          <p:nvSpPr>
            <p:cNvPr id="104457" name="Line 7"/>
            <p:cNvSpPr>
              <a:spLocks noChangeShapeType="1"/>
            </p:cNvSpPr>
            <p:nvPr/>
          </p:nvSpPr>
          <p:spPr bwMode="auto">
            <a:xfrm>
              <a:off x="2895600" y="43434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8" name="Line 8"/>
            <p:cNvSpPr>
              <a:spLocks noChangeShapeType="1"/>
            </p:cNvSpPr>
            <p:nvPr/>
          </p:nvSpPr>
          <p:spPr bwMode="auto">
            <a:xfrm>
              <a:off x="3429000" y="4343400"/>
              <a:ext cx="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59" name="Line 9"/>
            <p:cNvSpPr>
              <a:spLocks noChangeShapeType="1"/>
            </p:cNvSpPr>
            <p:nvPr/>
          </p:nvSpPr>
          <p:spPr bwMode="auto">
            <a:xfrm>
              <a:off x="3962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0" name="Line 10"/>
            <p:cNvSpPr>
              <a:spLocks noChangeShapeType="1"/>
            </p:cNvSpPr>
            <p:nvPr/>
          </p:nvSpPr>
          <p:spPr bwMode="auto">
            <a:xfrm>
              <a:off x="4495800" y="4343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1" name="Line 11"/>
            <p:cNvSpPr>
              <a:spLocks noChangeShapeType="1"/>
            </p:cNvSpPr>
            <p:nvPr/>
          </p:nvSpPr>
          <p:spPr bwMode="auto">
            <a:xfrm>
              <a:off x="5029200" y="43434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2" name="Line 12"/>
            <p:cNvSpPr>
              <a:spLocks noChangeShapeType="1"/>
            </p:cNvSpPr>
            <p:nvPr/>
          </p:nvSpPr>
          <p:spPr bwMode="auto">
            <a:xfrm>
              <a:off x="5562600" y="43434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3" name="Line 13"/>
            <p:cNvSpPr>
              <a:spLocks noChangeShapeType="1"/>
            </p:cNvSpPr>
            <p:nvPr/>
          </p:nvSpPr>
          <p:spPr bwMode="auto">
            <a:xfrm>
              <a:off x="6096000" y="43434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4" name="Line 14"/>
            <p:cNvSpPr>
              <a:spLocks noChangeShapeType="1"/>
            </p:cNvSpPr>
            <p:nvPr/>
          </p:nvSpPr>
          <p:spPr bwMode="auto">
            <a:xfrm>
              <a:off x="6629400" y="43434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465" name="Text Box 15"/>
            <p:cNvSpPr txBox="1">
              <a:spLocks noChangeArrowheads="1"/>
            </p:cNvSpPr>
            <p:nvPr/>
          </p:nvSpPr>
          <p:spPr bwMode="auto">
            <a:xfrm>
              <a:off x="3870325" y="5526088"/>
              <a:ext cx="12017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>
                  <a:solidFill>
                    <a:schemeClr val="tx1"/>
                  </a:solidFill>
                </a:rPr>
                <a:t>Annuity</a:t>
              </a:r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7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What if……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064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609D29-7ED2-4F36-B322-D3A3FAF3E13B}" type="slidenum">
              <a:rPr lang="en-US" altLang="en-US"/>
              <a:pPr/>
              <a:t>51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We delay payments? </a:t>
            </a:r>
          </a:p>
        </p:txBody>
      </p:sp>
      <p:sp>
        <p:nvSpPr>
          <p:cNvPr id="10854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4A42B8-574A-476B-90B3-EE73B500544C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108552" name="Text Box 6"/>
          <p:cNvSpPr txBox="1">
            <a:spLocks noChangeArrowheads="1"/>
          </p:cNvSpPr>
          <p:nvPr/>
        </p:nvSpPr>
        <p:spPr bwMode="auto">
          <a:xfrm>
            <a:off x="1371600" y="1524000"/>
            <a:ext cx="1319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0">
                <a:solidFill>
                  <a:schemeClr val="tx1"/>
                </a:solidFill>
              </a:rPr>
              <a:t>Present 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905000" y="1981200"/>
            <a:ext cx="5791200" cy="3773488"/>
            <a:chOff x="1905000" y="1981200"/>
            <a:chExt cx="5791200" cy="3773488"/>
          </a:xfrm>
        </p:grpSpPr>
        <p:sp>
          <p:nvSpPr>
            <p:cNvPr id="108549" name="Line 3"/>
            <p:cNvSpPr>
              <a:spLocks noChangeShapeType="1"/>
            </p:cNvSpPr>
            <p:nvPr/>
          </p:nvSpPr>
          <p:spPr bwMode="auto">
            <a:xfrm>
              <a:off x="1905000" y="43434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0" name="Line 4"/>
            <p:cNvSpPr>
              <a:spLocks noChangeShapeType="1"/>
            </p:cNvSpPr>
            <p:nvPr/>
          </p:nvSpPr>
          <p:spPr bwMode="auto">
            <a:xfrm flipV="1">
              <a:off x="1905000" y="19812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1" name="Line 5"/>
            <p:cNvSpPr>
              <a:spLocks noChangeShapeType="1"/>
            </p:cNvSpPr>
            <p:nvPr/>
          </p:nvSpPr>
          <p:spPr bwMode="auto">
            <a:xfrm>
              <a:off x="71628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3" name="Line 7"/>
            <p:cNvSpPr>
              <a:spLocks noChangeShapeType="1"/>
            </p:cNvSpPr>
            <p:nvPr/>
          </p:nvSpPr>
          <p:spPr bwMode="auto">
            <a:xfrm>
              <a:off x="76962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4" name="Line 8"/>
            <p:cNvSpPr>
              <a:spLocks noChangeShapeType="1"/>
            </p:cNvSpPr>
            <p:nvPr/>
          </p:nvSpPr>
          <p:spPr bwMode="auto">
            <a:xfrm>
              <a:off x="34290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5" name="Line 9"/>
            <p:cNvSpPr>
              <a:spLocks noChangeShapeType="1"/>
            </p:cNvSpPr>
            <p:nvPr/>
          </p:nvSpPr>
          <p:spPr bwMode="auto">
            <a:xfrm>
              <a:off x="3962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6" name="Line 10"/>
            <p:cNvSpPr>
              <a:spLocks noChangeShapeType="1"/>
            </p:cNvSpPr>
            <p:nvPr/>
          </p:nvSpPr>
          <p:spPr bwMode="auto">
            <a:xfrm>
              <a:off x="44958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7" name="Line 11"/>
            <p:cNvSpPr>
              <a:spLocks noChangeShapeType="1"/>
            </p:cNvSpPr>
            <p:nvPr/>
          </p:nvSpPr>
          <p:spPr bwMode="auto">
            <a:xfrm>
              <a:off x="50292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8" name="Line 12"/>
            <p:cNvSpPr>
              <a:spLocks noChangeShapeType="1"/>
            </p:cNvSpPr>
            <p:nvPr/>
          </p:nvSpPr>
          <p:spPr bwMode="auto">
            <a:xfrm>
              <a:off x="55626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59" name="Line 13"/>
            <p:cNvSpPr>
              <a:spLocks noChangeShapeType="1"/>
            </p:cNvSpPr>
            <p:nvPr/>
          </p:nvSpPr>
          <p:spPr bwMode="auto">
            <a:xfrm>
              <a:off x="60960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60" name="Line 14"/>
            <p:cNvSpPr>
              <a:spLocks noChangeShapeType="1"/>
            </p:cNvSpPr>
            <p:nvPr/>
          </p:nvSpPr>
          <p:spPr bwMode="auto">
            <a:xfrm>
              <a:off x="6629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8561" name="Text Box 15"/>
            <p:cNvSpPr txBox="1">
              <a:spLocks noChangeArrowheads="1"/>
            </p:cNvSpPr>
            <p:nvPr/>
          </p:nvSpPr>
          <p:spPr bwMode="auto">
            <a:xfrm>
              <a:off x="3870325" y="5297488"/>
              <a:ext cx="12017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Annuity</a:t>
              </a:r>
            </a:p>
          </p:txBody>
        </p:sp>
      </p:grp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Two Issues…</a:t>
            </a:r>
          </a:p>
        </p:txBody>
      </p:sp>
      <p:sp>
        <p:nvSpPr>
          <p:cNvPr id="11059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altLang="en-US" dirty="0" smtClean="0"/>
              <a:t>You need to find the P of the stream of payments, AND then the PW of the P of the stream – two functions</a:t>
            </a:r>
          </a:p>
          <a:p>
            <a:pPr eaLnBrk="1" hangingPunct="1"/>
            <a:r>
              <a:rPr lang="en-US" altLang="en-US" dirty="0" smtClean="0"/>
              <a:t>To do:</a:t>
            </a:r>
          </a:p>
          <a:p>
            <a:pPr lvl="1" eaLnBrk="1" hangingPunct="1"/>
            <a:r>
              <a:rPr lang="en-US" altLang="en-US" dirty="0" smtClean="0"/>
              <a:t>Diagram cash flow</a:t>
            </a:r>
          </a:p>
          <a:p>
            <a:pPr lvl="1" eaLnBrk="1" hangingPunct="1"/>
            <a:r>
              <a:rPr lang="en-US" altLang="en-US" dirty="0" smtClean="0"/>
              <a:t>Locate PW and PW</a:t>
            </a:r>
          </a:p>
          <a:p>
            <a:pPr lvl="1" eaLnBrk="1" hangingPunct="1"/>
            <a:r>
              <a:rPr lang="en-US" altLang="en-US" dirty="0" smtClean="0"/>
              <a:t>Determine n and I</a:t>
            </a:r>
          </a:p>
          <a:p>
            <a:pPr lvl="1" eaLnBrk="1" hangingPunct="1"/>
            <a:r>
              <a:rPr lang="en-US" altLang="en-US" dirty="0" smtClean="0"/>
              <a:t>Solve both equations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1059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20900E-98E5-4CE0-9609-DE8BBBB0DFC3}" type="slidenum">
              <a:rPr lang="en-US" altLang="en-US"/>
              <a:pPr/>
              <a:t>53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Like This … </a:t>
            </a:r>
          </a:p>
        </p:txBody>
      </p:sp>
      <p:sp>
        <p:nvSpPr>
          <p:cNvPr id="11264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C60A6D-4DF9-4A1B-B818-80052E7B8CB4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12648" name="Text Box 6"/>
          <p:cNvSpPr txBox="1">
            <a:spLocks noChangeArrowheads="1"/>
          </p:cNvSpPr>
          <p:nvPr/>
        </p:nvSpPr>
        <p:spPr bwMode="auto">
          <a:xfrm>
            <a:off x="1371600" y="1524000"/>
            <a:ext cx="1428596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600" b="0" dirty="0">
                <a:solidFill>
                  <a:schemeClr val="tx1"/>
                </a:solidFill>
              </a:rPr>
              <a:t>Present 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524000" y="1981200"/>
            <a:ext cx="6172200" cy="3791109"/>
            <a:chOff x="1524000" y="1981200"/>
            <a:chExt cx="6172200" cy="3791109"/>
          </a:xfrm>
        </p:grpSpPr>
        <p:sp>
          <p:nvSpPr>
            <p:cNvPr id="112645" name="Line 3"/>
            <p:cNvSpPr>
              <a:spLocks noChangeShapeType="1"/>
            </p:cNvSpPr>
            <p:nvPr/>
          </p:nvSpPr>
          <p:spPr bwMode="auto">
            <a:xfrm>
              <a:off x="1905000" y="43434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6" name="Line 4"/>
            <p:cNvSpPr>
              <a:spLocks noChangeShapeType="1"/>
            </p:cNvSpPr>
            <p:nvPr/>
          </p:nvSpPr>
          <p:spPr bwMode="auto">
            <a:xfrm flipV="1">
              <a:off x="1905000" y="19812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7" name="Line 5"/>
            <p:cNvSpPr>
              <a:spLocks noChangeShapeType="1"/>
            </p:cNvSpPr>
            <p:nvPr/>
          </p:nvSpPr>
          <p:spPr bwMode="auto">
            <a:xfrm>
              <a:off x="71628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49" name="Line 7"/>
            <p:cNvSpPr>
              <a:spLocks noChangeShapeType="1"/>
            </p:cNvSpPr>
            <p:nvPr/>
          </p:nvSpPr>
          <p:spPr bwMode="auto">
            <a:xfrm>
              <a:off x="76962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0" name="Line 8"/>
            <p:cNvSpPr>
              <a:spLocks noChangeShapeType="1"/>
            </p:cNvSpPr>
            <p:nvPr/>
          </p:nvSpPr>
          <p:spPr bwMode="auto">
            <a:xfrm>
              <a:off x="34290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1" name="Line 9"/>
            <p:cNvSpPr>
              <a:spLocks noChangeShapeType="1"/>
            </p:cNvSpPr>
            <p:nvPr/>
          </p:nvSpPr>
          <p:spPr bwMode="auto">
            <a:xfrm>
              <a:off x="3962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2" name="Line 10"/>
            <p:cNvSpPr>
              <a:spLocks noChangeShapeType="1"/>
            </p:cNvSpPr>
            <p:nvPr/>
          </p:nvSpPr>
          <p:spPr bwMode="auto">
            <a:xfrm>
              <a:off x="44958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3" name="Line 11"/>
            <p:cNvSpPr>
              <a:spLocks noChangeShapeType="1"/>
            </p:cNvSpPr>
            <p:nvPr/>
          </p:nvSpPr>
          <p:spPr bwMode="auto">
            <a:xfrm>
              <a:off x="50292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4" name="Line 12"/>
            <p:cNvSpPr>
              <a:spLocks noChangeShapeType="1"/>
            </p:cNvSpPr>
            <p:nvPr/>
          </p:nvSpPr>
          <p:spPr bwMode="auto">
            <a:xfrm>
              <a:off x="55626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5" name="Line 13"/>
            <p:cNvSpPr>
              <a:spLocks noChangeShapeType="1"/>
            </p:cNvSpPr>
            <p:nvPr/>
          </p:nvSpPr>
          <p:spPr bwMode="auto">
            <a:xfrm>
              <a:off x="60960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6" name="Line 14"/>
            <p:cNvSpPr>
              <a:spLocks noChangeShapeType="1"/>
            </p:cNvSpPr>
            <p:nvPr/>
          </p:nvSpPr>
          <p:spPr bwMode="auto">
            <a:xfrm>
              <a:off x="6629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7" name="Text Box 15"/>
            <p:cNvSpPr txBox="1">
              <a:spLocks noChangeArrowheads="1"/>
            </p:cNvSpPr>
            <p:nvPr/>
          </p:nvSpPr>
          <p:spPr bwMode="auto">
            <a:xfrm>
              <a:off x="3846423" y="5279866"/>
              <a:ext cx="129875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600" b="0" dirty="0">
                  <a:solidFill>
                    <a:schemeClr val="tx1"/>
                  </a:solidFill>
                </a:rPr>
                <a:t>Annuity</a:t>
              </a:r>
            </a:p>
          </p:txBody>
        </p:sp>
        <p:sp>
          <p:nvSpPr>
            <p:cNvPr id="112658" name="Line 16"/>
            <p:cNvSpPr>
              <a:spLocks noChangeShapeType="1"/>
            </p:cNvSpPr>
            <p:nvPr/>
          </p:nvSpPr>
          <p:spPr bwMode="auto">
            <a:xfrm flipV="1">
              <a:off x="2971800" y="1981200"/>
              <a:ext cx="0" cy="2362200"/>
            </a:xfrm>
            <a:prstGeom prst="line">
              <a:avLst/>
            </a:prstGeom>
            <a:noFill/>
            <a:ln w="9525">
              <a:solidFill>
                <a:srgbClr val="C10435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659" name="Text Box 17"/>
            <p:cNvSpPr txBox="1">
              <a:spLocks noChangeArrowheads="1"/>
            </p:cNvSpPr>
            <p:nvPr/>
          </p:nvSpPr>
          <p:spPr bwMode="auto">
            <a:xfrm>
              <a:off x="2351088" y="2209800"/>
              <a:ext cx="1447832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altLang="en-US" sz="2400" dirty="0"/>
                <a:t>P/A</a:t>
              </a:r>
            </a:p>
          </p:txBody>
        </p:sp>
        <p:sp>
          <p:nvSpPr>
            <p:cNvPr id="112660" name="Arc 18"/>
            <p:cNvSpPr>
              <a:spLocks/>
            </p:cNvSpPr>
            <p:nvPr/>
          </p:nvSpPr>
          <p:spPr bwMode="auto">
            <a:xfrm flipH="1">
              <a:off x="1905000" y="3276600"/>
              <a:ext cx="1066800" cy="4572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C10435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661" name="Text Box 19"/>
            <p:cNvSpPr txBox="1">
              <a:spLocks noChangeArrowheads="1"/>
            </p:cNvSpPr>
            <p:nvPr/>
          </p:nvSpPr>
          <p:spPr bwMode="auto">
            <a:xfrm>
              <a:off x="1524000" y="3473450"/>
              <a:ext cx="584006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altLang="en-US" sz="2400"/>
                <a:t>Move from P/A, to Present via P/F</a:t>
              </a:r>
            </a:p>
          </p:txBody>
        </p:sp>
      </p:grp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Calculating Shifted Gradients</a:t>
            </a:r>
          </a:p>
        </p:txBody>
      </p:sp>
      <p:sp>
        <p:nvSpPr>
          <p:cNvPr id="114693" name="Rectangle 3"/>
          <p:cNvSpPr>
            <a:spLocks noGrp="1" noChangeArrowheads="1"/>
          </p:cNvSpPr>
          <p:nvPr>
            <p:ph idx="1"/>
          </p:nvPr>
        </p:nvSpPr>
        <p:spPr>
          <a:xfrm>
            <a:off x="823119" y="1417638"/>
            <a:ext cx="5668962" cy="464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/>
              <a:t>Same concepts!!!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146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391A72-E49A-4CF0-B43C-C6D4045680C6}" type="slidenum">
              <a:rPr lang="en-US" altLang="en-US"/>
              <a:pPr/>
              <a:t>55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vs. Gradient Annuity </a:t>
            </a:r>
          </a:p>
        </p:txBody>
      </p:sp>
      <p:sp>
        <p:nvSpPr>
          <p:cNvPr id="11673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D7FDC5-EC88-4715-BAEE-AC75D1051AB5}" type="slidenum">
              <a:rPr lang="en-US" altLang="en-US"/>
              <a:pPr/>
              <a:t>56</a:t>
            </a:fld>
            <a:endParaRPr lang="en-US" alt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371600" y="1524000"/>
            <a:ext cx="5562600" cy="4419600"/>
            <a:chOff x="1371600" y="1524000"/>
            <a:chExt cx="5562600" cy="4419600"/>
          </a:xfrm>
        </p:grpSpPr>
        <p:sp>
          <p:nvSpPr>
            <p:cNvPr id="116743" name="Text Box 5"/>
            <p:cNvSpPr txBox="1">
              <a:spLocks noChangeArrowheads="1"/>
            </p:cNvSpPr>
            <p:nvPr/>
          </p:nvSpPr>
          <p:spPr bwMode="auto">
            <a:xfrm>
              <a:off x="1371600" y="1524000"/>
              <a:ext cx="1319213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>
                  <a:solidFill>
                    <a:schemeClr val="tx1"/>
                  </a:solidFill>
                </a:rPr>
                <a:t>Present </a:t>
              </a: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1905000" y="1981200"/>
              <a:ext cx="5029200" cy="3733800"/>
              <a:chOff x="1905000" y="1981200"/>
              <a:chExt cx="5029200" cy="3733800"/>
            </a:xfrm>
          </p:grpSpPr>
          <p:sp>
            <p:nvSpPr>
              <p:cNvPr id="116741" name="Line 3"/>
              <p:cNvSpPr>
                <a:spLocks noChangeShapeType="1"/>
              </p:cNvSpPr>
              <p:nvPr/>
            </p:nvSpPr>
            <p:spPr bwMode="auto">
              <a:xfrm>
                <a:off x="1905000" y="4343400"/>
                <a:ext cx="502920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2" name="Line 4"/>
              <p:cNvSpPr>
                <a:spLocks noChangeShapeType="1"/>
              </p:cNvSpPr>
              <p:nvPr/>
            </p:nvSpPr>
            <p:spPr bwMode="auto">
              <a:xfrm flipV="1">
                <a:off x="1905000" y="1981200"/>
                <a:ext cx="0" cy="2362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4" name="Line 6"/>
              <p:cNvSpPr>
                <a:spLocks noChangeShapeType="1"/>
              </p:cNvSpPr>
              <p:nvPr/>
            </p:nvSpPr>
            <p:spPr bwMode="auto">
              <a:xfrm>
                <a:off x="3962400" y="4343400"/>
                <a:ext cx="0" cy="685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5" name="Line 7"/>
              <p:cNvSpPr>
                <a:spLocks noChangeShapeType="1"/>
              </p:cNvSpPr>
              <p:nvPr/>
            </p:nvSpPr>
            <p:spPr bwMode="auto">
              <a:xfrm>
                <a:off x="4495800" y="4343400"/>
                <a:ext cx="0" cy="762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6" name="Line 8"/>
              <p:cNvSpPr>
                <a:spLocks noChangeShapeType="1"/>
              </p:cNvSpPr>
              <p:nvPr/>
            </p:nvSpPr>
            <p:spPr bwMode="auto">
              <a:xfrm>
                <a:off x="5029200" y="4343400"/>
                <a:ext cx="0" cy="9144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7" name="Line 9"/>
              <p:cNvSpPr>
                <a:spLocks noChangeShapeType="1"/>
              </p:cNvSpPr>
              <p:nvPr/>
            </p:nvSpPr>
            <p:spPr bwMode="auto">
              <a:xfrm>
                <a:off x="5562600" y="4343400"/>
                <a:ext cx="0" cy="10668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8" name="Line 10"/>
              <p:cNvSpPr>
                <a:spLocks noChangeShapeType="1"/>
              </p:cNvSpPr>
              <p:nvPr/>
            </p:nvSpPr>
            <p:spPr bwMode="auto">
              <a:xfrm>
                <a:off x="6096000" y="4343400"/>
                <a:ext cx="0" cy="12192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6749" name="Line 11"/>
              <p:cNvSpPr>
                <a:spLocks noChangeShapeType="1"/>
              </p:cNvSpPr>
              <p:nvPr/>
            </p:nvSpPr>
            <p:spPr bwMode="auto">
              <a:xfrm>
                <a:off x="6629400" y="4343400"/>
                <a:ext cx="0" cy="1371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6750" name="Text Box 12"/>
            <p:cNvSpPr txBox="1">
              <a:spLocks noChangeArrowheads="1"/>
            </p:cNvSpPr>
            <p:nvPr/>
          </p:nvSpPr>
          <p:spPr bwMode="auto">
            <a:xfrm>
              <a:off x="3870325" y="5486400"/>
              <a:ext cx="12017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400" b="0" dirty="0">
                  <a:solidFill>
                    <a:schemeClr val="tx1"/>
                  </a:solidFill>
                </a:rPr>
                <a:t>Annuity</a:t>
              </a:r>
            </a:p>
          </p:txBody>
        </p:sp>
      </p:grp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Present vs. Gradient Annuity </a:t>
            </a:r>
          </a:p>
        </p:txBody>
      </p:sp>
      <p:sp>
        <p:nvSpPr>
          <p:cNvPr id="11878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733800" y="6356350"/>
            <a:ext cx="1828800" cy="365125"/>
          </a:xfrm>
          <a:noFill/>
        </p:spPr>
        <p:txBody>
          <a:bodyPr/>
          <a:lstStyle/>
          <a:p>
            <a:fld id="{32E5D576-50B5-40E8-8EB1-97C2D8CD94FA}" type="slidenum">
              <a:rPr lang="en-US" altLang="en-US"/>
              <a:pPr/>
              <a:t>57</a:t>
            </a:fld>
            <a:endParaRPr lang="en-US" alt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1371600" y="1447800"/>
            <a:ext cx="5992460" cy="4494531"/>
            <a:chOff x="1371600" y="1447800"/>
            <a:chExt cx="5992460" cy="4494531"/>
          </a:xfrm>
        </p:grpSpPr>
        <p:sp>
          <p:nvSpPr>
            <p:cNvPr id="118789" name="Line 3"/>
            <p:cNvSpPr>
              <a:spLocks noChangeShapeType="1"/>
            </p:cNvSpPr>
            <p:nvPr/>
          </p:nvSpPr>
          <p:spPr bwMode="auto">
            <a:xfrm>
              <a:off x="1905000" y="4343400"/>
              <a:ext cx="5029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0" name="Line 4"/>
            <p:cNvSpPr>
              <a:spLocks noChangeShapeType="1"/>
            </p:cNvSpPr>
            <p:nvPr/>
          </p:nvSpPr>
          <p:spPr bwMode="auto">
            <a:xfrm flipV="1">
              <a:off x="1905000" y="1981200"/>
              <a:ext cx="0" cy="2362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1" name="Text Box 5"/>
            <p:cNvSpPr txBox="1">
              <a:spLocks noChangeArrowheads="1"/>
            </p:cNvSpPr>
            <p:nvPr/>
          </p:nvSpPr>
          <p:spPr bwMode="auto">
            <a:xfrm>
              <a:off x="1371600" y="1447800"/>
              <a:ext cx="1420582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600" b="0" dirty="0">
                  <a:solidFill>
                    <a:schemeClr val="tx1"/>
                  </a:solidFill>
                </a:rPr>
                <a:t>Present</a:t>
              </a:r>
              <a:r>
                <a:rPr lang="en-US" altLang="en-US" sz="2400" b="0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118792" name="Line 6"/>
            <p:cNvSpPr>
              <a:spLocks noChangeShapeType="1"/>
            </p:cNvSpPr>
            <p:nvPr/>
          </p:nvSpPr>
          <p:spPr bwMode="auto">
            <a:xfrm>
              <a:off x="3962400" y="4343400"/>
              <a:ext cx="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3" name="Line 7"/>
            <p:cNvSpPr>
              <a:spLocks noChangeShapeType="1"/>
            </p:cNvSpPr>
            <p:nvPr/>
          </p:nvSpPr>
          <p:spPr bwMode="auto">
            <a:xfrm>
              <a:off x="4495800" y="43434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4" name="Line 8"/>
            <p:cNvSpPr>
              <a:spLocks noChangeShapeType="1"/>
            </p:cNvSpPr>
            <p:nvPr/>
          </p:nvSpPr>
          <p:spPr bwMode="auto">
            <a:xfrm>
              <a:off x="5029200" y="4343400"/>
              <a:ext cx="0" cy="914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5" name="Line 9"/>
            <p:cNvSpPr>
              <a:spLocks noChangeShapeType="1"/>
            </p:cNvSpPr>
            <p:nvPr/>
          </p:nvSpPr>
          <p:spPr bwMode="auto">
            <a:xfrm>
              <a:off x="5562600" y="4343400"/>
              <a:ext cx="0" cy="1066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6" name="Line 10"/>
            <p:cNvSpPr>
              <a:spLocks noChangeShapeType="1"/>
            </p:cNvSpPr>
            <p:nvPr/>
          </p:nvSpPr>
          <p:spPr bwMode="auto">
            <a:xfrm>
              <a:off x="6096000" y="4343400"/>
              <a:ext cx="0" cy="1219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7" name="Line 11"/>
            <p:cNvSpPr>
              <a:spLocks noChangeShapeType="1"/>
            </p:cNvSpPr>
            <p:nvPr/>
          </p:nvSpPr>
          <p:spPr bwMode="auto">
            <a:xfrm>
              <a:off x="6629400" y="43434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798" name="Text Box 12"/>
            <p:cNvSpPr txBox="1">
              <a:spLocks noChangeArrowheads="1"/>
            </p:cNvSpPr>
            <p:nvPr/>
          </p:nvSpPr>
          <p:spPr bwMode="auto">
            <a:xfrm>
              <a:off x="3870325" y="5449888"/>
              <a:ext cx="1298753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en-US" sz="2600" b="0" dirty="0" smtClean="0">
                  <a:solidFill>
                    <a:schemeClr val="tx1"/>
                  </a:solidFill>
                </a:rPr>
                <a:t>Annuity</a:t>
              </a:r>
              <a:endParaRPr lang="en-US" altLang="en-US" sz="2600" b="0" dirty="0">
                <a:solidFill>
                  <a:schemeClr val="tx1"/>
                </a:solidFill>
              </a:endParaRPr>
            </a:p>
          </p:txBody>
        </p:sp>
        <p:sp>
          <p:nvSpPr>
            <p:cNvPr id="118799" name="Line 13"/>
            <p:cNvSpPr>
              <a:spLocks noChangeShapeType="1"/>
            </p:cNvSpPr>
            <p:nvPr/>
          </p:nvSpPr>
          <p:spPr bwMode="auto">
            <a:xfrm flipV="1">
              <a:off x="3429000" y="1981200"/>
              <a:ext cx="0" cy="2362200"/>
            </a:xfrm>
            <a:prstGeom prst="line">
              <a:avLst/>
            </a:prstGeom>
            <a:noFill/>
            <a:ln w="9525">
              <a:solidFill>
                <a:srgbClr val="C10435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8800" name="Text Box 14"/>
            <p:cNvSpPr txBox="1">
              <a:spLocks noChangeArrowheads="1"/>
            </p:cNvSpPr>
            <p:nvPr/>
          </p:nvSpPr>
          <p:spPr bwMode="auto">
            <a:xfrm>
              <a:off x="2693988" y="1462088"/>
              <a:ext cx="2314864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altLang="en-US" sz="2400" dirty="0"/>
                <a:t>P/A + P/G</a:t>
              </a:r>
            </a:p>
          </p:txBody>
        </p:sp>
        <p:sp>
          <p:nvSpPr>
            <p:cNvPr id="118801" name="Arc 15"/>
            <p:cNvSpPr>
              <a:spLocks/>
            </p:cNvSpPr>
            <p:nvPr/>
          </p:nvSpPr>
          <p:spPr bwMode="auto">
            <a:xfrm flipH="1">
              <a:off x="1905000" y="3048000"/>
              <a:ext cx="1524000" cy="838200"/>
            </a:xfrm>
            <a:custGeom>
              <a:avLst/>
              <a:gdLst>
                <a:gd name="T0" fmla="*/ 0 w 21600"/>
                <a:gd name="T1" fmla="*/ 0 h 21600"/>
                <a:gd name="T2" fmla="*/ 2147483646 w 21600"/>
                <a:gd name="T3" fmla="*/ 2147483646 h 21600"/>
                <a:gd name="T4" fmla="*/ 0 w 21600"/>
                <a:gd name="T5" fmla="*/ 2147483646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C10435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8802" name="Text Box 16"/>
            <p:cNvSpPr txBox="1">
              <a:spLocks noChangeArrowheads="1"/>
            </p:cNvSpPr>
            <p:nvPr/>
          </p:nvSpPr>
          <p:spPr bwMode="auto">
            <a:xfrm>
              <a:off x="1524000" y="3473450"/>
              <a:ext cx="5840060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742950" indent="-285750" eaLnBrk="1" hangingPunct="1">
                <a:spcBef>
                  <a:spcPct val="20000"/>
                </a:spcBef>
                <a:buFont typeface="Wingdings" pitchFamily="2" charset="2"/>
                <a:buChar char="§"/>
              </a:pPr>
              <a:r>
                <a:rPr lang="en-US" altLang="en-US" sz="2400"/>
                <a:t>Move from P/A, to Present via P/F</a:t>
              </a:r>
            </a:p>
          </p:txBody>
        </p:sp>
      </p:grp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Interest </a:t>
            </a:r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7162800" cy="27432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r = Nominal interest rate/period</a:t>
            </a:r>
          </a:p>
          <a:p>
            <a:pPr>
              <a:spcAft>
                <a:spcPts val="1200"/>
              </a:spcAft>
            </a:pPr>
            <a:r>
              <a:rPr lang="en-US" altLang="en-US" dirty="0" err="1" smtClean="0"/>
              <a:t>i</a:t>
            </a:r>
            <a:r>
              <a:rPr lang="en-US" altLang="en-US" dirty="0" smtClean="0"/>
              <a:t> = Effective interest rate per compounding period</a:t>
            </a:r>
          </a:p>
          <a:p>
            <a:pPr>
              <a:spcAft>
                <a:spcPts val="1200"/>
              </a:spcAft>
            </a:pPr>
            <a:r>
              <a:rPr lang="en-US" altLang="en-US" dirty="0" err="1" smtClean="0"/>
              <a:t>i</a:t>
            </a:r>
            <a:r>
              <a:rPr lang="en-US" altLang="en-US" baseline="-25000" dirty="0" err="1" smtClean="0"/>
              <a:t>a</a:t>
            </a:r>
            <a:r>
              <a:rPr lang="en-US" altLang="en-US" dirty="0" smtClean="0"/>
              <a:t> = Effective interest rate per year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m = Periods per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58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>
              <a:defRPr/>
            </a:pPr>
            <a:r>
              <a:rPr lang="en-US" dirty="0"/>
              <a:t>Continuous Compounding 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6811962" cy="47244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As the period becomes shorter, a limit is reached going to a natural log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Lim(1+1/h)</a:t>
            </a:r>
            <a:r>
              <a:rPr lang="en-US" altLang="en-US" baseline="30000" dirty="0" smtClean="0"/>
              <a:t>h</a:t>
            </a:r>
            <a:r>
              <a:rPr lang="en-US" altLang="en-US" dirty="0" smtClean="0"/>
              <a:t>= e</a:t>
            </a:r>
          </a:p>
          <a:p>
            <a:pPr>
              <a:spcAft>
                <a:spcPts val="1200"/>
              </a:spcAft>
              <a:buNone/>
            </a:pPr>
            <a:r>
              <a:rPr lang="en-US" altLang="en-US" dirty="0" smtClean="0"/>
              <a:t>So..</a:t>
            </a:r>
          </a:p>
          <a:p>
            <a:pPr>
              <a:spcAft>
                <a:spcPts val="1200"/>
              </a:spcAft>
            </a:pPr>
            <a:r>
              <a:rPr lang="en-US" altLang="en-US" dirty="0" err="1" smtClean="0"/>
              <a:t>i</a:t>
            </a:r>
            <a:r>
              <a:rPr lang="en-US" altLang="en-US" dirty="0" smtClean="0"/>
              <a:t> = </a:t>
            </a:r>
            <a:r>
              <a:rPr lang="en-US" altLang="en-US" dirty="0" err="1" smtClean="0"/>
              <a:t>e</a:t>
            </a:r>
            <a:r>
              <a:rPr lang="en-US" altLang="en-US" baseline="30000" dirty="0" err="1" smtClean="0"/>
              <a:t>r</a:t>
            </a:r>
            <a:r>
              <a:rPr lang="en-US" altLang="en-US" dirty="0" smtClean="0"/>
              <a:t> –1 where is the nominal interest rate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Ex 4.11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59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152400"/>
            <a:ext cx="8412162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Public Speaking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You are the center of attention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Engage the audience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 smtClean="0"/>
              <a:t>Eye contact</a:t>
            </a:r>
          </a:p>
          <a:p>
            <a:pPr lvl="1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 smtClean="0"/>
              <a:t>Encourage them listen and learn </a:t>
            </a:r>
          </a:p>
          <a:p>
            <a:pPr lvl="1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sz="2200" dirty="0" smtClean="0"/>
              <a:t>Speak clearly and project your voice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Make it memorable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/>
              <a:t>Prepare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altLang="en-US" sz="2200" dirty="0"/>
              <a:t>Practice</a:t>
            </a:r>
          </a:p>
          <a:p>
            <a:pPr lvl="1">
              <a:spcBef>
                <a:spcPts val="0"/>
              </a:spcBef>
            </a:pPr>
            <a:r>
              <a:rPr lang="en-US" altLang="en-US" sz="2200" dirty="0"/>
              <a:t>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E0A7E2-6275-4960-BF80-28B817AF7849}" type="slidenum">
              <a:rPr lang="en-US" altLang="en-US"/>
              <a:pPr/>
              <a:t>6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Present Worth Analysis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5438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Comparison of alternatives for current year dollars by taking a stream of expenses and providing P/A and P/F analysis to current day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Works for life-cycle costs, payback periods and bond investments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60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>
              <a:defRPr/>
            </a:pPr>
            <a:r>
              <a:rPr lang="en-US" dirty="0"/>
              <a:t>Assumptions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295400"/>
            <a:ext cx="7239000" cy="45259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 smtClean="0"/>
              <a:t>Alternatives must be exclusive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Alternatives must be independent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Do nothing is an alternative</a:t>
            </a:r>
          </a:p>
          <a:p>
            <a:pPr>
              <a:spcAft>
                <a:spcPts val="1200"/>
              </a:spcAft>
            </a:pPr>
            <a:r>
              <a:rPr lang="en-US" altLang="en-US" dirty="0" smtClean="0"/>
              <a:t>Compare costs and revenues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D1862-00B6-48CF-B4A5-3D6A2E90D22A}" type="slidenum">
              <a:rPr lang="en-US" altLang="en-US" smtClean="0"/>
              <a:pPr/>
              <a:t>61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62400" y="6356350"/>
            <a:ext cx="1066800" cy="365125"/>
          </a:xfrm>
        </p:spPr>
        <p:txBody>
          <a:bodyPr/>
          <a:lstStyle/>
          <a:p>
            <a:pPr algn="ctr"/>
            <a:fld id="{32B4B994-71A4-4A60-A00B-976B29879435}" type="slidenum">
              <a:rPr lang="en-US" altLang="en-US" sz="1200" smtClean="0">
                <a:solidFill>
                  <a:schemeClr val="tx1"/>
                </a:solidFill>
              </a:rPr>
              <a:pPr algn="ctr"/>
              <a:t>62</a:t>
            </a:fld>
            <a:endParaRPr lang="en-US" altLang="en-US" dirty="0">
              <a:solidFill>
                <a:schemeClr val="tx1"/>
              </a:solidFill>
            </a:endParaRPr>
          </a:p>
        </p:txBody>
      </p:sp>
      <p:pic>
        <p:nvPicPr>
          <p:cNvPr id="6" name="Picture 5" descr="C:\Documents and Settings\Methomas\Local Settings\Temporary Internet Files\Content.IE5\ATQX6QF1\question-mark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3014663" cy="3215640"/>
          </a:xfrm>
          <a:prstGeom prst="rect">
            <a:avLst/>
          </a:prstGeom>
          <a:noFill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Public Speaking Tips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74638" y="1295400"/>
            <a:ext cx="4221162" cy="26606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Know your audience</a:t>
            </a:r>
          </a:p>
          <a:p>
            <a:pPr lvl="1" eaLnBrk="1" hangingPunct="1"/>
            <a:r>
              <a:rPr lang="en-US" altLang="en-US" sz="2200" dirty="0" smtClean="0"/>
              <a:t>Level of knowledge  and sophistication</a:t>
            </a:r>
          </a:p>
          <a:p>
            <a:pPr eaLnBrk="1" hangingPunct="1"/>
            <a:r>
              <a:rPr lang="en-US" altLang="en-US" dirty="0" smtClean="0"/>
              <a:t>Make it too short</a:t>
            </a:r>
          </a:p>
          <a:p>
            <a:pPr lvl="1"/>
            <a:r>
              <a:rPr lang="en-US" altLang="en-US" sz="2200" dirty="0"/>
              <a:t>Then it won’t be too long!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16390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274638" y="3908425"/>
            <a:ext cx="8594725" cy="229235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Speak up</a:t>
            </a:r>
          </a:p>
          <a:p>
            <a:pPr lvl="1" eaLnBrk="1" hangingPunct="1"/>
            <a:r>
              <a:rPr lang="en-US" altLang="en-US" sz="2200" dirty="0" smtClean="0"/>
              <a:t>Enunciate the words </a:t>
            </a:r>
          </a:p>
          <a:p>
            <a:pPr lvl="1" eaLnBrk="1" hangingPunct="1"/>
            <a:r>
              <a:rPr lang="en-US" altLang="en-US" sz="2200" dirty="0" smtClean="0"/>
              <a:t>Voice inflection</a:t>
            </a:r>
          </a:p>
          <a:p>
            <a:pPr lvl="1" eaLnBrk="1" hangingPunct="1"/>
            <a:r>
              <a:rPr lang="en-US" altLang="en-US" sz="2200" dirty="0" smtClean="0"/>
              <a:t>Practice out loud (record yourself)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D342E3D-1437-4113-AB01-68B039E9023A}" type="slidenum">
              <a:rPr lang="en-US" altLang="en-US"/>
              <a:pPr/>
              <a:t>7</a:t>
            </a:fld>
            <a:endParaRPr lang="en-US" altLang="en-US"/>
          </a:p>
        </p:txBody>
      </p:sp>
      <p:pic>
        <p:nvPicPr>
          <p:cNvPr id="1639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8850" y="1371600"/>
            <a:ext cx="3765550" cy="251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274638" y="304800"/>
            <a:ext cx="8594725" cy="914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Visual Aids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447800"/>
            <a:ext cx="8594725" cy="4267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Slides supplement what you are saying  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If the audience focuses too much on the slides, </a:t>
            </a:r>
            <a:br>
              <a:rPr lang="en-US" altLang="en-US" dirty="0" smtClean="0"/>
            </a:br>
            <a:r>
              <a:rPr lang="en-US" altLang="en-US" dirty="0" smtClean="0"/>
              <a:t>they will not hear you (common error)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Use slides as cues to yourself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Do not merely read the slides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Make slides relevant to your points 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Try not to stand in front of the screen</a:t>
            </a:r>
          </a:p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en-US" dirty="0" smtClean="0"/>
              <a:t>Spell check!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EDC3B39-2607-4EB3-9751-E5472B27A5A5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Ways to Present Data</a:t>
            </a:r>
          </a:p>
        </p:txBody>
      </p:sp>
      <p:sp>
        <p:nvSpPr>
          <p:cNvPr id="1593347" name="Rectangle 3"/>
          <p:cNvSpPr>
            <a:spLocks noGrp="1" noChangeArrowheads="1"/>
          </p:cNvSpPr>
          <p:nvPr>
            <p:ph idx="1"/>
          </p:nvPr>
        </p:nvSpPr>
        <p:spPr>
          <a:xfrm>
            <a:off x="274638" y="1219200"/>
            <a:ext cx="8594725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Numerical tables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Used when showing specific values 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Line / Scatter plots</a:t>
            </a:r>
          </a:p>
          <a:p>
            <a:pPr lvl="1" eaLnBrk="1" hangingPunct="1">
              <a:lnSpc>
                <a:spcPct val="90000"/>
              </a:lnSpc>
              <a:spcAft>
                <a:spcPts val="1200"/>
              </a:spcAft>
            </a:pPr>
            <a:r>
              <a:rPr lang="en-US" altLang="en-US" dirty="0" smtClean="0"/>
              <a:t>Used to demonstrate trends between variables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Bar graphs / Histograms</a:t>
            </a:r>
          </a:p>
          <a:p>
            <a:pPr lvl="1" eaLnBrk="1" hangingPunct="1">
              <a:spcAft>
                <a:spcPts val="1200"/>
              </a:spcAft>
            </a:pPr>
            <a:r>
              <a:rPr lang="en-US" altLang="en-US" dirty="0" smtClean="0"/>
              <a:t>Used when categories are not continuous (or numerical)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en-US" dirty="0" smtClean="0"/>
              <a:t>Pie charts </a:t>
            </a:r>
          </a:p>
          <a:p>
            <a:pPr lvl="1" eaLnBrk="1" hangingPunct="1"/>
            <a:r>
              <a:rPr lang="en-US" altLang="en-US" dirty="0" smtClean="0"/>
              <a:t>Used to show parts of a whole with %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J. Ross Publishing WAV</a:t>
            </a:r>
            <a:r>
              <a:rPr lang="en-US" baseline="30000" smtClean="0"/>
              <a:t>TM</a:t>
            </a:r>
            <a:r>
              <a:rPr lang="en-US" smtClean="0"/>
              <a:t> material</a:t>
            </a:r>
            <a:endParaRPr lang="en-US" dirty="0">
              <a:cs typeface="Times New Roman" pitchFamily="18" charset="0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61FCA5-0D0D-4BF0-AEE0-D2C17F10C9A5}" type="slidenum">
              <a:rPr lang="en-US" altLang="en-US"/>
              <a:pPr/>
              <a:t>9</a:t>
            </a:fld>
            <a:endParaRPr lang="en-US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3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12239</TotalTime>
  <Words>2300</Words>
  <Application>Microsoft Office PowerPoint</Application>
  <PresentationFormat>On-screen Show (4:3)</PresentationFormat>
  <Paragraphs>521</Paragraphs>
  <Slides>62</Slides>
  <Notes>62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4" baseType="lpstr">
      <vt:lpstr>Office Theme</vt:lpstr>
      <vt:lpstr>Microsoft Office Excel 97-2003 Worksheet</vt:lpstr>
      <vt:lpstr>Civil Engineering Design 1 Review</vt:lpstr>
      <vt:lpstr>Technical Communication</vt:lpstr>
      <vt:lpstr>Writing is Descriptive</vt:lpstr>
      <vt:lpstr>Writing Tricks</vt:lpstr>
      <vt:lpstr>Writing Style</vt:lpstr>
      <vt:lpstr>Public Speaking</vt:lpstr>
      <vt:lpstr>Public Speaking Tips</vt:lpstr>
      <vt:lpstr>Visual Aids</vt:lpstr>
      <vt:lpstr>Ways to Present Data</vt:lpstr>
      <vt:lpstr>Finally…A Good Example</vt:lpstr>
      <vt:lpstr>Graphical Presentations Tables and Figures</vt:lpstr>
      <vt:lpstr>Graphic Elements  Tables and Figures</vt:lpstr>
      <vt:lpstr>Answering Questions </vt:lpstr>
      <vt:lpstr>Questions</vt:lpstr>
      <vt:lpstr>What is meant by "Ethical People"?</vt:lpstr>
      <vt:lpstr>Where do ethics come from and how do we determine what is (and is not) ethical?</vt:lpstr>
      <vt:lpstr>Purpose of Canons, Codes and Creeds</vt:lpstr>
      <vt:lpstr>Priority of Standing (ASCE)</vt:lpstr>
      <vt:lpstr>Questions</vt:lpstr>
      <vt:lpstr>What environmental issues  should you be concerned about?</vt:lpstr>
      <vt:lpstr>Environmental Audits</vt:lpstr>
      <vt:lpstr>Environmental Audits</vt:lpstr>
      <vt:lpstr>Types of Environmental Audits Phase 1 Audit</vt:lpstr>
      <vt:lpstr>Phase I Outline (continued) </vt:lpstr>
      <vt:lpstr>Types of Environmental Audits  Phase 2 Audit</vt:lpstr>
      <vt:lpstr>Types of Environmental Audits  Phase 3 Audit</vt:lpstr>
      <vt:lpstr>Questions</vt:lpstr>
      <vt:lpstr>Alternatives</vt:lpstr>
      <vt:lpstr>Alternatives Happen!</vt:lpstr>
      <vt:lpstr>Appropriate Alternatives</vt:lpstr>
      <vt:lpstr>Basic Considerations </vt:lpstr>
      <vt:lpstr>Example Project Goals </vt:lpstr>
      <vt:lpstr>Questions</vt:lpstr>
      <vt:lpstr>Site Planning Goals</vt:lpstr>
      <vt:lpstr>Proposed Building  (must be less than available area from zoning code)</vt:lpstr>
      <vt:lpstr>Add Utilities Water and Sewer by Plumbing Code Meter and Sewer Tap by Utility</vt:lpstr>
      <vt:lpstr>Questions</vt:lpstr>
      <vt:lpstr>Questions to Answer with Engineering Economics</vt:lpstr>
      <vt:lpstr>Simple vs. Compound Interest</vt:lpstr>
      <vt:lpstr>Example </vt:lpstr>
      <vt:lpstr>Constructing the Argument</vt:lpstr>
      <vt:lpstr>What Do they Mean?</vt:lpstr>
      <vt:lpstr>Present vs. Future</vt:lpstr>
      <vt:lpstr>What Do they Mean?</vt:lpstr>
      <vt:lpstr>Present vs. Annuity </vt:lpstr>
      <vt:lpstr>What Do they Mean?</vt:lpstr>
      <vt:lpstr>Future vs. Annuity </vt:lpstr>
      <vt:lpstr>Gradients</vt:lpstr>
      <vt:lpstr>What Do they Mean? Constant increase!</vt:lpstr>
      <vt:lpstr>Present vs. Gradient Annuity </vt:lpstr>
      <vt:lpstr>What if…… </vt:lpstr>
      <vt:lpstr>We delay payments? </vt:lpstr>
      <vt:lpstr>Two Issues…</vt:lpstr>
      <vt:lpstr>Like This … </vt:lpstr>
      <vt:lpstr>Calculating Shifted Gradients</vt:lpstr>
      <vt:lpstr>Present vs. Gradient Annuity </vt:lpstr>
      <vt:lpstr>Present vs. Gradient Annuity </vt:lpstr>
      <vt:lpstr>Interest Rates</vt:lpstr>
      <vt:lpstr>Continuous Compounding </vt:lpstr>
      <vt:lpstr>Present Worth Analysis </vt:lpstr>
      <vt:lpstr>Assumptions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Mass</dc:title>
  <dc:creator>Dan Meeroff</dc:creator>
  <cp:lastModifiedBy>Mary Ellen Thoms</cp:lastModifiedBy>
  <cp:revision>449</cp:revision>
  <dcterms:created xsi:type="dcterms:W3CDTF">2003-02-08T01:51:54Z</dcterms:created>
  <dcterms:modified xsi:type="dcterms:W3CDTF">2015-08-04T16:08:24Z</dcterms:modified>
</cp:coreProperties>
</file>