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77" r:id="rId4"/>
    <p:sldId id="276" r:id="rId5"/>
    <p:sldId id="278" r:id="rId6"/>
    <p:sldId id="267" r:id="rId7"/>
    <p:sldId id="268" r:id="rId8"/>
    <p:sldId id="273" r:id="rId9"/>
    <p:sldId id="269" r:id="rId10"/>
    <p:sldId id="270" r:id="rId11"/>
    <p:sldId id="271" r:id="rId12"/>
    <p:sldId id="272" r:id="rId13"/>
    <p:sldId id="261" r:id="rId14"/>
    <p:sldId id="274" r:id="rId15"/>
    <p:sldId id="287" r:id="rId16"/>
    <p:sldId id="280" r:id="rId17"/>
    <p:sldId id="275" r:id="rId18"/>
    <p:sldId id="281" r:id="rId19"/>
    <p:sldId id="279" r:id="rId20"/>
    <p:sldId id="282" r:id="rId21"/>
    <p:sldId id="285" r:id="rId22"/>
    <p:sldId id="28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51DB7"/>
    <a:srgbClr val="000099"/>
    <a:srgbClr val="0A49C8"/>
    <a:srgbClr val="051695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01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E77ABD-9FEC-4E98-BA63-B71B015AD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911"/>
            <a:ext cx="5608320" cy="4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204"/>
            <a:ext cx="3037840" cy="46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204"/>
            <a:ext cx="3037840" cy="46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8B05A1-65F5-4681-A3B9-ED6CA519E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EFC501-B231-4C7C-8F27-990FB5EFF96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68F8F6-7CD6-4724-B7A7-EEFCFCAA57B4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D7AC61-6FB2-4A12-9E9C-6953FA7FC1EB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21CF08-DF54-437E-BD11-5B557E535F6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C79C19-736B-4311-A400-CA9D975CEC3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8BCA69-DF1C-48B5-8B81-B0F2BC9497C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2EAD4E-2A57-4D8B-8C4E-D826CE2B7E9A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3EEFDE-8A60-4F95-A374-B15731EC8A3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94CDAF-591A-49DB-9470-E493F1A7ADD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E0FA13-C2A8-4850-B98E-112E07656BB8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C2187E-45A8-4D17-9197-1B31D24B9F6E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0613B2-EE0E-42E1-B9F2-E4093182623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A41CAF-64ED-40CF-B93C-69522BEEDEC5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48AF87-C463-4461-AC43-655D1529CFB8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6B64D6-0C0C-40C9-85B6-CF964BC21E4B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2DF81C-2D85-4C5D-9893-5E65F619744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379B42-0865-4EA2-BE67-AC557FD74D30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727E52-76FE-47B8-9CC4-77F87A20F72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25E00E-C877-4ED9-B218-2894100A888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A7D964-2E9A-4F89-B5BD-3B560BAF92F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045257-1B57-48FF-AA47-3C8959BFA9D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FCA6D1-3A40-4066-B6B1-ADBA9DDC995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D334-9AAC-44E3-BF61-5279EE249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2862-27B3-4BAE-B759-FCCFF23FC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95E3-9D70-461B-A34C-61E8075CC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151DB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1050" baseline="30000" dirty="0" smtClean="0"/>
              <a:t>TM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Dec.13</a:t>
            </a:r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086100" y="3086100"/>
            <a:ext cx="6858000" cy="6858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151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4585-E20D-4D73-A9FA-233B3C184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6A54-3AD7-4045-B989-9875809A1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5A25-5710-47ED-8D9B-E9A66D346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2877-1340-402D-AF5E-1FA30903F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4FD5-54BE-47A9-8042-204A67E67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541F3-0DA0-4FC8-B78F-27097BB9C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735D-A2C0-4BF3-9FA9-09BA7070A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22B0DD-B0D9-4030-B40B-610FB6B9E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N:\Book and Journal Production\Covers\Silver J882\9781932159882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t="36000" b="9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2667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51695"/>
                </a:solidFill>
              </a:rPr>
              <a:t>Managing the Litigation PR Process:</a:t>
            </a:r>
            <a:br>
              <a:rPr lang="en-US" altLang="en-US" sz="3600" b="1" dirty="0" smtClean="0">
                <a:solidFill>
                  <a:srgbClr val="051695"/>
                </a:solidFill>
              </a:rPr>
            </a:br>
            <a:r>
              <a:rPr lang="en-US" altLang="en-US" sz="3200" b="1" dirty="0" smtClean="0">
                <a:solidFill>
                  <a:srgbClr val="051695"/>
                </a:solidFill>
                <a:latin typeface="+mj-lt"/>
                <a:ea typeface="+mj-ea"/>
                <a:cs typeface="+mj-cs"/>
              </a:rPr>
              <a:t> When Public Opinion Matters </a:t>
            </a:r>
            <a:endParaRPr lang="en-US" altLang="en-US" sz="3200" dirty="0" smtClean="0">
              <a:solidFill>
                <a:srgbClr val="051695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0772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051695"/>
                </a:solidFill>
                <a:latin typeface="+mj-lt"/>
                <a:ea typeface="+mj-ea"/>
                <a:cs typeface="+mj-cs"/>
              </a:rPr>
              <a:t>MCLE For Lawyers and General Counsel</a:t>
            </a:r>
            <a:br>
              <a:rPr lang="en-US" altLang="en-US" sz="2800" b="1" dirty="0" smtClean="0">
                <a:solidFill>
                  <a:srgbClr val="051695"/>
                </a:solidFill>
                <a:latin typeface="+mj-lt"/>
                <a:ea typeface="+mj-ea"/>
                <a:cs typeface="+mj-cs"/>
              </a:rPr>
            </a:br>
            <a:r>
              <a:rPr lang="en-US" altLang="en-US" sz="2800" b="1" dirty="0" smtClean="0">
                <a:solidFill>
                  <a:srgbClr val="051695"/>
                </a:solidFill>
                <a:latin typeface="+mj-lt"/>
                <a:ea typeface="+mj-ea"/>
                <a:cs typeface="+mj-cs"/>
              </a:rPr>
              <a:t>Accredited by the State Bar of California </a:t>
            </a:r>
          </a:p>
          <a:p>
            <a:pPr algn="ctr" eaLnBrk="1" hangingPunct="1">
              <a:buFontTx/>
              <a:buNone/>
            </a:pPr>
            <a:endParaRPr lang="en-US" altLang="en-US" sz="2800" dirty="0" smtClean="0"/>
          </a:p>
          <a:p>
            <a:pPr algn="ctr" eaLnBrk="1" hangingPunct="1">
              <a:buFontTx/>
              <a:buNone/>
            </a:pPr>
            <a:endParaRPr lang="en-US" altLang="en-US" sz="2800" dirty="0" smtClean="0"/>
          </a:p>
          <a:p>
            <a:pPr algn="ctr" eaLnBrk="1" hangingPunct="1">
              <a:buFontTx/>
              <a:buNone/>
            </a:pPr>
            <a:r>
              <a:rPr lang="en-US" altLang="en-US" sz="2400" dirty="0" smtClean="0"/>
              <a:t>By David Silver</a:t>
            </a:r>
            <a:br>
              <a:rPr lang="en-US" altLang="en-US" sz="2400" dirty="0" smtClean="0"/>
            </a:br>
            <a:r>
              <a:rPr lang="en-US" altLang="en-US" sz="2400" dirty="0" smtClean="0"/>
              <a:t>CEO, Silver Public Relations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 smtClean="0"/>
              <a:t>www.silverpr.com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 smtClean="0"/>
              <a:t>213-369-3144 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3086100" y="3086100"/>
            <a:ext cx="6858000" cy="6858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151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Roles of Outside Law Firms and Litigation PR Firms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Outside law firms are brought in to prepare case in the court of law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Outside PR firms are brought in to prepare case in the court of public opinion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Legal proceedings are not only confined to the </a:t>
            </a:r>
            <a:r>
              <a:rPr lang="en-US" altLang="en-US" sz="2100" dirty="0" smtClean="0"/>
              <a:t>courtroom; </a:t>
            </a:r>
            <a:r>
              <a:rPr lang="en-US" altLang="en-US" sz="2100" dirty="0" smtClean="0"/>
              <a:t>there are major risks for corporations in the public arena as well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Prepare PR and legal strategies based on case facts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Managing the News in a</a:t>
            </a:r>
            <a:br>
              <a:rPr lang="en-US" altLang="en-US" sz="3600" dirty="0" smtClean="0"/>
            </a:br>
            <a:r>
              <a:rPr lang="en-US" altLang="en-US" sz="3600" dirty="0" smtClean="0"/>
              <a:t>Litigation and Reorganization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77200" cy="4419600"/>
          </a:xfrm>
        </p:spPr>
        <p:txBody>
          <a:bodyPr/>
          <a:lstStyle/>
          <a:p>
            <a:pPr marL="0" indent="0" eaLnBrk="1" hangingPunct="1">
              <a:buClr>
                <a:srgbClr val="151DB7"/>
              </a:buClr>
              <a:buNone/>
            </a:pPr>
            <a:r>
              <a:rPr lang="en-US" altLang="en-US" sz="2100" dirty="0" smtClean="0"/>
              <a:t>During a litigation, develop media strategies from the perspective of the plaintiffs and the defendants</a:t>
            </a:r>
            <a:endParaRPr lang="en-US" altLang="en-US" sz="2400" dirty="0" smtClean="0"/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Plaintiffs’ side</a:t>
            </a:r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Defendants’ side</a:t>
            </a:r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Reporters – Legal, business and financial media</a:t>
            </a:r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Editors – The gatekeepers</a:t>
            </a:r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Newspaper, television, </a:t>
            </a:r>
            <a:r>
              <a:rPr lang="en-US" altLang="en-US" sz="2000" dirty="0" smtClean="0"/>
              <a:t>magazines, and  Internet</a:t>
            </a:r>
            <a:endParaRPr lang="en-US" altLang="en-US" sz="2000" dirty="0" smtClean="0"/>
          </a:p>
          <a:p>
            <a:pPr lvl="1" eaLnBrk="1" hangingPunct="1">
              <a:lnSpc>
                <a:spcPct val="15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Blogs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3600" dirty="0" smtClean="0"/>
              <a:t>Avoid Groupthink: Counsel Client on Independent Critical Advice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38100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Groupthink can destroy communications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Avoid “bunker mentality”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</a:t>
            </a:r>
            <a:r>
              <a:rPr lang="en-US" altLang="en-US" sz="2100" dirty="0" smtClean="0"/>
              <a:t>Prepare senior management and lawyers for a media tour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Lawyers and PR/IR professionals should work together to avoid </a:t>
            </a:r>
            <a:r>
              <a:rPr lang="en-US" altLang="en-US" sz="2100" dirty="0" smtClean="0"/>
              <a:t>groupthink</a:t>
            </a: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Focus on independent critical reasoning for media strategies that </a:t>
            </a:r>
            <a:r>
              <a:rPr lang="en-US" altLang="en-US" sz="2100" smtClean="0"/>
              <a:t>avoids </a:t>
            </a:r>
            <a:r>
              <a:rPr lang="en-US" altLang="en-US" sz="2100" smtClean="0"/>
              <a:t>groupthink</a:t>
            </a:r>
            <a:r>
              <a:rPr lang="en-US" altLang="en-US" sz="2100" dirty="0" smtClean="0"/>
              <a:t>; </a:t>
            </a:r>
            <a:r>
              <a:rPr lang="en-US" altLang="en-US" sz="2100" dirty="0" smtClean="0"/>
              <a:t>it </a:t>
            </a:r>
            <a:r>
              <a:rPr lang="en-US" altLang="en-US" sz="2100" dirty="0" smtClean="0"/>
              <a:t>can influence the public debate and help in negotiations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cs typeface="Times New Roman" charset="0"/>
              </a:rPr>
              <a:t>Messaging</a:t>
            </a:r>
            <a:r>
              <a:rPr lang="en-US" altLang="en-US" dirty="0" smtClean="0">
                <a:cs typeface="Times New Roman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924800" cy="45720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>
                <a:cs typeface="Times New Roman" charset="0"/>
              </a:rPr>
              <a:t>Managing the media with key messages can help make the case less damaging in the court of public opinion. Create a story line that tells your side</a:t>
            </a:r>
          </a:p>
          <a:p>
            <a:pPr eaLnBrk="1" hangingPunct="1">
              <a:lnSpc>
                <a:spcPct val="80000"/>
              </a:lnSpc>
              <a:buClr>
                <a:srgbClr val="151DB7"/>
              </a:buClr>
              <a:buNone/>
            </a:pPr>
            <a:endParaRPr lang="en-US" altLang="en-US" sz="1200" dirty="0" smtClean="0">
              <a:cs typeface="Times New Roman" charset="0"/>
            </a:endParaRP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>
                <a:cs typeface="Times New Roman" charset="0"/>
              </a:rPr>
              <a:t>Help explain complex legal/business/financial issues to reporters, it makes a difference in perception</a:t>
            </a:r>
          </a:p>
          <a:p>
            <a:pPr eaLnBrk="1" hangingPunct="1">
              <a:lnSpc>
                <a:spcPct val="80000"/>
              </a:lnSpc>
              <a:buClr>
                <a:srgbClr val="151DB7"/>
              </a:buClr>
              <a:buNone/>
            </a:pPr>
            <a:endParaRPr lang="en-US" altLang="en-US" sz="1200" dirty="0" smtClean="0">
              <a:cs typeface="Times New Roman" charset="0"/>
            </a:endParaRP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>
                <a:cs typeface="Times New Roman" charset="0"/>
              </a:rPr>
              <a:t>Create messages to help explain your side of the case. Audiences are following the proceedings and need to understand your side</a:t>
            </a:r>
          </a:p>
          <a:p>
            <a:pPr eaLnBrk="1" hangingPunct="1">
              <a:lnSpc>
                <a:spcPct val="80000"/>
              </a:lnSpc>
              <a:buClr>
                <a:srgbClr val="151DB7"/>
              </a:buClr>
              <a:buNone/>
            </a:pPr>
            <a:endParaRPr lang="en-US" altLang="en-US" sz="1200" dirty="0" smtClean="0">
              <a:cs typeface="Times New Roman" charset="0"/>
            </a:endParaRP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>
                <a:cs typeface="Times New Roman" charset="0"/>
              </a:rPr>
              <a:t>In a </a:t>
            </a:r>
            <a:r>
              <a:rPr lang="en-US" altLang="en-US" sz="2100" dirty="0" smtClean="0">
                <a:cs typeface="Times New Roman" charset="0"/>
              </a:rPr>
              <a:t>lawsuit </a:t>
            </a:r>
            <a:r>
              <a:rPr lang="en-US" altLang="en-US" sz="2100" dirty="0" smtClean="0">
                <a:cs typeface="Times New Roman" charset="0"/>
              </a:rPr>
              <a:t>there is an assumption of guilt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“</a:t>
            </a:r>
            <a:r>
              <a:rPr lang="en-US" sz="2100" dirty="0" smtClean="0">
                <a:cs typeface="Times New Roman" charset="0"/>
              </a:rPr>
              <a:t>They </a:t>
            </a:r>
            <a:r>
              <a:rPr lang="en-US" altLang="en-US" sz="2100" dirty="0" smtClean="0">
                <a:cs typeface="Times New Roman" charset="0"/>
              </a:rPr>
              <a:t>didn’t do ‘</a:t>
            </a:r>
            <a:r>
              <a:rPr lang="en-US" altLang="en-US" sz="2100" i="1" dirty="0" smtClean="0">
                <a:cs typeface="Times New Roman" charset="0"/>
              </a:rPr>
              <a:t>x’</a:t>
            </a:r>
            <a:r>
              <a:rPr lang="en-US" altLang="en-US" sz="2100" dirty="0" smtClean="0">
                <a:cs typeface="Times New Roman" charset="0"/>
              </a:rPr>
              <a:t>, but probably did ‘</a:t>
            </a:r>
            <a:r>
              <a:rPr lang="en-US" altLang="en-US" sz="2100" i="1" dirty="0" smtClean="0">
                <a:cs typeface="Times New Roman" charset="0"/>
              </a:rPr>
              <a:t>y</a:t>
            </a:r>
            <a:r>
              <a:rPr lang="en-US" altLang="en-US" sz="2100" dirty="0" smtClean="0">
                <a:cs typeface="Times New Roman" charset="0"/>
              </a:rPr>
              <a:t>’. ” </a:t>
            </a:r>
          </a:p>
          <a:p>
            <a:pPr eaLnBrk="1" hangingPunct="1">
              <a:lnSpc>
                <a:spcPct val="80000"/>
              </a:lnSpc>
              <a:buClr>
                <a:srgbClr val="151DB7"/>
              </a:buClr>
              <a:buNone/>
            </a:pPr>
            <a:endParaRPr lang="en-US" altLang="en-US" sz="1200" dirty="0" smtClean="0">
              <a:cs typeface="Times New Roman" charset="0"/>
            </a:endParaRP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>
                <a:cs typeface="Times New Roman" charset="0"/>
              </a:rPr>
              <a:t>Ensure that regardless of the verdict, your messages are read, heard and understood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371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3600" dirty="0" smtClean="0"/>
              <a:t>Mergers and Acquisitions </a:t>
            </a:r>
            <a:br>
              <a:rPr lang="en-US" altLang="en-US" sz="3600" dirty="0" smtClean="0"/>
            </a:br>
            <a:r>
              <a:rPr lang="en-US" altLang="en-US" sz="3600" dirty="0" smtClean="0"/>
              <a:t>that Result in Litigation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3124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Educate the media on the intricacies of a merger and acquisition.  Reporters and producers don’t always understand the significance of companies being bought or sold, especially ones that result in litigation.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4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Brief the analysts and Wall Street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4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Lawyers play an important role with media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 Brief Senior Management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620000" cy="43434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Senior management need to be briefed daily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Develop messages that support the case as a negotiating </a:t>
            </a:r>
            <a:br>
              <a:rPr lang="en-US" altLang="en-US" sz="2100" dirty="0" smtClean="0"/>
            </a:br>
            <a:r>
              <a:rPr lang="en-US" altLang="en-US" sz="2100" dirty="0" smtClean="0"/>
              <a:t>tool </a:t>
            </a:r>
            <a:r>
              <a:rPr lang="en-US" sz="2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w</a:t>
            </a:r>
            <a:r>
              <a:rPr lang="en-US" altLang="en-US" sz="2100" dirty="0" smtClean="0"/>
              <a:t>ork with lawyers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Have the right senior manager speak to media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Ensure </a:t>
            </a:r>
            <a:r>
              <a:rPr lang="en-US" altLang="en-US" sz="2100" dirty="0" smtClean="0"/>
              <a:t>that regardless of the verdict, your messages in stories or interviews, are read, heard and </a:t>
            </a:r>
            <a:r>
              <a:rPr lang="en-US" altLang="en-US" sz="2100" dirty="0" smtClean="0"/>
              <a:t>understood </a:t>
            </a: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Company actions can be misunderstood in the press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altLang="en-US" sz="2100" dirty="0" smtClean="0"/>
              <a:t> </a:t>
            </a:r>
            <a:r>
              <a:rPr lang="en-US" altLang="en-US" sz="2100" dirty="0" smtClean="0"/>
              <a:t>because </a:t>
            </a:r>
            <a:r>
              <a:rPr lang="en-US" altLang="en-US" sz="2100" dirty="0" smtClean="0"/>
              <a:t>a company </a:t>
            </a:r>
            <a:r>
              <a:rPr lang="en-US" altLang="en-US" sz="2100" dirty="0" smtClean="0"/>
              <a:t>is involved in a litigation or settles</a:t>
            </a:r>
            <a:r>
              <a:rPr lang="en-US" altLang="en-US" sz="2100" dirty="0" smtClean="0"/>
              <a:t>, the public may assume/interpret as guilt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Inflection Points: Media</a:t>
            </a:r>
            <a:br>
              <a:rPr lang="en-US" altLang="en-US" sz="3600" dirty="0" smtClean="0"/>
            </a:br>
            <a:r>
              <a:rPr lang="en-US" altLang="en-US" sz="3600" dirty="0" smtClean="0"/>
              <a:t>Opportunities in Litigation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315200" cy="37338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Lawsuit is filed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Any legal milestones in the case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Case resolution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Analysis of case end and evaluation for media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Lawyers write for the media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altLang="en-US" sz="2100" dirty="0" smtClean="0"/>
              <a:t> Complaints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Use correct wording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Benchmark the Case for Media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162800" cy="4648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There are media opportunities for benchmarking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Complaint filing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Pre-trial motions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Settlements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Trial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Trial motions</a:t>
            </a:r>
          </a:p>
          <a:p>
            <a:pPr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Appeal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Lawyers and PR/IR Executives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162800" cy="32766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Paradigm shift in general counsel thinking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Outside lawyers are influencers in the court of law</a:t>
            </a:r>
          </a:p>
          <a:p>
            <a:pPr marL="457200" lvl="1" indent="0" eaLnBrk="1" hangingPunct="1">
              <a:buClr>
                <a:srgbClr val="151DB7"/>
              </a:buClr>
              <a:buNone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Outside PR/IR executives are influencers in the court </a:t>
            </a:r>
            <a:br>
              <a:rPr lang="en-US" altLang="en-US" sz="2100" dirty="0" smtClean="0"/>
            </a:br>
            <a:r>
              <a:rPr lang="en-US" altLang="en-US" sz="2100" dirty="0" smtClean="0"/>
              <a:t>of public opinion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Map out the litigation in both “courts”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Financial Media Rules in Litigation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467600" cy="4648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Financial media coverage is global. Identify one or two key media people for commentary or </a:t>
            </a:r>
            <a:r>
              <a:rPr lang="en-US" altLang="en-US" sz="2100" dirty="0" smtClean="0"/>
              <a:t>stories </a:t>
            </a:r>
            <a:endParaRPr lang="en-US" altLang="en-US" sz="21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800" dirty="0" smtClean="0"/>
              <a:t>Financial wire services (non-paid) are key drivers of stories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altLang="en-US" sz="1800" dirty="0" smtClean="0"/>
              <a:t>ocally</a:t>
            </a:r>
            <a:r>
              <a:rPr lang="en-US" altLang="en-US" sz="1800" dirty="0" smtClean="0"/>
              <a:t>, nationally and worldwide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Bloomberg, Reuters Thomson, Dow Jones, AP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 newswires, Business wires or Market wires can be used for disseminating information for the financial media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media looks for guidance about the litigation from external  lawyers as well as from PR/IR executives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990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Contents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14400"/>
            <a:ext cx="8001000" cy="5410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rise of lawsuits and why litigation PR is powerful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communications audit before the litigation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Creating and managing litigation PR messages with </a:t>
            </a:r>
            <a:r>
              <a:rPr lang="en-US" altLang="en-US" sz="2100" dirty="0" smtClean="0"/>
              <a:t>the legal </a:t>
            </a:r>
            <a:r>
              <a:rPr lang="en-US" altLang="en-US" sz="2100" dirty="0" smtClean="0"/>
              <a:t>team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Targeting audiences with media messages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role of outside law firms and litigation PR firms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Attorney-client privilege for PR executives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Groupthink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altLang="en-US" sz="2100" dirty="0" smtClean="0"/>
              <a:t>roblems and solutions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Translating key points of complex legal arguments for reporters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Strategies for media relations: Understanding the litigation cycle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Case study: Merck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Influencers: The court of law and court of public opinion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Mergers and acquisitions that </a:t>
            </a:r>
            <a:r>
              <a:rPr lang="en-US" altLang="en-US" sz="2100" dirty="0" smtClean="0"/>
              <a:t>result </a:t>
            </a:r>
            <a:r>
              <a:rPr lang="en-US" altLang="en-US" sz="2100" dirty="0" smtClean="0"/>
              <a:t>in a lawsuit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Benchmarking the case for the media 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Evaluation: Analyzing the litigation PR campaign with the legal team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Case Study: Merck’s </a:t>
            </a:r>
            <a:r>
              <a:rPr lang="en-US" altLang="en-US" sz="4000" dirty="0" err="1" smtClean="0"/>
              <a:t>Vioxx</a:t>
            </a:r>
            <a:endParaRPr lang="en-US" altLang="en-US" sz="4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772400" cy="5029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Merck’s tactics of being very proactive in the litigation with the media paid big dividends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The company fought off tens of thousands of liability claims and the company’s lawyers and PR executives were very open with the press</a:t>
            </a:r>
            <a:r>
              <a:rPr lang="en-US" altLang="en-US" sz="2100" dirty="0" smtClean="0"/>
              <a:t> </a:t>
            </a:r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800" dirty="0" smtClean="0"/>
              <a:t>Almost 50,000 claimed injury and close to 93% took the settlement</a:t>
            </a:r>
            <a:endParaRPr lang="en-US" altLang="en-US" sz="17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Headlines and stories were very positive for Merck, and as a result the settlement costs were less expensive – $4.85 billion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Merck won 12 of 17 trials and used an aggressive PR campaign for media coverage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000" dirty="0" smtClean="0"/>
              <a:t>The FDA estimates that from 1999 to 2003, 20 million Americans had taken the painkiller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Media Evaluates Lawyers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772400" cy="30480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In a litigation, the media will portray lawyers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Provide access when it is important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media stories will create a reputation for lawyers before, during and after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This perception can have an influence on senior managements’ decisions in hiring firms in future cases</a:t>
            </a:r>
            <a:endParaRPr lang="en-US" alt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Litigation Reputation Works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066800"/>
            <a:ext cx="7772400" cy="51816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There is a reason the media creates Top 100 lawyers list in legal, financial and business press – </a:t>
            </a:r>
            <a:r>
              <a:rPr lang="en-US" altLang="en-US" sz="2100" dirty="0" smtClean="0"/>
              <a:t>it </a:t>
            </a:r>
            <a:r>
              <a:rPr lang="en-US" altLang="en-US" sz="2100" dirty="0" smtClean="0"/>
              <a:t>is read by clients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Trials are scrutinized by the local, state and national legal and financial media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Lawyers that try many cases and have a great reputation get more business and more cases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Senior management of companies follow stories about cases in their </a:t>
            </a:r>
            <a:r>
              <a:rPr lang="en-US" altLang="en-US" sz="2100" dirty="0" smtClean="0"/>
              <a:t>industries; </a:t>
            </a:r>
            <a:r>
              <a:rPr lang="en-US" altLang="en-US" sz="2100" dirty="0" smtClean="0"/>
              <a:t>in the Wall Street Journal, Forbes, CNBC, Bloomberg, New York Times, Los Angeles Times, Dow Jones, Financial Times, USA Today, Barron’s, Bloomberg Business Week, Investor’s Business Daily, etc.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12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Ken </a:t>
            </a:r>
            <a:r>
              <a:rPr lang="en-US" altLang="en-US" sz="2100" dirty="0" err="1" smtClean="0"/>
              <a:t>Chenault</a:t>
            </a:r>
            <a:r>
              <a:rPr lang="en-US" altLang="en-US" sz="2100" dirty="0" smtClean="0"/>
              <a:t>, CEO of American Express, was quoted on the cover of Forbes, November 2007, “A reputation is made during a crisis.”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295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California Companies Lead </a:t>
            </a:r>
            <a:br>
              <a:rPr lang="en-US" altLang="en-US" sz="3600" dirty="0" smtClean="0"/>
            </a:br>
            <a:r>
              <a:rPr lang="en-US" altLang="en-US" sz="3600" dirty="0" smtClean="0"/>
              <a:t>in Litigation Trends Survey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01000" cy="4724400"/>
          </a:xfrm>
        </p:spPr>
        <p:txBody>
          <a:bodyPr/>
          <a:lstStyle/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Ninety-one percent (91%) of California companies had lawsuits commenced against them in 2009 compared with 83% of all U.S. companies in the survey (</a:t>
            </a:r>
            <a:r>
              <a:rPr lang="en-US" altLang="en-US" sz="1800" dirty="0" smtClean="0"/>
              <a:t>Fulbright </a:t>
            </a:r>
            <a:r>
              <a:rPr lang="en-US" altLang="en-US" sz="1800" dirty="0" smtClean="0"/>
              <a:t>&amp; </a:t>
            </a:r>
            <a:r>
              <a:rPr lang="en-US" altLang="en-US" sz="1800" dirty="0" err="1" smtClean="0"/>
              <a:t>Jaworski</a:t>
            </a:r>
            <a:r>
              <a:rPr lang="en-US" altLang="en-US" sz="2100" dirty="0" smtClean="0"/>
              <a:t>)</a:t>
            </a:r>
            <a:br>
              <a:rPr lang="en-US" altLang="en-US" sz="2100" dirty="0" smtClean="0"/>
            </a:br>
            <a:endParaRPr lang="en-US" altLang="en-US" sz="1200" dirty="0" smtClean="0"/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percentage of California companies charged with more than 20 lawsuits doubled to 32% in 2009 compared to 16% the previous year</a:t>
            </a:r>
            <a:br>
              <a:rPr lang="en-US" altLang="en-US" sz="2100" dirty="0" smtClean="0"/>
            </a:br>
            <a:endParaRPr lang="en-US" altLang="en-US" sz="1200" dirty="0" smtClean="0"/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Fifty-five percent (55%) of these companies in litigation reported annual revenues of $1 billion or more; 18% have revenues in the $100-$999 million range; more than 25% have revenues of less than $100 million</a:t>
            </a:r>
            <a:br>
              <a:rPr lang="en-US" altLang="en-US" sz="2100" dirty="0" smtClean="0"/>
            </a:br>
            <a:endParaRPr lang="en-US" altLang="en-US" sz="1200" dirty="0" smtClean="0"/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California companies planned to increase their litigation budget in 2010 in the areas of bankruptcy/reorganization, regulatory/investigations and contracts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954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Litigation Costs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924800" cy="42672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Increasing litigation costs for California companies means more work for outside law firms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In the last 12 months, 63% of California companies spent $1 million more on their annual litigation, excluding cost of settlement and judgments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An outside law firm’s chances of getting increased business means that a litigation PR strategy needs to be part of the business/legal strategy (</a:t>
            </a:r>
            <a:r>
              <a:rPr lang="en-US" altLang="en-US" sz="1800" dirty="0" smtClean="0"/>
              <a:t>Silver</a:t>
            </a:r>
            <a:r>
              <a:rPr lang="en-US" altLang="en-US" sz="2100" dirty="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Lawsuits: Risk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Not a legal issue or communications issue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It is a corporate risk management issue</a:t>
            </a:r>
          </a:p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Properly engage with general counsel in the communications process and campaign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Educate senior management and general counsel on the negative consequences of not responding to the media </a:t>
            </a:r>
            <a:r>
              <a:rPr lang="en-US" altLang="en-US" sz="2100" dirty="0" smtClean="0">
                <a:sym typeface="Wingdings" pitchFamily="2" charset="2"/>
              </a:rPr>
              <a:t></a:t>
            </a:r>
            <a:r>
              <a:rPr lang="en-US" altLang="en-US" sz="2100" dirty="0" smtClean="0"/>
              <a:t> Give a case study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lnSpc>
                <a:spcPct val="90000"/>
              </a:lnSpc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Part of corporate landscape that needs to be managed: Risk/ Distressed situations and the media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Communications Audit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924800" cy="36576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The intelligence-gathering phase; it is crucial in a litigation and provides </a:t>
            </a:r>
            <a:r>
              <a:rPr lang="en-US" altLang="en-US" sz="2100" dirty="0" smtClean="0"/>
              <a:t>a foundation </a:t>
            </a:r>
            <a:r>
              <a:rPr lang="en-US" altLang="en-US" sz="2100" dirty="0" smtClean="0"/>
              <a:t>for media messaging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Internal and external audiences feedback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Provides objective knowledge for media/street strategies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Gives a critical analysis of the litigation PR landscape for lawyers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Attorney-Client Privilege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34290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Judge Lewis A. Kaplan’s July 2003 decision regarding attorney-client privilege</a:t>
            </a:r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800" dirty="0" smtClean="0"/>
              <a:t>Protection afforded and extended to communications between and among prospective defendants in cases and the public relations firm for litigation and investigations only</a:t>
            </a:r>
            <a:r>
              <a:rPr lang="en-US" altLang="en-US" sz="1700" dirty="0" smtClean="0"/>
              <a:t/>
            </a:r>
            <a:br>
              <a:rPr lang="en-US" altLang="en-US" sz="1700" dirty="0" smtClean="0"/>
            </a:br>
            <a:endParaRPr lang="en-US" altLang="en-US" sz="17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Helps in formulating a proactive and strategic PR campaign before, during and after the litigation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Litigation PR/IR Goals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Before trial: Prepare campaign to gain public opinion advantage with the following audiences: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Shareholders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Institutional investors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SEC and other regulatory agencies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Company employees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Vendors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The media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Analysts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200" dirty="0" smtClean="0"/>
          </a:p>
          <a:p>
            <a:pPr lvl="1"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1900" dirty="0" smtClean="0"/>
              <a:t>Boards of directors and senior management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Litigation PR/IR Goals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dirty="0" smtClean="0"/>
              <a:t>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Before trial: </a:t>
            </a:r>
            <a:r>
              <a:rPr lang="en-US" altLang="en-US" sz="2100" dirty="0" smtClean="0"/>
              <a:t>Mitigate reputation risks</a:t>
            </a:r>
            <a:br>
              <a:rPr lang="en-US" altLang="en-US" sz="2100" dirty="0" smtClean="0"/>
            </a:br>
            <a:r>
              <a:rPr lang="en-US" altLang="en-US" sz="2100" dirty="0" smtClean="0"/>
              <a:t> 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Before trial: </a:t>
            </a:r>
            <a:r>
              <a:rPr lang="en-US" altLang="en-US" sz="2100" dirty="0" smtClean="0"/>
              <a:t>Influence judge not jury pools</a:t>
            </a:r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During trial: Translate complex legal arguments for the media and client’s audiences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After trial: Evaluate campaign and restore reputation</a:t>
            </a:r>
            <a:br>
              <a:rPr lang="en-US" altLang="en-US" sz="2100" dirty="0" smtClean="0"/>
            </a:br>
            <a:endParaRPr lang="en-US" altLang="en-US" sz="2100" dirty="0" smtClean="0"/>
          </a:p>
          <a:p>
            <a:pPr eaLnBrk="1" hangingPunct="1">
              <a:buClr>
                <a:srgbClr val="151DB7"/>
              </a:buClr>
              <a:buFont typeface="Wingdings" pitchFamily="2" charset="2"/>
              <a:buChar char="Ø"/>
            </a:pPr>
            <a:r>
              <a:rPr lang="en-US" altLang="en-US" sz="2100" dirty="0" smtClean="0"/>
              <a:t>Prepare for future litigation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77000"/>
            <a:ext cx="2209800" cy="2286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J. Ross Publishing WAV</a:t>
            </a:r>
            <a:r>
              <a:rPr lang="en-US" altLang="en-US" sz="800" baseline="50000" dirty="0" smtClean="0"/>
              <a:t>TM</a:t>
            </a:r>
            <a:r>
              <a:rPr lang="en-US" altLang="en-US" sz="1050" baseline="30000" dirty="0" smtClean="0"/>
              <a:t> </a:t>
            </a:r>
            <a:r>
              <a:rPr lang="en-US" altLang="en-US" sz="1050" dirty="0" smtClean="0"/>
              <a:t>material</a:t>
            </a:r>
            <a:endParaRPr lang="en-US" altLang="en-US" sz="105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1ECE-460D-43EC-A5CF-EA3AFC613C3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228600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Dec. 2013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1249</Words>
  <Application>Microsoft Office PowerPoint</Application>
  <PresentationFormat>On-screen Show (4:3)</PresentationFormat>
  <Paragraphs>274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Managing the Litigation PR Process:  When Public Opinion Matters </vt:lpstr>
      <vt:lpstr>Contents</vt:lpstr>
      <vt:lpstr>California Companies Lead  in Litigation Trends Survey</vt:lpstr>
      <vt:lpstr>Litigation Costs</vt:lpstr>
      <vt:lpstr>Lawsuits: Risk Management</vt:lpstr>
      <vt:lpstr>Communications Audit</vt:lpstr>
      <vt:lpstr>Attorney-Client Privilege</vt:lpstr>
      <vt:lpstr>Litigation PR/IR Goals</vt:lpstr>
      <vt:lpstr>Litigation PR/IR Goals (Continued)</vt:lpstr>
      <vt:lpstr>Roles of Outside Law Firms and Litigation PR Firms</vt:lpstr>
      <vt:lpstr>Managing the News in a Litigation and Reorganization</vt:lpstr>
      <vt:lpstr> Avoid Groupthink: Counsel Client on Independent Critical Advice</vt:lpstr>
      <vt:lpstr>Messaging </vt:lpstr>
      <vt:lpstr> Mergers and Acquisitions  that Result in Litigation</vt:lpstr>
      <vt:lpstr> Brief Senior Management </vt:lpstr>
      <vt:lpstr>Inflection Points: Media Opportunities in Litigation</vt:lpstr>
      <vt:lpstr>Benchmark the Case for Media</vt:lpstr>
      <vt:lpstr>Lawyers and PR/IR Executives</vt:lpstr>
      <vt:lpstr>Financial Media Rules in Litigation</vt:lpstr>
      <vt:lpstr>Case Study: Merck’s Vioxx</vt:lpstr>
      <vt:lpstr>Media Evaluates Lawyers</vt:lpstr>
      <vt:lpstr>Litigation Reputation Works</vt:lpstr>
    </vt:vector>
  </TitlesOfParts>
  <Manager> </Manager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> </dc:creator>
  <cp:keywords> </cp:keywords>
  <dc:description> </dc:description>
  <cp:lastModifiedBy>Mary Ellen Thoms</cp:lastModifiedBy>
  <cp:revision>71</cp:revision>
  <dcterms:created xsi:type="dcterms:W3CDTF">2010-03-17T19:12:05Z</dcterms:created>
  <dcterms:modified xsi:type="dcterms:W3CDTF">2013-12-23T20:07:28Z</dcterms:modified>
  <cp:category> </cp:category>
</cp:coreProperties>
</file>