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77" r:id="rId7"/>
    <p:sldId id="264" r:id="rId8"/>
    <p:sldId id="296" r:id="rId9"/>
    <p:sldId id="266" r:id="rId10"/>
    <p:sldId id="267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86"/>
    <a:srgbClr val="E9EDF4"/>
    <a:srgbClr val="D6A300"/>
    <a:srgbClr val="916B0B"/>
    <a:srgbClr val="009A46"/>
    <a:srgbClr val="4FFF9F"/>
    <a:srgbClr val="00AC4E"/>
    <a:srgbClr val="007A37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65" d="100"/>
          <a:sy n="6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E961-A021-4755-910A-76E35B9EA760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68F7D-EA5C-4F4F-A897-E9CF25363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3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7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74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6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7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68F7D-EA5C-4F4F-A897-E9CF253635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microsoft.com/office/2007/relationships/hdphoto" Target="../media/hdphoto4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microsoft.com/office/2007/relationships/hdphoto" Target="../media/hdphoto3.wdp"/><Relationship Id="rId9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4.jpg"/><Relationship Id="rId7" Type="http://schemas.microsoft.com/office/2007/relationships/hdphoto" Target="../media/hdphoto8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microsoft.com/office/2007/relationships/hdphoto" Target="../media/hdphoto7.wdp"/><Relationship Id="rId4" Type="http://schemas.openxmlformats.org/officeDocument/2006/relationships/image" Target="../media/image15.jpeg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microsoft.com/office/2007/relationships/hdphoto" Target="../media/hdphoto9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 descr="presentation 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5257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05000"/>
          </a:xfrm>
          <a:prstGeom prst="rect">
            <a:avLst/>
          </a:prstGeom>
          <a:solidFill>
            <a:srgbClr val="000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presentation foo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1371600" y="0"/>
            <a:ext cx="0" cy="19050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6" descr="LOGOlogo high r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50" y="4860925"/>
            <a:ext cx="26543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66284" y="3276600"/>
            <a:ext cx="7283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DIRECT </a:t>
            </a:r>
          </a:p>
          <a:p>
            <a:r>
              <a:rPr lang="en-US" sz="3600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ACCOUNTABILITY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79550" y="1295400"/>
            <a:ext cx="377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PROGRAM PRESENTATION</a:t>
            </a:r>
          </a:p>
        </p:txBody>
      </p:sp>
    </p:spTree>
    <p:extLst>
      <p:ext uri="{BB962C8B-B14F-4D97-AF65-F5344CB8AC3E}">
        <p14:creationId xmlns:p14="http://schemas.microsoft.com/office/powerpoint/2010/main" val="99880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</a:t>
            </a:r>
            <a:r>
              <a:rPr lang="en-US" sz="3200" b="1" dirty="0" err="1"/>
              <a:t>Directrix</a:t>
            </a:r>
            <a:r>
              <a:rPr lang="en-US" sz="3200" b="1" dirty="0"/>
              <a:t>-UTP structure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Direct Accountability and Directrix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1322487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Direct Accountability </a:t>
            </a:r>
            <a:r>
              <a:rPr lang="en-US" sz="1400" dirty="0"/>
              <a:t>is the path of attribution of merit or blame.  Creates distinctions between parties that are </a:t>
            </a:r>
            <a:r>
              <a:rPr lang="en-US" sz="1400" i="1" dirty="0"/>
              <a:t>accountable, responsible  and that approve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/>
              <a:t>accountable party </a:t>
            </a:r>
            <a:r>
              <a:rPr lang="en-US" sz="1400" dirty="0"/>
              <a:t>(AP) gets the work done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/>
              <a:t>responsible party </a:t>
            </a:r>
            <a:r>
              <a:rPr lang="en-US" sz="1400" dirty="0"/>
              <a:t>(PP) provides the resources to the AP needed by the work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/>
              <a:t>probate party </a:t>
            </a:r>
            <a:r>
              <a:rPr lang="en-US" sz="1400" dirty="0"/>
              <a:t>(PP) is given the authority to approve an output before it is passed on to the next UTP</a:t>
            </a:r>
          </a:p>
          <a:p>
            <a:endParaRPr lang="en-US" sz="1400" dirty="0"/>
          </a:p>
          <a:p>
            <a:r>
              <a:rPr lang="en-US" sz="1400" dirty="0"/>
              <a:t>The AP and PP are always separate</a:t>
            </a:r>
          </a:p>
          <a:p>
            <a:endParaRPr lang="en-US" sz="1400" dirty="0"/>
          </a:p>
          <a:p>
            <a:r>
              <a:rPr lang="en-US" sz="1400" dirty="0"/>
              <a:t>Together, the AP, RP and PP form the </a:t>
            </a:r>
            <a:r>
              <a:rPr lang="en-US" sz="1400" b="1" dirty="0"/>
              <a:t>Directrix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AP, RP and PP mandates are assigned to individuals, never to groups</a:t>
            </a:r>
          </a:p>
          <a:p>
            <a:endParaRPr lang="en-US" sz="1400" dirty="0"/>
          </a:p>
          <a:p>
            <a:r>
              <a:rPr lang="en-US" sz="1400" dirty="0"/>
              <a:t>The execution of the work is </a:t>
            </a:r>
            <a:r>
              <a:rPr lang="en-US" sz="1400" b="1" dirty="0"/>
              <a:t>managed at the interfaces </a:t>
            </a:r>
            <a:r>
              <a:rPr lang="en-US" sz="1400" dirty="0"/>
              <a:t>between adjoining UTPs</a:t>
            </a:r>
            <a:endParaRPr lang="en-US" sz="1600" dirty="0"/>
          </a:p>
        </p:txBody>
      </p:sp>
      <p:pic>
        <p:nvPicPr>
          <p:cNvPr id="8" name="Picture 7" descr="Figure 1.png"/>
          <p:cNvPicPr/>
          <p:nvPr/>
        </p:nvPicPr>
        <p:blipFill>
          <a:blip r:embed="rId3"/>
          <a:srcRect r="15748"/>
          <a:stretch>
            <a:fillRect/>
          </a:stretch>
        </p:blipFill>
        <p:spPr>
          <a:xfrm>
            <a:off x="0" y="1371600"/>
            <a:ext cx="5334000" cy="4953000"/>
          </a:xfrm>
          <a:prstGeom prst="rect">
            <a:avLst/>
          </a:prstGeom>
          <a:ln>
            <a:solidFill>
              <a:schemeClr val="accent1">
                <a:alpha val="75000"/>
              </a:schemeClr>
            </a:solidFill>
          </a:ln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presentation foo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</p:spTree>
    <p:extLst>
      <p:ext uri="{BB962C8B-B14F-4D97-AF65-F5344CB8AC3E}">
        <p14:creationId xmlns:p14="http://schemas.microsoft.com/office/powerpoint/2010/main" val="275775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Organizing principle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All organizational charts are erected upon direct accountability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1788" y="209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793081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separation of the roles among the AP, PP and RP is a characteristic of the </a:t>
            </a:r>
            <a:r>
              <a:rPr lang="en-US" i="1" dirty="0"/>
              <a:t>execution</a:t>
            </a:r>
            <a:r>
              <a:rPr lang="en-US" dirty="0"/>
              <a:t> of an activity.  At the level of the project hierarchy, the project team is built based on the AP roles.  In effect, the organization chart networks the AP roles as a decision hierarchy.  The PP and RP will not, in general, appear as functional boxes in the organization chart; they are individual task assignments.  </a:t>
            </a:r>
            <a:endParaRPr lang="en-CA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Paradoxically, each role will include elements of the other two in the daily execution of its mandate.  For example, the AP for a given activity is </a:t>
            </a:r>
            <a:r>
              <a:rPr lang="en-US" i="1" dirty="0"/>
              <a:t>responsible</a:t>
            </a:r>
            <a:r>
              <a:rPr lang="en-US" dirty="0"/>
              <a:t> for orchestrating the enablers provided by the RP, and has the </a:t>
            </a:r>
            <a:r>
              <a:rPr lang="en-US" i="1" dirty="0"/>
              <a:t>authority </a:t>
            </a:r>
            <a:r>
              <a:rPr lang="en-US" dirty="0"/>
              <a:t>to deploy the enablers to execute the work within the defined constraints.  The RP is </a:t>
            </a:r>
            <a:r>
              <a:rPr lang="en-US" i="1" dirty="0"/>
              <a:t>accountable</a:t>
            </a:r>
            <a:r>
              <a:rPr lang="en-US" dirty="0"/>
              <a:t> for the timely allocation of the enablers requested by the AP (as well as the suitability, adequacy and sufficiency of those enablers).  The RP has the </a:t>
            </a:r>
            <a:r>
              <a:rPr lang="en-US" i="1" dirty="0"/>
              <a:t>authority</a:t>
            </a:r>
            <a:r>
              <a:rPr lang="en-US" dirty="0"/>
              <a:t> to mobilize those enablers unto the activity.  The PP is </a:t>
            </a:r>
            <a:r>
              <a:rPr lang="en-US" i="1" dirty="0"/>
              <a:t>accountable</a:t>
            </a:r>
            <a:r>
              <a:rPr lang="en-US" dirty="0"/>
              <a:t> for defining the applicable constraints for the activity, and for the verification of outputs accordingly.</a:t>
            </a:r>
            <a:endParaRPr lang="en-CA" dirty="0"/>
          </a:p>
        </p:txBody>
      </p:sp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presentation foo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</p:spTree>
    <p:extLst>
      <p:ext uri="{BB962C8B-B14F-4D97-AF65-F5344CB8AC3E}">
        <p14:creationId xmlns:p14="http://schemas.microsoft.com/office/powerpoint/2010/main" val="48474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6"/>
            <a:ext cx="9251976" cy="6853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Organizing principle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How to build a hierarchy of project personnel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715869"/>
            <a:ext cx="77387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separation of the roles among the AP, PP and RP is a characteristic of the execution of an activity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organizational chart of a project is built upon the AP roles.  In effect, the organization chart networks the AP roles as a decision hierarchy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The PP and RP will not, in general, appear as functional boxes in the organization chart; they are individual </a:t>
            </a:r>
            <a:r>
              <a:rPr lang="en-US">
                <a:solidFill>
                  <a:srgbClr val="FFFF00"/>
                </a:solidFill>
              </a:rPr>
              <a:t>task assignments</a:t>
            </a:r>
            <a:endParaRPr lang="en-US" dirty="0">
              <a:solidFill>
                <a:srgbClr val="FFFF00"/>
              </a:solidFill>
            </a:endParaRPr>
          </a:p>
          <a:p>
            <a:endParaRPr lang="en-CA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Paradoxically, each role will include elements of the other two in the daily execution of its mandate</a:t>
            </a:r>
            <a:endParaRPr lang="en-CA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000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1000"/>
                    </a14:imgEffect>
                    <a14:imgEffect>
                      <a14:colorTemperature colorTemp="4500"/>
                    </a14:imgEffect>
                    <a14:imgEffect>
                      <a14:saturation sat="3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5181600" y="0"/>
            <a:ext cx="3962400" cy="6858000"/>
          </a:xfrm>
          <a:prstGeom prst="round2DiagRect">
            <a:avLst/>
          </a:prstGeom>
          <a:solidFill>
            <a:srgbClr val="000086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1981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</a:rPr>
              <a:t>1.   The Point</a:t>
            </a:r>
          </a:p>
          <a:p>
            <a:endParaRPr lang="en-US" cap="all" dirty="0">
              <a:solidFill>
                <a:schemeClr val="bg1"/>
              </a:solidFill>
            </a:endParaRPr>
          </a:p>
          <a:p>
            <a:r>
              <a:rPr lang="en-US" cap="all" dirty="0">
                <a:solidFill>
                  <a:schemeClr val="bg1"/>
                </a:solidFill>
              </a:rPr>
              <a:t>2.    Concepts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7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875"/>
                    </a14:imgEffect>
                    <a14:imgEffect>
                      <a14:saturation sa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32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7396" y="4113074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THE POINT</a:t>
            </a:r>
          </a:p>
          <a:p>
            <a:pPr algn="r"/>
            <a:r>
              <a:rPr lang="en-US" sz="3600" b="1" dirty="0">
                <a:solidFill>
                  <a:schemeClr val="tx2"/>
                </a:solidFill>
                <a:latin typeface="+mj-lt"/>
                <a:cs typeface="Aharoni" panose="02010803020104030203" pitchFamily="2" charset="-79"/>
              </a:rPr>
              <a:t>Hail </a:t>
            </a:r>
            <a:r>
              <a:rPr lang="en-US" sz="3600" b="1">
                <a:solidFill>
                  <a:schemeClr val="tx2"/>
                </a:solidFill>
                <a:latin typeface="+mj-lt"/>
                <a:cs typeface="Aharoni" panose="02010803020104030203" pitchFamily="2" charset="-79"/>
              </a:rPr>
              <a:t>or Nail</a:t>
            </a:r>
            <a:endParaRPr lang="en-US" sz="28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presentation foo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</p:spTree>
    <p:extLst>
      <p:ext uri="{BB962C8B-B14F-4D97-AF65-F5344CB8AC3E}">
        <p14:creationId xmlns:p14="http://schemas.microsoft.com/office/powerpoint/2010/main" val="265216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6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0358" y="457200"/>
            <a:ext cx="45312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</a:rPr>
              <a:t>The ancient Romans had a tradition for their engineers.  Whoever built an arch, the engineer had to stand beneath it while the capstone was put in place.  That is how Romans defined accountability. 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76200"/>
            <a:ext cx="76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”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1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3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247383"/>
            <a:ext cx="2331720" cy="10614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4259388"/>
            <a:ext cx="2331720" cy="8179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683" r="-1754"/>
          <a:stretch/>
        </p:blipFill>
        <p:spPr>
          <a:xfrm>
            <a:off x="182880" y="3009305"/>
            <a:ext cx="2377440" cy="10670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49" r="10856" b="1452"/>
          <a:stretch/>
        </p:blipFill>
        <p:spPr>
          <a:xfrm>
            <a:off x="155944" y="1503164"/>
            <a:ext cx="2547257" cy="1371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457200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it is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 path of attribution of merit or blame for an outcome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316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1503164"/>
            <a:ext cx="6248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b="1" i="1" dirty="0"/>
              <a:t>Projects fail when dabblers are allowed to interfere.  </a:t>
            </a:r>
            <a:r>
              <a:rPr lang="en-US" sz="1600" dirty="0"/>
              <a:t>Dabblers matter because they can wreak havoc on projects.  They meddle and prattle where analysis and acumen are called for.  The live by three principles: FOE (Finance One’s Existence), JOE (Justify One’s Existence) and MOE (Maintain One’s Existence).</a:t>
            </a:r>
            <a:endParaRPr lang="en-C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999125"/>
            <a:ext cx="6248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b="1" dirty="0"/>
              <a:t>Success demands focused decision-making. </a:t>
            </a:r>
            <a:r>
              <a:rPr lang="en-US" sz="1600" dirty="0"/>
              <a:t>Dabbling dies where direct accountability prevails.  A person is accountable when he/she can be rewarded for successes or blamed for failures.  Groups, departments and organizations </a:t>
            </a:r>
            <a:r>
              <a:rPr lang="en-US" sz="1600" i="1" dirty="0"/>
              <a:t>cannot be made accountable.  </a:t>
            </a:r>
            <a:r>
              <a:rPr lang="en-US" sz="1600" dirty="0"/>
              <a:t>Only individuals.</a:t>
            </a:r>
            <a:endParaRPr lang="en-CA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0930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246364"/>
            <a:ext cx="6248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b="1" dirty="0"/>
              <a:t>Efficacy of execution management</a:t>
            </a:r>
            <a:r>
              <a:rPr lang="en-CA" sz="1600" dirty="0"/>
              <a:t>.  </a:t>
            </a:r>
            <a:r>
              <a:rPr lang="en-US" sz="1600" dirty="0"/>
              <a:t>Projects will be successful when genuine accountability governs</a:t>
            </a:r>
            <a:r>
              <a:rPr lang="en-US" sz="1600" i="1" dirty="0"/>
              <a:t>. </a:t>
            </a:r>
            <a:r>
              <a:rPr lang="en-US" sz="1600" dirty="0"/>
              <a:t>It yields the most effective organizing principle for staffing a project with the smallest staff count.</a:t>
            </a:r>
            <a:r>
              <a:rPr lang="en-CA" sz="1600" i="1" dirty="0"/>
              <a:t> </a:t>
            </a:r>
            <a:r>
              <a:rPr lang="en-CA" sz="1600" dirty="0"/>
              <a:t> 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24636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effect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31039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conditions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600" y="5247382"/>
            <a:ext cx="62484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/>
              <a:t>Accountability implies three conditions. </a:t>
            </a:r>
            <a:r>
              <a:rPr lang="en-US" sz="1600" dirty="0"/>
              <a:t>1) The person’s decision determines the success of failure of an outcome; 2) The person can be hailed or nailed for an outcome’ and 3)  The person will directly live with the consequences from the decision.  </a:t>
            </a:r>
          </a:p>
        </p:txBody>
      </p:sp>
    </p:spTree>
    <p:extLst>
      <p:ext uri="{BB962C8B-B14F-4D97-AF65-F5344CB8AC3E}">
        <p14:creationId xmlns:p14="http://schemas.microsoft.com/office/powerpoint/2010/main" val="428179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4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31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47244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CONCEPTS</a:t>
            </a:r>
          </a:p>
          <a:p>
            <a:pPr algn="r"/>
            <a:r>
              <a:rPr lang="en-US" sz="2800" b="1" dirty="0">
                <a:solidFill>
                  <a:srgbClr val="FFC000"/>
                </a:solidFill>
                <a:latin typeface="+mj-lt"/>
              </a:rPr>
              <a:t>The nature of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28524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624" y="1371600"/>
            <a:ext cx="2857500" cy="464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5000"/>
                    </a14:imgEffect>
                    <a14:imgEffect>
                      <a14:colorTemperature colorTemp="11500"/>
                    </a14:imgEffect>
                    <a14:imgEffect>
                      <a14:brightnessContrast bright="-4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380888"/>
            <a:ext cx="2857500" cy="4638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500"/>
                    </a14:imgEffect>
                    <a14:imgEffect>
                      <a14:saturation sat="33000"/>
                    </a14:imgEffect>
                    <a14:imgEffect>
                      <a14:brightnessContrast bright="-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2"/>
            <a:ext cx="2590800" cy="46481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 new distinction</a:t>
            </a:r>
          </a:p>
          <a:p>
            <a:r>
              <a:rPr lang="en-CA" sz="2000" dirty="0">
                <a:solidFill>
                  <a:schemeClr val="bg1">
                    <a:lumMod val="50000"/>
                  </a:schemeClr>
                </a:solidFill>
              </a:rPr>
              <a:t>Accountability, responsibility and authority are distinct.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1"/>
            <a:ext cx="2667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Accountable Party (AP)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power vested upon an individual to execute a UTP</a:t>
            </a:r>
          </a:p>
          <a:p>
            <a:pPr marL="115888" indent="-115888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AP owns what goes on inside the UTP</a:t>
            </a:r>
          </a:p>
          <a:p>
            <a:pPr marL="115888" indent="-115888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AP defines what output must be generated</a:t>
            </a:r>
          </a:p>
          <a:p>
            <a:pPr marL="115888" indent="-115888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Specifies the transformation mechanisms required to produce the outputs</a:t>
            </a:r>
          </a:p>
          <a:p>
            <a:pPr marL="115888" indent="-115888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Specifies the inputs needed by the transformation; and</a:t>
            </a:r>
          </a:p>
          <a:p>
            <a:pPr marL="115888" indent="-115888">
              <a:buFont typeface="Arial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Identifies the enablers required to execute the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1389222"/>
            <a:ext cx="2743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Probate Party (PP)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authority and power to approve the outputs of a UTP</a:t>
            </a:r>
          </a:p>
          <a:p>
            <a:pPr marL="115888" lvl="0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 defines the limits, the constraints, and the output acceptance criteria </a:t>
            </a:r>
          </a:p>
          <a:p>
            <a:pPr marL="115888" lvl="0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Certifies the correctness of the outputs and UTP characteristics before moving on to the next UTP</a:t>
            </a:r>
          </a:p>
          <a:p>
            <a:pPr marL="115888" lvl="0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Verifies the compliance of the outcome against the constraints imposed upon the work  </a:t>
            </a:r>
          </a:p>
          <a:p>
            <a:pPr marL="115888" lvl="0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Once the PP has signaled approval, the RP accepts the metrics and records them  </a:t>
            </a:r>
            <a:endParaRPr lang="en-CA" sz="1600" dirty="0">
              <a:solidFill>
                <a:schemeClr val="bg1"/>
              </a:solidFill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371601"/>
            <a:ext cx="297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Responsible Party (RP)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mandate assigned to an individual to marshal the resources required to execute the UTP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RP lines up what is required to carry out the work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 Supplies the UTP’s attributes, the targets and the enablers (project information, tools, processes, procedures and appropriately trained personnel)</a:t>
            </a: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presentation foot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</p:spTree>
    <p:extLst>
      <p:ext uri="{BB962C8B-B14F-4D97-AF65-F5344CB8AC3E}">
        <p14:creationId xmlns:p14="http://schemas.microsoft.com/office/powerpoint/2010/main" val="22649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54" y="1816035"/>
            <a:ext cx="3725047" cy="29134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The </a:t>
            </a:r>
            <a:r>
              <a:rPr lang="en-US" sz="3200" b="1" dirty="0" err="1"/>
              <a:t>Directrix</a:t>
            </a:r>
            <a:endParaRPr lang="en-US" sz="3200" b="1" dirty="0"/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AP, RP and PP made into a team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16035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i="1" dirty="0" err="1"/>
              <a:t>directrix</a:t>
            </a:r>
            <a:r>
              <a:rPr lang="en-US" dirty="0"/>
              <a:t> runs counter to the widely-held view in management circles that accountability is everybody’s business.  The opposite holds:  when everyone is in charge, nobody is.  </a:t>
            </a:r>
            <a:endParaRPr lang="en-CA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1788" y="2095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presentation foo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828800"/>
            <a:ext cx="205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 </a:t>
            </a:r>
            <a:r>
              <a:rPr lang="en-US" i="1" dirty="0"/>
              <a:t>exclusion principle </a:t>
            </a:r>
            <a:r>
              <a:rPr lang="en-US" dirty="0"/>
              <a:t>states that, for any given UTP, there most correspond one and only one person assigned to each role of the </a:t>
            </a:r>
            <a:r>
              <a:rPr lang="en-US" dirty="0" err="1"/>
              <a:t>directrix</a:t>
            </a:r>
            <a:r>
              <a:rPr lang="en-US" dirty="0"/>
              <a:t>.  Furthermore, no AP can be PP for his own outputs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919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Relation to the UTP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Unit Transformation Process (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UTP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1571685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</a:t>
            </a:r>
            <a:r>
              <a:rPr lang="en-US" sz="1600" b="1" dirty="0"/>
              <a:t>UTP</a:t>
            </a:r>
            <a:r>
              <a:rPr lang="en-US" sz="1600" dirty="0"/>
              <a:t> runs a set of </a:t>
            </a:r>
            <a:r>
              <a:rPr lang="en-US" sz="1600" b="1" dirty="0"/>
              <a:t>inputs</a:t>
            </a:r>
            <a:r>
              <a:rPr lang="en-US" sz="1600" dirty="0"/>
              <a:t> through a </a:t>
            </a:r>
            <a:r>
              <a:rPr lang="en-US" sz="1600" b="1" dirty="0"/>
              <a:t>process</a:t>
            </a:r>
            <a:r>
              <a:rPr lang="en-US" sz="1600" dirty="0"/>
              <a:t> to produce one or more </a:t>
            </a:r>
            <a:r>
              <a:rPr lang="en-US" sz="1600" b="1" dirty="0"/>
              <a:t>outputs</a:t>
            </a:r>
            <a:endParaRPr lang="en-US" sz="1600" dirty="0"/>
          </a:p>
          <a:p>
            <a:endParaRPr lang="en-US" sz="1600" dirty="0"/>
          </a:p>
          <a:p>
            <a:pPr lvl="0"/>
            <a:r>
              <a:rPr lang="en-CA" sz="1600" i="1" dirty="0"/>
              <a:t>Attributes </a:t>
            </a:r>
            <a:r>
              <a:rPr lang="en-CA" sz="1600" dirty="0"/>
              <a:t>are qualifiers to be embedded into the output (a part number for </a:t>
            </a:r>
            <a:r>
              <a:rPr lang="en-CA" sz="1600" dirty="0" err="1"/>
              <a:t>eg</a:t>
            </a:r>
            <a:r>
              <a:rPr lang="en-CA" sz="1600" dirty="0"/>
              <a:t>.)</a:t>
            </a:r>
            <a:endParaRPr lang="en-US" sz="1600" dirty="0"/>
          </a:p>
          <a:p>
            <a:pPr lvl="0"/>
            <a:endParaRPr lang="en-CA" sz="1600" i="1" dirty="0"/>
          </a:p>
          <a:p>
            <a:pPr lvl="0"/>
            <a:r>
              <a:rPr lang="en-CA" sz="1600" i="1" dirty="0"/>
              <a:t>Targets qu</a:t>
            </a:r>
            <a:r>
              <a:rPr lang="en-CA" sz="1600" dirty="0"/>
              <a:t>antify the execution of the </a:t>
            </a:r>
            <a:r>
              <a:rPr lang="en-CA" sz="1600" i="1" dirty="0"/>
              <a:t>activity</a:t>
            </a:r>
            <a:endParaRPr lang="en-US" sz="1600" dirty="0"/>
          </a:p>
          <a:p>
            <a:endParaRPr lang="en-CA" sz="1600" dirty="0"/>
          </a:p>
          <a:p>
            <a:pPr lvl="0"/>
            <a:r>
              <a:rPr lang="en-CA" sz="1600" i="1" dirty="0"/>
              <a:t>Characteristics</a:t>
            </a:r>
            <a:r>
              <a:rPr lang="en-CA" sz="1600" dirty="0"/>
              <a:t> are derived from the contents of the output (</a:t>
            </a:r>
            <a:r>
              <a:rPr lang="en-CA" sz="1600" dirty="0" err="1"/>
              <a:t>eg</a:t>
            </a:r>
            <a:r>
              <a:rPr lang="en-CA" sz="1600" dirty="0"/>
              <a:t>. quantities)</a:t>
            </a:r>
          </a:p>
          <a:p>
            <a:pPr lvl="0"/>
            <a:endParaRPr lang="en-US" sz="1600" dirty="0"/>
          </a:p>
          <a:p>
            <a:pPr lvl="0"/>
            <a:r>
              <a:rPr lang="en-CA" sz="1600" i="1" dirty="0"/>
              <a:t>Metrics</a:t>
            </a:r>
            <a:r>
              <a:rPr lang="en-CA" sz="1600" dirty="0"/>
              <a:t> are progress actuals vs </a:t>
            </a:r>
            <a:r>
              <a:rPr lang="en-CA" sz="1600" i="1" dirty="0"/>
              <a:t>targets</a:t>
            </a:r>
            <a:endParaRPr lang="en-US" sz="1600" dirty="0"/>
          </a:p>
          <a:p>
            <a:pPr lvl="0"/>
            <a:endParaRPr lang="en-CA" sz="1600" dirty="0"/>
          </a:p>
          <a:p>
            <a:pPr lvl="0"/>
            <a:r>
              <a:rPr lang="en-CA" sz="1600" i="1" dirty="0"/>
              <a:t>Enablers</a:t>
            </a:r>
            <a:r>
              <a:rPr lang="en-CA" sz="1600" dirty="0"/>
              <a:t> are supplied by the organization to execute the activity</a:t>
            </a:r>
            <a:endParaRPr lang="en-US" sz="1600" dirty="0"/>
          </a:p>
          <a:p>
            <a:pPr lvl="0"/>
            <a:endParaRPr lang="en-CA" sz="1600" dirty="0"/>
          </a:p>
          <a:p>
            <a:pPr lvl="0"/>
            <a:r>
              <a:rPr lang="en-CA" sz="1600" i="1" dirty="0"/>
              <a:t>Constraints</a:t>
            </a:r>
            <a:r>
              <a:rPr lang="en-CA" sz="1600" dirty="0"/>
              <a:t> bound the work</a:t>
            </a:r>
            <a:endParaRPr lang="en-US" sz="1600" dirty="0"/>
          </a:p>
        </p:txBody>
      </p:sp>
      <p:pic>
        <p:nvPicPr>
          <p:cNvPr id="6" name="Picture 5" descr="Figure 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2" t="15750" r="7875" b="15750"/>
          <a:stretch>
            <a:fillRect/>
          </a:stretch>
        </p:blipFill>
        <p:spPr bwMode="auto">
          <a:xfrm>
            <a:off x="0" y="1600200"/>
            <a:ext cx="5334000" cy="4343400"/>
          </a:xfrm>
          <a:prstGeom prst="rect">
            <a:avLst/>
          </a:prstGeom>
          <a:noFill/>
          <a:ln w="9525" cmpd="sng">
            <a:solidFill>
              <a:srgbClr val="4F81BD"/>
            </a:solidFill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presentation foo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762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1371600" y="6324600"/>
            <a:ext cx="0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108701" y="6324600"/>
            <a:ext cx="303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00" dirty="0">
                <a:solidFill>
                  <a:schemeClr val="bg1"/>
                </a:solidFill>
              </a:rPr>
              <a:t>NAIAD Company Ltd 2017.  All rights reserved</a:t>
            </a:r>
          </a:p>
          <a:p>
            <a:pPr algn="r" eaLnBrk="1" hangingPunct="1"/>
            <a:r>
              <a:rPr lang="en-US" altLang="en-US" sz="1000" dirty="0">
                <a:solidFill>
                  <a:srgbClr val="CC9900"/>
                </a:solidFill>
              </a:rPr>
              <a:t>www.naiad.ca</a:t>
            </a:r>
          </a:p>
        </p:txBody>
      </p:sp>
    </p:spTree>
    <p:extLst>
      <p:ext uri="{BB962C8B-B14F-4D97-AF65-F5344CB8AC3E}">
        <p14:creationId xmlns:p14="http://schemas.microsoft.com/office/powerpoint/2010/main" val="223090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1161</Words>
  <Application>Microsoft Office PowerPoint</Application>
  <PresentationFormat>On-screen Show (4:3)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Investment-Centric Project Management</dc:title>
  <dc:creator>steven</dc:creator>
  <cp:lastModifiedBy>Default</cp:lastModifiedBy>
  <cp:revision>116</cp:revision>
  <dcterms:created xsi:type="dcterms:W3CDTF">2006-08-16T00:00:00Z</dcterms:created>
  <dcterms:modified xsi:type="dcterms:W3CDTF">2017-06-04T18:36:35Z</dcterms:modified>
</cp:coreProperties>
</file>