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diagrams/drawing3.xml" ContentType="application/vnd.ms-office.drawingml.diagramDrawing+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diagrams/quickStyle4.xml" ContentType="application/vnd.openxmlformats-officedocument.drawingml.diagramStyl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08"/>
  </p:notesMasterIdLst>
  <p:handoutMasterIdLst>
    <p:handoutMasterId r:id="rId109"/>
  </p:handoutMasterIdLst>
  <p:sldIdLst>
    <p:sldId id="1166" r:id="rId2"/>
    <p:sldId id="1228" r:id="rId3"/>
    <p:sldId id="1229" r:id="rId4"/>
    <p:sldId id="1140" r:id="rId5"/>
    <p:sldId id="1168" r:id="rId6"/>
    <p:sldId id="1169" r:id="rId7"/>
    <p:sldId id="1096" r:id="rId8"/>
    <p:sldId id="1122" r:id="rId9"/>
    <p:sldId id="883" r:id="rId10"/>
    <p:sldId id="1247" r:id="rId11"/>
    <p:sldId id="1248" r:id="rId12"/>
    <p:sldId id="1129" r:id="rId13"/>
    <p:sldId id="1364" r:id="rId14"/>
    <p:sldId id="1171" r:id="rId15"/>
    <p:sldId id="1255" r:id="rId16"/>
    <p:sldId id="1254" r:id="rId17"/>
    <p:sldId id="1253" r:id="rId18"/>
    <p:sldId id="1252" r:id="rId19"/>
    <p:sldId id="1251" r:id="rId20"/>
    <p:sldId id="1250" r:id="rId21"/>
    <p:sldId id="1257" r:id="rId22"/>
    <p:sldId id="1256" r:id="rId23"/>
    <p:sldId id="1258" r:id="rId24"/>
    <p:sldId id="1263" r:id="rId25"/>
    <p:sldId id="1262" r:id="rId26"/>
    <p:sldId id="1261" r:id="rId27"/>
    <p:sldId id="1260" r:id="rId28"/>
    <p:sldId id="1259" r:id="rId29"/>
    <p:sldId id="1265" r:id="rId30"/>
    <p:sldId id="1362" r:id="rId31"/>
    <p:sldId id="1295" r:id="rId32"/>
    <p:sldId id="859" r:id="rId33"/>
    <p:sldId id="1287" r:id="rId34"/>
    <p:sldId id="1296" r:id="rId35"/>
    <p:sldId id="1330" r:id="rId36"/>
    <p:sldId id="1307" r:id="rId37"/>
    <p:sldId id="1308" r:id="rId38"/>
    <p:sldId id="1276" r:id="rId39"/>
    <p:sldId id="1278" r:id="rId40"/>
    <p:sldId id="1138" r:id="rId41"/>
    <p:sldId id="852" r:id="rId42"/>
    <p:sldId id="1352" r:id="rId43"/>
    <p:sldId id="1277" r:id="rId44"/>
    <p:sldId id="1280" r:id="rId45"/>
    <p:sldId id="1283" r:id="rId46"/>
    <p:sldId id="1279" r:id="rId47"/>
    <p:sldId id="1346" r:id="rId48"/>
    <p:sldId id="1347" r:id="rId49"/>
    <p:sldId id="1348" r:id="rId50"/>
    <p:sldId id="1349" r:id="rId51"/>
    <p:sldId id="1350" r:id="rId52"/>
    <p:sldId id="1351" r:id="rId53"/>
    <p:sldId id="1309" r:id="rId54"/>
    <p:sldId id="1151" r:id="rId55"/>
    <p:sldId id="1020" r:id="rId56"/>
    <p:sldId id="1198" r:id="rId57"/>
    <p:sldId id="1310" r:id="rId58"/>
    <p:sldId id="1301" r:id="rId59"/>
    <p:sldId id="1302" r:id="rId60"/>
    <p:sldId id="1311" r:id="rId61"/>
    <p:sldId id="1270" r:id="rId62"/>
    <p:sldId id="1342" r:id="rId63"/>
    <p:sldId id="1343" r:id="rId64"/>
    <p:sldId id="1312" r:id="rId65"/>
    <p:sldId id="1336" r:id="rId66"/>
    <p:sldId id="1303" r:id="rId67"/>
    <p:sldId id="1304" r:id="rId68"/>
    <p:sldId id="1305" r:id="rId69"/>
    <p:sldId id="1314" r:id="rId70"/>
    <p:sldId id="897" r:id="rId71"/>
    <p:sldId id="1363" r:id="rId72"/>
    <p:sldId id="946" r:id="rId73"/>
    <p:sldId id="1175" r:id="rId74"/>
    <p:sldId id="1178" r:id="rId75"/>
    <p:sldId id="1179" r:id="rId76"/>
    <p:sldId id="1176" r:id="rId77"/>
    <p:sldId id="1315" r:id="rId78"/>
    <p:sldId id="1227" r:id="rId79"/>
    <p:sldId id="1335" r:id="rId80"/>
    <p:sldId id="1360" r:id="rId81"/>
    <p:sldId id="1298" r:id="rId82"/>
    <p:sldId id="1357" r:id="rId83"/>
    <p:sldId id="1300" r:id="rId84"/>
    <p:sldId id="1361" r:id="rId85"/>
    <p:sldId id="1358" r:id="rId86"/>
    <p:sldId id="1337" r:id="rId87"/>
    <p:sldId id="1338" r:id="rId88"/>
    <p:sldId id="1340" r:id="rId89"/>
    <p:sldId id="1331" r:id="rId90"/>
    <p:sldId id="1317" r:id="rId91"/>
    <p:sldId id="1319" r:id="rId92"/>
    <p:sldId id="1320" r:id="rId93"/>
    <p:sldId id="1322" r:id="rId94"/>
    <p:sldId id="1323" r:id="rId95"/>
    <p:sldId id="1324" r:id="rId96"/>
    <p:sldId id="1325" r:id="rId97"/>
    <p:sldId id="1326" r:id="rId98"/>
    <p:sldId id="1329" r:id="rId99"/>
    <p:sldId id="1288" r:id="rId100"/>
    <p:sldId id="1289" r:id="rId101"/>
    <p:sldId id="1290" r:id="rId102"/>
    <p:sldId id="1291" r:id="rId103"/>
    <p:sldId id="1292" r:id="rId104"/>
    <p:sldId id="1293" r:id="rId105"/>
    <p:sldId id="1219" r:id="rId106"/>
    <p:sldId id="887" r:id="rId107"/>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9644"/>
    <a:srgbClr val="003366"/>
    <a:srgbClr val="054ABB"/>
    <a:srgbClr val="E2ECF6"/>
    <a:srgbClr val="0654D4"/>
    <a:srgbClr val="CADCEE"/>
    <a:srgbClr val="CDFDFF"/>
    <a:srgbClr val="CCCCFF"/>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56" autoAdjust="0"/>
    <p:restoredTop sz="97209" autoAdjust="0"/>
  </p:normalViewPr>
  <p:slideViewPr>
    <p:cSldViewPr>
      <p:cViewPr varScale="1">
        <p:scale>
          <a:sx n="110" d="100"/>
          <a:sy n="110" d="100"/>
        </p:scale>
        <p:origin x="-1212" y="-78"/>
      </p:cViewPr>
      <p:guideLst>
        <p:guide orient="horz" pos="3072"/>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00" d="100"/>
        <a:sy n="100" d="100"/>
      </p:scale>
      <p:origin x="0" y="0"/>
    </p:cViewPr>
  </p:notesTextViewPr>
  <p:sorterViewPr>
    <p:cViewPr>
      <p:scale>
        <a:sx n="100" d="100"/>
        <a:sy n="100" d="100"/>
      </p:scale>
      <p:origin x="0" y="6684"/>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19.xml"/><Relationship Id="rId18" Type="http://schemas.openxmlformats.org/officeDocument/2006/relationships/slide" Target="slides/slide24.xml"/><Relationship Id="rId26" Type="http://schemas.openxmlformats.org/officeDocument/2006/relationships/slide" Target="slides/slide33.xml"/><Relationship Id="rId39" Type="http://schemas.openxmlformats.org/officeDocument/2006/relationships/slide" Target="slides/slide53.xml"/><Relationship Id="rId3" Type="http://schemas.openxmlformats.org/officeDocument/2006/relationships/slide" Target="slides/slide9.xml"/><Relationship Id="rId21" Type="http://schemas.openxmlformats.org/officeDocument/2006/relationships/slide" Target="slides/slide27.xml"/><Relationship Id="rId34" Type="http://schemas.openxmlformats.org/officeDocument/2006/relationships/slide" Target="slides/slide48.xml"/><Relationship Id="rId42" Type="http://schemas.openxmlformats.org/officeDocument/2006/relationships/slide" Target="slides/slide64.xml"/><Relationship Id="rId7" Type="http://schemas.openxmlformats.org/officeDocument/2006/relationships/slide" Target="slides/slide13.xml"/><Relationship Id="rId12" Type="http://schemas.openxmlformats.org/officeDocument/2006/relationships/slide" Target="slides/slide18.xml"/><Relationship Id="rId17" Type="http://schemas.openxmlformats.org/officeDocument/2006/relationships/slide" Target="slides/slide23.xml"/><Relationship Id="rId25" Type="http://schemas.openxmlformats.org/officeDocument/2006/relationships/slide" Target="slides/slide31.xml"/><Relationship Id="rId33" Type="http://schemas.openxmlformats.org/officeDocument/2006/relationships/slide" Target="slides/slide47.xml"/><Relationship Id="rId38" Type="http://schemas.openxmlformats.org/officeDocument/2006/relationships/slide" Target="slides/slide52.xml"/><Relationship Id="rId2" Type="http://schemas.openxmlformats.org/officeDocument/2006/relationships/slide" Target="slides/slide8.xml"/><Relationship Id="rId16" Type="http://schemas.openxmlformats.org/officeDocument/2006/relationships/slide" Target="slides/slide22.xml"/><Relationship Id="rId20" Type="http://schemas.openxmlformats.org/officeDocument/2006/relationships/slide" Target="slides/slide26.xml"/><Relationship Id="rId29" Type="http://schemas.openxmlformats.org/officeDocument/2006/relationships/slide" Target="slides/slide40.xml"/><Relationship Id="rId41" Type="http://schemas.openxmlformats.org/officeDocument/2006/relationships/slide" Target="slides/slide61.xml"/><Relationship Id="rId1" Type="http://schemas.openxmlformats.org/officeDocument/2006/relationships/slide" Target="slides/slide7.xml"/><Relationship Id="rId6" Type="http://schemas.openxmlformats.org/officeDocument/2006/relationships/slide" Target="slides/slide12.xml"/><Relationship Id="rId11" Type="http://schemas.openxmlformats.org/officeDocument/2006/relationships/slide" Target="slides/slide17.xml"/><Relationship Id="rId24" Type="http://schemas.openxmlformats.org/officeDocument/2006/relationships/slide" Target="slides/slide30.xml"/><Relationship Id="rId32" Type="http://schemas.openxmlformats.org/officeDocument/2006/relationships/slide" Target="slides/slide45.xml"/><Relationship Id="rId37" Type="http://schemas.openxmlformats.org/officeDocument/2006/relationships/slide" Target="slides/slide51.xml"/><Relationship Id="rId40" Type="http://schemas.openxmlformats.org/officeDocument/2006/relationships/slide" Target="slides/slide54.xml"/><Relationship Id="rId5" Type="http://schemas.openxmlformats.org/officeDocument/2006/relationships/slide" Target="slides/slide11.xml"/><Relationship Id="rId15" Type="http://schemas.openxmlformats.org/officeDocument/2006/relationships/slide" Target="slides/slide21.xml"/><Relationship Id="rId23" Type="http://schemas.openxmlformats.org/officeDocument/2006/relationships/slide" Target="slides/slide29.xml"/><Relationship Id="rId28" Type="http://schemas.openxmlformats.org/officeDocument/2006/relationships/slide" Target="slides/slide38.xml"/><Relationship Id="rId36" Type="http://schemas.openxmlformats.org/officeDocument/2006/relationships/slide" Target="slides/slide50.xml"/><Relationship Id="rId10" Type="http://schemas.openxmlformats.org/officeDocument/2006/relationships/slide" Target="slides/slide16.xml"/><Relationship Id="rId19" Type="http://schemas.openxmlformats.org/officeDocument/2006/relationships/slide" Target="slides/slide25.xml"/><Relationship Id="rId31" Type="http://schemas.openxmlformats.org/officeDocument/2006/relationships/slide" Target="slides/slide42.xml"/><Relationship Id="rId4" Type="http://schemas.openxmlformats.org/officeDocument/2006/relationships/slide" Target="slides/slide10.xml"/><Relationship Id="rId9" Type="http://schemas.openxmlformats.org/officeDocument/2006/relationships/slide" Target="slides/slide15.xml"/><Relationship Id="rId14" Type="http://schemas.openxmlformats.org/officeDocument/2006/relationships/slide" Target="slides/slide20.xml"/><Relationship Id="rId22" Type="http://schemas.openxmlformats.org/officeDocument/2006/relationships/slide" Target="slides/slide28.xml"/><Relationship Id="rId27" Type="http://schemas.openxmlformats.org/officeDocument/2006/relationships/slide" Target="slides/slide34.xml"/><Relationship Id="rId30" Type="http://schemas.openxmlformats.org/officeDocument/2006/relationships/slide" Target="slides/slide41.xml"/><Relationship Id="rId35"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4012B-8FC5-41E4-A279-53DD6D4B4566}" type="doc">
      <dgm:prSet loTypeId="urn:microsoft.com/office/officeart/2005/8/layout/cycle2" loCatId="cycle" qsTypeId="urn:microsoft.com/office/officeart/2005/8/quickstyle/3d1" qsCatId="3D" csTypeId="urn:microsoft.com/office/officeart/2005/8/colors/accent0_3" csCatId="mainScheme" phldr="1"/>
      <dgm:spPr/>
      <dgm:t>
        <a:bodyPr/>
        <a:lstStyle/>
        <a:p>
          <a:endParaRPr lang="en-US"/>
        </a:p>
      </dgm:t>
    </dgm:pt>
    <dgm:pt modelId="{297BEAE5-5746-4314-B062-38B0D70ADAF8}">
      <dgm:prSet phldrT="[Text]" custT="1"/>
      <dgm:spPr/>
      <dgm:t>
        <a:bodyPr/>
        <a:lstStyle/>
        <a:p>
          <a:pPr>
            <a:spcAft>
              <a:spcPts val="600"/>
            </a:spcAft>
          </a:pPr>
          <a:r>
            <a:rPr lang="en-US" sz="1100" b="1" dirty="0" smtClean="0"/>
            <a:t>Continued</a:t>
          </a:r>
        </a:p>
        <a:p>
          <a:pPr>
            <a:spcAft>
              <a:spcPts val="600"/>
            </a:spcAft>
          </a:pPr>
          <a:r>
            <a:rPr lang="en-US" sz="1100" b="1" dirty="0" smtClean="0"/>
            <a:t>Business </a:t>
          </a:r>
        </a:p>
        <a:p>
          <a:pPr>
            <a:spcAft>
              <a:spcPts val="600"/>
            </a:spcAft>
          </a:pPr>
          <a:r>
            <a:rPr lang="en-US" sz="1100" b="1" dirty="0" smtClean="0"/>
            <a:t>Justification</a:t>
          </a:r>
          <a:endParaRPr lang="en-US" sz="1100" b="1" dirty="0"/>
        </a:p>
      </dgm:t>
    </dgm:pt>
    <dgm:pt modelId="{86203EA8-F5F9-42DD-BA32-E964DDA788F4}" type="parTrans" cxnId="{93349124-2902-4E36-B24E-849FDF396840}">
      <dgm:prSet/>
      <dgm:spPr/>
      <dgm:t>
        <a:bodyPr/>
        <a:lstStyle/>
        <a:p>
          <a:endParaRPr lang="en-US"/>
        </a:p>
      </dgm:t>
    </dgm:pt>
    <dgm:pt modelId="{DB1435B3-4B34-4304-AC6D-CB39563B271D}" type="sibTrans" cxnId="{93349124-2902-4E36-B24E-849FDF396840}">
      <dgm:prSet/>
      <dgm:spPr/>
      <dgm:t>
        <a:bodyPr/>
        <a:lstStyle/>
        <a:p>
          <a:endParaRPr lang="en-US"/>
        </a:p>
      </dgm:t>
    </dgm:pt>
    <dgm:pt modelId="{D60D482A-9FC7-41B9-AE48-0B10554F25E4}">
      <dgm:prSet phldrT="[Text]" custT="1"/>
      <dgm:spPr/>
      <dgm:t>
        <a:bodyPr/>
        <a:lstStyle/>
        <a:p>
          <a:pPr>
            <a:spcAft>
              <a:spcPts val="600"/>
            </a:spcAft>
          </a:pPr>
          <a:r>
            <a:rPr lang="en-US" sz="1050" b="1" dirty="0" smtClean="0"/>
            <a:t>Defined Roles</a:t>
          </a:r>
        </a:p>
        <a:p>
          <a:pPr>
            <a:spcAft>
              <a:spcPts val="600"/>
            </a:spcAft>
          </a:pPr>
          <a:r>
            <a:rPr lang="en-US" sz="1050" b="1" dirty="0" smtClean="0"/>
            <a:t>and</a:t>
          </a:r>
        </a:p>
        <a:p>
          <a:pPr>
            <a:spcAft>
              <a:spcPts val="600"/>
            </a:spcAft>
          </a:pPr>
          <a:r>
            <a:rPr lang="en-US" sz="1050" b="1" dirty="0" smtClean="0"/>
            <a:t>Responsibilities</a:t>
          </a:r>
          <a:endParaRPr lang="en-US" sz="1050" b="1" dirty="0"/>
        </a:p>
      </dgm:t>
    </dgm:pt>
    <dgm:pt modelId="{1CFB5E94-7248-4F37-8D22-511ADA4AA89C}" type="parTrans" cxnId="{08A0CC37-96BF-411F-9140-218097DECAC7}">
      <dgm:prSet/>
      <dgm:spPr/>
      <dgm:t>
        <a:bodyPr/>
        <a:lstStyle/>
        <a:p>
          <a:endParaRPr lang="en-US"/>
        </a:p>
      </dgm:t>
    </dgm:pt>
    <dgm:pt modelId="{DE4C8944-1F3E-4D18-96DA-E32DC639E56C}" type="sibTrans" cxnId="{08A0CC37-96BF-411F-9140-218097DECAC7}">
      <dgm:prSet/>
      <dgm:spPr/>
      <dgm:t>
        <a:bodyPr/>
        <a:lstStyle/>
        <a:p>
          <a:endParaRPr lang="en-US"/>
        </a:p>
      </dgm:t>
    </dgm:pt>
    <dgm:pt modelId="{CBB1E7FD-FC55-402B-99CA-D72372CB9EE2}">
      <dgm:prSet phldrT="[Text]" custT="1"/>
      <dgm:spPr/>
      <dgm:t>
        <a:bodyPr/>
        <a:lstStyle/>
        <a:p>
          <a:r>
            <a:rPr lang="en-US" sz="1100" b="1" i="0" baseline="0" dirty="0" smtClean="0">
              <a:latin typeface="Arial" pitchFamily="34" charset="0"/>
            </a:rPr>
            <a:t>Focus </a:t>
          </a:r>
        </a:p>
        <a:p>
          <a:r>
            <a:rPr lang="en-US" sz="1100" b="1" i="0" baseline="0" dirty="0" smtClean="0">
              <a:latin typeface="Arial" pitchFamily="34" charset="0"/>
            </a:rPr>
            <a:t>on</a:t>
          </a:r>
        </a:p>
        <a:p>
          <a:r>
            <a:rPr lang="en-US" sz="1100" b="1" i="0" baseline="0" dirty="0" smtClean="0">
              <a:latin typeface="Arial" pitchFamily="34" charset="0"/>
            </a:rPr>
            <a:t>Products</a:t>
          </a:r>
          <a:endParaRPr lang="en-US" sz="1100" b="1" i="0" baseline="0" dirty="0">
            <a:latin typeface="Arial" pitchFamily="34" charset="0"/>
          </a:endParaRPr>
        </a:p>
      </dgm:t>
    </dgm:pt>
    <dgm:pt modelId="{E1111656-E47E-4AED-A2B1-E8B97EFCAC4B}" type="parTrans" cxnId="{24A354A9-4CEC-45DF-9E5D-22370F2B01ED}">
      <dgm:prSet/>
      <dgm:spPr/>
      <dgm:t>
        <a:bodyPr/>
        <a:lstStyle/>
        <a:p>
          <a:endParaRPr lang="en-US"/>
        </a:p>
      </dgm:t>
    </dgm:pt>
    <dgm:pt modelId="{DEE95214-60AA-4364-9D0B-5AA43C24E1E2}" type="sibTrans" cxnId="{24A354A9-4CEC-45DF-9E5D-22370F2B01ED}">
      <dgm:prSet/>
      <dgm:spPr/>
      <dgm:t>
        <a:bodyPr/>
        <a:lstStyle/>
        <a:p>
          <a:endParaRPr lang="en-US"/>
        </a:p>
      </dgm:t>
    </dgm:pt>
    <dgm:pt modelId="{1A7BA5EA-0772-4715-9F86-94C22024A57F}">
      <dgm:prSet phldrT="[Text]" custT="1"/>
      <dgm:spPr/>
      <dgm:t>
        <a:bodyPr/>
        <a:lstStyle/>
        <a:p>
          <a:r>
            <a:rPr lang="en-US" sz="1100" b="1" dirty="0" smtClean="0">
              <a:latin typeface="+mn-lt"/>
            </a:rPr>
            <a:t>Manage </a:t>
          </a:r>
        </a:p>
        <a:p>
          <a:r>
            <a:rPr lang="en-US" sz="1100" b="1" dirty="0" smtClean="0">
              <a:latin typeface="+mn-lt"/>
            </a:rPr>
            <a:t>by</a:t>
          </a:r>
        </a:p>
        <a:p>
          <a:r>
            <a:rPr lang="en-US" sz="1100" b="1" dirty="0" smtClean="0">
              <a:latin typeface="+mn-lt"/>
            </a:rPr>
            <a:t> Stages</a:t>
          </a:r>
          <a:endParaRPr lang="en-US" sz="1100" b="1" dirty="0">
            <a:latin typeface="+mn-lt"/>
          </a:endParaRPr>
        </a:p>
      </dgm:t>
    </dgm:pt>
    <dgm:pt modelId="{D31C6C9D-E4E6-4A72-8DED-D739C631737C}" type="parTrans" cxnId="{F21165A5-B2CE-4816-A92A-BBC5F5AB7B25}">
      <dgm:prSet/>
      <dgm:spPr/>
      <dgm:t>
        <a:bodyPr/>
        <a:lstStyle/>
        <a:p>
          <a:endParaRPr lang="en-US"/>
        </a:p>
      </dgm:t>
    </dgm:pt>
    <dgm:pt modelId="{C581716D-6D7E-4260-8CE4-F61FB5A6D70B}" type="sibTrans" cxnId="{F21165A5-B2CE-4816-A92A-BBC5F5AB7B25}">
      <dgm:prSet/>
      <dgm:spPr/>
      <dgm:t>
        <a:bodyPr/>
        <a:lstStyle/>
        <a:p>
          <a:endParaRPr lang="en-US"/>
        </a:p>
      </dgm:t>
    </dgm:pt>
    <dgm:pt modelId="{45BCF42A-0339-4F75-BE3A-35A76A19D4B6}">
      <dgm:prSet phldrT="[Text]" custT="1"/>
      <dgm:spPr/>
      <dgm:t>
        <a:bodyPr/>
        <a:lstStyle/>
        <a:p>
          <a:r>
            <a:rPr lang="en-US" sz="1100" b="1" dirty="0" smtClean="0">
              <a:latin typeface="+mn-lt"/>
            </a:rPr>
            <a:t>Manage</a:t>
          </a:r>
        </a:p>
        <a:p>
          <a:r>
            <a:rPr lang="en-US" sz="1100" b="1" dirty="0" smtClean="0">
              <a:latin typeface="+mn-lt"/>
            </a:rPr>
            <a:t>by</a:t>
          </a:r>
        </a:p>
        <a:p>
          <a:r>
            <a:rPr lang="en-US" sz="1100" b="1" dirty="0" smtClean="0">
              <a:latin typeface="+mn-lt"/>
            </a:rPr>
            <a:t> Exception</a:t>
          </a:r>
          <a:endParaRPr lang="en-US" sz="1100" b="1" dirty="0">
            <a:latin typeface="+mn-lt"/>
          </a:endParaRPr>
        </a:p>
      </dgm:t>
    </dgm:pt>
    <dgm:pt modelId="{352DB7F5-4A25-4905-86E5-34491584EF82}" type="parTrans" cxnId="{6D1F6F51-0DF0-4CBC-B61B-74AE0B45FB5F}">
      <dgm:prSet/>
      <dgm:spPr/>
      <dgm:t>
        <a:bodyPr/>
        <a:lstStyle/>
        <a:p>
          <a:endParaRPr lang="en-US"/>
        </a:p>
      </dgm:t>
    </dgm:pt>
    <dgm:pt modelId="{3C655445-0D9F-4403-BCD3-5234B1B42B3E}" type="sibTrans" cxnId="{6D1F6F51-0DF0-4CBC-B61B-74AE0B45FB5F}">
      <dgm:prSet/>
      <dgm:spPr/>
      <dgm:t>
        <a:bodyPr/>
        <a:lstStyle/>
        <a:p>
          <a:endParaRPr lang="en-US"/>
        </a:p>
      </dgm:t>
    </dgm:pt>
    <dgm:pt modelId="{D2581275-15F6-45E9-A520-F92E1252C1D1}">
      <dgm:prSet phldrT="[Text]" custT="1"/>
      <dgm:spPr/>
      <dgm:t>
        <a:bodyPr/>
        <a:lstStyle/>
        <a:p>
          <a:pPr>
            <a:spcAft>
              <a:spcPts val="600"/>
            </a:spcAft>
          </a:pPr>
          <a:r>
            <a:rPr lang="en-US" sz="1100" b="1" dirty="0" smtClean="0">
              <a:latin typeface="+mn-lt"/>
            </a:rPr>
            <a:t>Learn from</a:t>
          </a:r>
        </a:p>
        <a:p>
          <a:pPr>
            <a:spcAft>
              <a:spcPts val="600"/>
            </a:spcAft>
          </a:pPr>
          <a:r>
            <a:rPr lang="en-US" sz="1100" b="1" dirty="0" smtClean="0">
              <a:latin typeface="+mn-lt"/>
            </a:rPr>
            <a:t>Experience</a:t>
          </a:r>
          <a:endParaRPr lang="en-US" sz="1100" b="1" dirty="0">
            <a:latin typeface="+mn-lt"/>
          </a:endParaRPr>
        </a:p>
      </dgm:t>
    </dgm:pt>
    <dgm:pt modelId="{787BC829-912F-4CC2-9F19-E62083C14343}" type="parTrans" cxnId="{BA5EFF14-E6D8-4F13-8258-B98963CF21A5}">
      <dgm:prSet/>
      <dgm:spPr/>
      <dgm:t>
        <a:bodyPr/>
        <a:lstStyle/>
        <a:p>
          <a:endParaRPr lang="en-US"/>
        </a:p>
      </dgm:t>
    </dgm:pt>
    <dgm:pt modelId="{0335D238-2EA8-4311-865B-DEEA7138430D}" type="sibTrans" cxnId="{BA5EFF14-E6D8-4F13-8258-B98963CF21A5}">
      <dgm:prSet/>
      <dgm:spPr/>
      <dgm:t>
        <a:bodyPr/>
        <a:lstStyle/>
        <a:p>
          <a:endParaRPr lang="en-US"/>
        </a:p>
      </dgm:t>
    </dgm:pt>
    <dgm:pt modelId="{1F99BEB1-EB93-4396-8F3C-C1BFB184B43F}">
      <dgm:prSet phldrT="[Text]" custT="1"/>
      <dgm:spPr/>
      <dgm:t>
        <a:bodyPr/>
        <a:lstStyle/>
        <a:p>
          <a:r>
            <a:rPr lang="en-US" sz="1000" b="1" dirty="0" smtClean="0">
              <a:latin typeface="+mn-lt"/>
            </a:rPr>
            <a:t> </a:t>
          </a:r>
          <a:r>
            <a:rPr lang="en-US" sz="1100" b="1" dirty="0" smtClean="0">
              <a:latin typeface="+mn-lt"/>
            </a:rPr>
            <a:t>Tailor to Suit</a:t>
          </a:r>
        </a:p>
        <a:p>
          <a:r>
            <a:rPr lang="en-US" sz="1100" b="1" dirty="0" smtClean="0">
              <a:latin typeface="+mn-lt"/>
            </a:rPr>
            <a:t>the Project </a:t>
          </a:r>
        </a:p>
        <a:p>
          <a:r>
            <a:rPr lang="en-US" sz="1100" b="1" dirty="0" smtClean="0">
              <a:latin typeface="+mn-lt"/>
            </a:rPr>
            <a:t>Environment</a:t>
          </a:r>
          <a:endParaRPr lang="en-US" sz="1100" b="1" dirty="0">
            <a:latin typeface="+mn-lt"/>
          </a:endParaRPr>
        </a:p>
      </dgm:t>
    </dgm:pt>
    <dgm:pt modelId="{E2556D7A-E668-43A7-8517-74B94E1C0144}" type="parTrans" cxnId="{B2A574CE-9D34-456F-9B2E-981444B72205}">
      <dgm:prSet/>
      <dgm:spPr/>
      <dgm:t>
        <a:bodyPr/>
        <a:lstStyle/>
        <a:p>
          <a:endParaRPr lang="en-US"/>
        </a:p>
      </dgm:t>
    </dgm:pt>
    <dgm:pt modelId="{CA43FEA0-C0AC-4E8D-9AF7-454BE52F81AE}" type="sibTrans" cxnId="{B2A574CE-9D34-456F-9B2E-981444B72205}">
      <dgm:prSet/>
      <dgm:spPr/>
      <dgm:t>
        <a:bodyPr/>
        <a:lstStyle/>
        <a:p>
          <a:endParaRPr lang="en-US"/>
        </a:p>
      </dgm:t>
    </dgm:pt>
    <dgm:pt modelId="{A642C019-3FC7-4D49-9A32-C4CE1BD35510}">
      <dgm:prSet custT="1"/>
      <dgm:spPr>
        <a:solidFill>
          <a:srgbClr val="009644"/>
        </a:solidFill>
      </dgm:spPr>
      <dgm:t>
        <a:bodyPr/>
        <a:lstStyle/>
        <a:p>
          <a:pPr rtl="0"/>
          <a:r>
            <a:rPr kumimoji="0" lang="en-US" sz="1100" b="1" i="0" u="none" strike="noStrike" cap="none" normalizeH="0" baseline="0" dirty="0" smtClean="0">
              <a:ln/>
              <a:effectLst/>
              <a:latin typeface="+mn-lt"/>
            </a:rPr>
            <a:t>PRINCE2</a:t>
          </a:r>
        </a:p>
        <a:p>
          <a:pPr rtl="0"/>
          <a:r>
            <a:rPr kumimoji="0" lang="en-US" sz="1100" b="1" i="0" u="none" strike="noStrike" cap="none" normalizeH="0" baseline="0" dirty="0" smtClean="0">
              <a:ln/>
              <a:effectLst/>
              <a:latin typeface="+mn-lt"/>
            </a:rPr>
            <a:t>Principles</a:t>
          </a:r>
        </a:p>
      </dgm:t>
    </dgm:pt>
    <dgm:pt modelId="{F5AF2D0F-6D9A-4A4C-AFD2-E20B053ED1BE}" type="parTrans" cxnId="{EE0AC396-1F57-4C2C-9AD5-C091AA4AE704}">
      <dgm:prSet/>
      <dgm:spPr/>
      <dgm:t>
        <a:bodyPr/>
        <a:lstStyle/>
        <a:p>
          <a:endParaRPr lang="en-US"/>
        </a:p>
      </dgm:t>
    </dgm:pt>
    <dgm:pt modelId="{4365C99F-40CA-4797-A462-CEA05D1B79C2}" type="sibTrans" cxnId="{EE0AC396-1F57-4C2C-9AD5-C091AA4AE704}">
      <dgm:prSet/>
      <dgm:spPr/>
      <dgm:t>
        <a:bodyPr/>
        <a:lstStyle/>
        <a:p>
          <a:endParaRPr lang="en-US"/>
        </a:p>
      </dgm:t>
    </dgm:pt>
    <dgm:pt modelId="{EB56D006-6102-4B0F-9852-E364F683CF90}" type="pres">
      <dgm:prSet presAssocID="{CE04012B-8FC5-41E4-A279-53DD6D4B4566}" presName="cycle" presStyleCnt="0">
        <dgm:presLayoutVars>
          <dgm:dir/>
          <dgm:resizeHandles val="exact"/>
        </dgm:presLayoutVars>
      </dgm:prSet>
      <dgm:spPr/>
      <dgm:t>
        <a:bodyPr/>
        <a:lstStyle/>
        <a:p>
          <a:endParaRPr lang="en-US"/>
        </a:p>
      </dgm:t>
    </dgm:pt>
    <dgm:pt modelId="{A0D168FF-753A-4686-9068-7396D3D5C2C1}" type="pres">
      <dgm:prSet presAssocID="{297BEAE5-5746-4314-B062-38B0D70ADAF8}" presName="node" presStyleLbl="node1" presStyleIdx="0" presStyleCnt="8" custScaleX="152207" custScaleY="122808" custRadScaleRad="95387" custRadScaleInc="-7413">
        <dgm:presLayoutVars>
          <dgm:bulletEnabled val="1"/>
        </dgm:presLayoutVars>
      </dgm:prSet>
      <dgm:spPr/>
      <dgm:t>
        <a:bodyPr/>
        <a:lstStyle/>
        <a:p>
          <a:endParaRPr lang="en-US"/>
        </a:p>
      </dgm:t>
    </dgm:pt>
    <dgm:pt modelId="{EA27AA83-54E5-42D4-B086-0D1A83B420D4}" type="pres">
      <dgm:prSet presAssocID="{DB1435B3-4B34-4304-AC6D-CB39563B271D}" presName="sibTrans" presStyleLbl="sibTrans2D1" presStyleIdx="0" presStyleCnt="8" custAng="6625899" custScaleX="629715" custLinFactY="100000" custLinFactNeighborX="33472" custLinFactNeighborY="170512" custRadScaleRad="125433" custRadScaleInc="-2147483648"/>
      <dgm:spPr/>
      <dgm:t>
        <a:bodyPr/>
        <a:lstStyle/>
        <a:p>
          <a:endParaRPr lang="en-US"/>
        </a:p>
      </dgm:t>
    </dgm:pt>
    <dgm:pt modelId="{AA9ECA96-D767-4D1F-8439-1408D04A9BE7}" type="pres">
      <dgm:prSet presAssocID="{DB1435B3-4B34-4304-AC6D-CB39563B271D}" presName="connectorText" presStyleLbl="sibTrans2D1" presStyleIdx="0" presStyleCnt="8"/>
      <dgm:spPr/>
      <dgm:t>
        <a:bodyPr/>
        <a:lstStyle/>
        <a:p>
          <a:endParaRPr lang="en-US"/>
        </a:p>
      </dgm:t>
    </dgm:pt>
    <dgm:pt modelId="{BA039F7D-BC96-4C6C-A763-1183C9A6FCA0}" type="pres">
      <dgm:prSet presAssocID="{D60D482A-9FC7-41B9-AE48-0B10554F25E4}" presName="node" presStyleLbl="node1" presStyleIdx="1" presStyleCnt="8" custScaleX="171524" custScaleY="141479" custRadScaleRad="109264" custRadScaleInc="16021">
        <dgm:presLayoutVars>
          <dgm:bulletEnabled val="1"/>
        </dgm:presLayoutVars>
      </dgm:prSet>
      <dgm:spPr/>
      <dgm:t>
        <a:bodyPr/>
        <a:lstStyle/>
        <a:p>
          <a:endParaRPr lang="en-US"/>
        </a:p>
      </dgm:t>
    </dgm:pt>
    <dgm:pt modelId="{4167956A-7592-451C-A9A3-4F3968C6A498}" type="pres">
      <dgm:prSet presAssocID="{DE4C8944-1F3E-4D18-96DA-E32DC639E56C}" presName="sibTrans" presStyleLbl="sibTrans2D1" presStyleIdx="1" presStyleCnt="8" custAng="6390983" custScaleX="658923" custLinFactX="-686602" custLinFactY="100000" custLinFactNeighborX="-700000" custLinFactNeighborY="102626"/>
      <dgm:spPr/>
      <dgm:t>
        <a:bodyPr/>
        <a:lstStyle/>
        <a:p>
          <a:endParaRPr lang="en-US"/>
        </a:p>
      </dgm:t>
    </dgm:pt>
    <dgm:pt modelId="{97D9F898-2499-4983-A07B-966A61357A87}" type="pres">
      <dgm:prSet presAssocID="{DE4C8944-1F3E-4D18-96DA-E32DC639E56C}" presName="connectorText" presStyleLbl="sibTrans2D1" presStyleIdx="1" presStyleCnt="8"/>
      <dgm:spPr/>
      <dgm:t>
        <a:bodyPr/>
        <a:lstStyle/>
        <a:p>
          <a:endParaRPr lang="en-US"/>
        </a:p>
      </dgm:t>
    </dgm:pt>
    <dgm:pt modelId="{6D6F58B7-6AD0-4D14-A51D-DDC08C8C6575}" type="pres">
      <dgm:prSet presAssocID="{CBB1E7FD-FC55-402B-99CA-D72372CB9EE2}" presName="node" presStyleLbl="node1" presStyleIdx="2" presStyleCnt="8" custScaleX="165709" custScaleY="149808" custRadScaleRad="111186" custRadScaleInc="9925">
        <dgm:presLayoutVars>
          <dgm:bulletEnabled val="1"/>
        </dgm:presLayoutVars>
      </dgm:prSet>
      <dgm:spPr/>
      <dgm:t>
        <a:bodyPr/>
        <a:lstStyle/>
        <a:p>
          <a:endParaRPr lang="en-US"/>
        </a:p>
      </dgm:t>
    </dgm:pt>
    <dgm:pt modelId="{94975C9D-D496-431B-B96E-34FA1602A434}" type="pres">
      <dgm:prSet presAssocID="{DEE95214-60AA-4364-9D0B-5AA43C24E1E2}" presName="sibTrans" presStyleLbl="sibTrans2D1" presStyleIdx="2" presStyleCnt="8" custAng="6547979" custScaleX="277075" custScaleY="103500" custLinFactX="-345088" custLinFactNeighborX="-400000" custLinFactNeighborY="-64212"/>
      <dgm:spPr/>
      <dgm:t>
        <a:bodyPr/>
        <a:lstStyle/>
        <a:p>
          <a:endParaRPr lang="en-US"/>
        </a:p>
      </dgm:t>
    </dgm:pt>
    <dgm:pt modelId="{47E81A97-1CDA-4403-A330-5F70618CE68E}" type="pres">
      <dgm:prSet presAssocID="{DEE95214-60AA-4364-9D0B-5AA43C24E1E2}" presName="connectorText" presStyleLbl="sibTrans2D1" presStyleIdx="2" presStyleCnt="8"/>
      <dgm:spPr/>
      <dgm:t>
        <a:bodyPr/>
        <a:lstStyle/>
        <a:p>
          <a:endParaRPr lang="en-US"/>
        </a:p>
      </dgm:t>
    </dgm:pt>
    <dgm:pt modelId="{0FF38AAD-4942-4696-BDE8-001C53367F10}" type="pres">
      <dgm:prSet presAssocID="{1A7BA5EA-0772-4715-9F86-94C22024A57F}" presName="node" presStyleLbl="node1" presStyleIdx="3" presStyleCnt="8" custScaleX="164344" custScaleY="146884" custRadScaleRad="96109" custRadScaleInc="44428">
        <dgm:presLayoutVars>
          <dgm:bulletEnabled val="1"/>
        </dgm:presLayoutVars>
      </dgm:prSet>
      <dgm:spPr/>
      <dgm:t>
        <a:bodyPr/>
        <a:lstStyle/>
        <a:p>
          <a:endParaRPr lang="en-US"/>
        </a:p>
      </dgm:t>
    </dgm:pt>
    <dgm:pt modelId="{DF69C018-4163-4198-8CEE-D4F347B8C24D}" type="pres">
      <dgm:prSet presAssocID="{C581716D-6D7E-4260-8CE4-F61FB5A6D70B}" presName="sibTrans" presStyleLbl="sibTrans2D1" presStyleIdx="3" presStyleCnt="8" custAng="7184184" custScaleX="138368" custLinFactX="-100000" custLinFactY="-100000" custLinFactNeighborX="-115175" custLinFactNeighborY="-157947"/>
      <dgm:spPr/>
      <dgm:t>
        <a:bodyPr/>
        <a:lstStyle/>
        <a:p>
          <a:endParaRPr lang="en-US"/>
        </a:p>
      </dgm:t>
    </dgm:pt>
    <dgm:pt modelId="{413F0863-6DCF-416E-99D7-C8CF62C887AD}" type="pres">
      <dgm:prSet presAssocID="{C581716D-6D7E-4260-8CE4-F61FB5A6D70B}" presName="connectorText" presStyleLbl="sibTrans2D1" presStyleIdx="3" presStyleCnt="8"/>
      <dgm:spPr/>
      <dgm:t>
        <a:bodyPr/>
        <a:lstStyle/>
        <a:p>
          <a:endParaRPr lang="en-US"/>
        </a:p>
      </dgm:t>
    </dgm:pt>
    <dgm:pt modelId="{D8F59943-B814-4566-85F0-55577811B772}" type="pres">
      <dgm:prSet presAssocID="{45BCF42A-0339-4F75-BE3A-35A76A19D4B6}" presName="node" presStyleLbl="node1" presStyleIdx="4" presStyleCnt="8" custScaleX="156185" custScaleY="150423" custRadScaleRad="94777" custRadScaleInc="139844">
        <dgm:presLayoutVars>
          <dgm:bulletEnabled val="1"/>
        </dgm:presLayoutVars>
      </dgm:prSet>
      <dgm:spPr/>
      <dgm:t>
        <a:bodyPr/>
        <a:lstStyle/>
        <a:p>
          <a:endParaRPr lang="en-US"/>
        </a:p>
      </dgm:t>
    </dgm:pt>
    <dgm:pt modelId="{79C97966-6B96-4F90-B77C-5F06278C5012}" type="pres">
      <dgm:prSet presAssocID="{3C655445-0D9F-4403-BCD3-5234B1B42B3E}" presName="sibTrans" presStyleLbl="sibTrans2D1" presStyleIdx="4" presStyleCnt="8" custAng="7138886" custScaleX="309241" custLinFactX="148085" custLinFactY="-100000" custLinFactNeighborX="200000" custLinFactNeighborY="-146395"/>
      <dgm:spPr/>
      <dgm:t>
        <a:bodyPr/>
        <a:lstStyle/>
        <a:p>
          <a:endParaRPr lang="en-US"/>
        </a:p>
      </dgm:t>
    </dgm:pt>
    <dgm:pt modelId="{0BFF5A26-04CD-4B3F-B151-130584F3914C}" type="pres">
      <dgm:prSet presAssocID="{3C655445-0D9F-4403-BCD3-5234B1B42B3E}" presName="connectorText" presStyleLbl="sibTrans2D1" presStyleIdx="4" presStyleCnt="8"/>
      <dgm:spPr/>
      <dgm:t>
        <a:bodyPr/>
        <a:lstStyle/>
        <a:p>
          <a:endParaRPr lang="en-US"/>
        </a:p>
      </dgm:t>
    </dgm:pt>
    <dgm:pt modelId="{C6AA9B8E-40E9-4091-B3B1-A70DB36501D8}" type="pres">
      <dgm:prSet presAssocID="{D2581275-15F6-45E9-A520-F92E1252C1D1}" presName="node" presStyleLbl="node1" presStyleIdx="5" presStyleCnt="8" custScaleX="154928" custScaleY="131754" custRadScaleRad="106936" custRadScaleInc="168330">
        <dgm:presLayoutVars>
          <dgm:bulletEnabled val="1"/>
        </dgm:presLayoutVars>
      </dgm:prSet>
      <dgm:spPr/>
      <dgm:t>
        <a:bodyPr/>
        <a:lstStyle/>
        <a:p>
          <a:endParaRPr lang="en-US"/>
        </a:p>
      </dgm:t>
    </dgm:pt>
    <dgm:pt modelId="{814366A5-742F-497A-A1B2-5F5E2786466B}" type="pres">
      <dgm:prSet presAssocID="{0335D238-2EA8-4311-865B-DEEA7138430D}" presName="sibTrans" presStyleLbl="sibTrans2D1" presStyleIdx="5" presStyleCnt="8" custAng="7959463" custScaleX="55762" custLinFactY="-100000" custLinFactNeighborX="97487" custLinFactNeighborY="-145441"/>
      <dgm:spPr/>
      <dgm:t>
        <a:bodyPr/>
        <a:lstStyle/>
        <a:p>
          <a:endParaRPr lang="en-US"/>
        </a:p>
      </dgm:t>
    </dgm:pt>
    <dgm:pt modelId="{5799703C-3F57-43AF-8358-E914B65DF6D8}" type="pres">
      <dgm:prSet presAssocID="{0335D238-2EA8-4311-865B-DEEA7138430D}" presName="connectorText" presStyleLbl="sibTrans2D1" presStyleIdx="5" presStyleCnt="8"/>
      <dgm:spPr/>
      <dgm:t>
        <a:bodyPr/>
        <a:lstStyle/>
        <a:p>
          <a:endParaRPr lang="en-US"/>
        </a:p>
      </dgm:t>
    </dgm:pt>
    <dgm:pt modelId="{E233A7B7-A14B-44E1-83D6-3801918B7F49}" type="pres">
      <dgm:prSet presAssocID="{1F99BEB1-EB93-4396-8F3C-C1BFB184B43F}" presName="node" presStyleLbl="node1" presStyleIdx="6" presStyleCnt="8" custScaleX="159449" custScaleY="149193" custRadScaleRad="108264" custRadScaleInc="176451">
        <dgm:presLayoutVars>
          <dgm:bulletEnabled val="1"/>
        </dgm:presLayoutVars>
      </dgm:prSet>
      <dgm:spPr/>
      <dgm:t>
        <a:bodyPr/>
        <a:lstStyle/>
        <a:p>
          <a:endParaRPr lang="en-US"/>
        </a:p>
      </dgm:t>
    </dgm:pt>
    <dgm:pt modelId="{3BED8F94-D029-43C7-864A-FAAD1AC2AB10}" type="pres">
      <dgm:prSet presAssocID="{CA43FEA0-C0AC-4E8D-9AF7-454BE52F81AE}" presName="sibTrans" presStyleLbl="sibTrans2D1" presStyleIdx="6" presStyleCnt="8" custAng="751001" custScaleX="130431" custLinFactNeighborX="-12972" custLinFactNeighborY="9958"/>
      <dgm:spPr/>
      <dgm:t>
        <a:bodyPr/>
        <a:lstStyle/>
        <a:p>
          <a:endParaRPr lang="en-US"/>
        </a:p>
      </dgm:t>
    </dgm:pt>
    <dgm:pt modelId="{08EBE315-CA00-4788-A708-6CAA33B08633}" type="pres">
      <dgm:prSet presAssocID="{CA43FEA0-C0AC-4E8D-9AF7-454BE52F81AE}" presName="connectorText" presStyleLbl="sibTrans2D1" presStyleIdx="6" presStyleCnt="8"/>
      <dgm:spPr/>
      <dgm:t>
        <a:bodyPr/>
        <a:lstStyle/>
        <a:p>
          <a:endParaRPr lang="en-US"/>
        </a:p>
      </dgm:t>
    </dgm:pt>
    <dgm:pt modelId="{17A3709A-3658-4D7C-B23B-6FC6C24A05ED}" type="pres">
      <dgm:prSet presAssocID="{A642C019-3FC7-4D49-9A32-C4CE1BD35510}" presName="node" presStyleLbl="node1" presStyleIdx="7" presStyleCnt="8" custScaleX="136892" custScaleY="121804" custRadScaleRad="6383" custRadScaleInc="101767">
        <dgm:presLayoutVars>
          <dgm:bulletEnabled val="1"/>
        </dgm:presLayoutVars>
      </dgm:prSet>
      <dgm:spPr/>
      <dgm:t>
        <a:bodyPr/>
        <a:lstStyle/>
        <a:p>
          <a:endParaRPr lang="en-US"/>
        </a:p>
      </dgm:t>
    </dgm:pt>
    <dgm:pt modelId="{0C98F1CD-7452-413E-8B5E-8A17B15AE28E}" type="pres">
      <dgm:prSet presAssocID="{4365C99F-40CA-4797-A462-CEA05D1B79C2}" presName="sibTrans" presStyleLbl="sibTrans2D1" presStyleIdx="7" presStyleCnt="8" custAng="11184151" custFlipHor="1" custScaleX="132769" custScaleY="105343" custLinFactNeighborX="-4390" custLinFactNeighborY="-2020"/>
      <dgm:spPr/>
      <dgm:t>
        <a:bodyPr/>
        <a:lstStyle/>
        <a:p>
          <a:endParaRPr lang="en-US"/>
        </a:p>
      </dgm:t>
    </dgm:pt>
    <dgm:pt modelId="{21CB9439-A069-4164-9C59-56E140549474}" type="pres">
      <dgm:prSet presAssocID="{4365C99F-40CA-4797-A462-CEA05D1B79C2}" presName="connectorText" presStyleLbl="sibTrans2D1" presStyleIdx="7" presStyleCnt="8"/>
      <dgm:spPr/>
      <dgm:t>
        <a:bodyPr/>
        <a:lstStyle/>
        <a:p>
          <a:endParaRPr lang="en-US"/>
        </a:p>
      </dgm:t>
    </dgm:pt>
  </dgm:ptLst>
  <dgm:cxnLst>
    <dgm:cxn modelId="{B2A574CE-9D34-456F-9B2E-981444B72205}" srcId="{CE04012B-8FC5-41E4-A279-53DD6D4B4566}" destId="{1F99BEB1-EB93-4396-8F3C-C1BFB184B43F}" srcOrd="6" destOrd="0" parTransId="{E2556D7A-E668-43A7-8517-74B94E1C0144}" sibTransId="{CA43FEA0-C0AC-4E8D-9AF7-454BE52F81AE}"/>
    <dgm:cxn modelId="{18AC9CA8-3676-4051-BC98-A676152A9B0D}" type="presOf" srcId="{3C655445-0D9F-4403-BCD3-5234B1B42B3E}" destId="{79C97966-6B96-4F90-B77C-5F06278C5012}" srcOrd="0" destOrd="0" presId="urn:microsoft.com/office/officeart/2005/8/layout/cycle2"/>
    <dgm:cxn modelId="{564E5B53-7141-47DE-8EA9-5FC0BE2C238C}" type="presOf" srcId="{DB1435B3-4B34-4304-AC6D-CB39563B271D}" destId="{EA27AA83-54E5-42D4-B086-0D1A83B420D4}" srcOrd="0" destOrd="0" presId="urn:microsoft.com/office/officeart/2005/8/layout/cycle2"/>
    <dgm:cxn modelId="{18E8C8BC-002F-4A42-87CF-CAD1A50DB56D}" type="presOf" srcId="{DB1435B3-4B34-4304-AC6D-CB39563B271D}" destId="{AA9ECA96-D767-4D1F-8439-1408D04A9BE7}" srcOrd="1" destOrd="0" presId="urn:microsoft.com/office/officeart/2005/8/layout/cycle2"/>
    <dgm:cxn modelId="{4E57F579-7C87-4C76-98E1-67A8D4AD64E9}" type="presOf" srcId="{DE4C8944-1F3E-4D18-96DA-E32DC639E56C}" destId="{4167956A-7592-451C-A9A3-4F3968C6A498}" srcOrd="0" destOrd="0" presId="urn:microsoft.com/office/officeart/2005/8/layout/cycle2"/>
    <dgm:cxn modelId="{02C65F57-7048-4568-8A17-563A6B65B4F2}" type="presOf" srcId="{45BCF42A-0339-4F75-BE3A-35A76A19D4B6}" destId="{D8F59943-B814-4566-85F0-55577811B772}" srcOrd="0" destOrd="0" presId="urn:microsoft.com/office/officeart/2005/8/layout/cycle2"/>
    <dgm:cxn modelId="{86320F29-E7C8-47A3-AFFA-5F6C2248F76A}" type="presOf" srcId="{A642C019-3FC7-4D49-9A32-C4CE1BD35510}" destId="{17A3709A-3658-4D7C-B23B-6FC6C24A05ED}" srcOrd="0" destOrd="0" presId="urn:microsoft.com/office/officeart/2005/8/layout/cycle2"/>
    <dgm:cxn modelId="{C7C52666-7BA2-4F25-A7B8-DA3073ECE787}" type="presOf" srcId="{4365C99F-40CA-4797-A462-CEA05D1B79C2}" destId="{21CB9439-A069-4164-9C59-56E140549474}" srcOrd="1" destOrd="0" presId="urn:microsoft.com/office/officeart/2005/8/layout/cycle2"/>
    <dgm:cxn modelId="{F33423A1-DEB6-41DD-8C6F-271ACC5DB3C6}" type="presOf" srcId="{DE4C8944-1F3E-4D18-96DA-E32DC639E56C}" destId="{97D9F898-2499-4983-A07B-966A61357A87}" srcOrd="1" destOrd="0" presId="urn:microsoft.com/office/officeart/2005/8/layout/cycle2"/>
    <dgm:cxn modelId="{9C0B665E-41DE-4E43-B44F-79FA16F6759B}" type="presOf" srcId="{0335D238-2EA8-4311-865B-DEEA7138430D}" destId="{5799703C-3F57-43AF-8358-E914B65DF6D8}" srcOrd="1" destOrd="0" presId="urn:microsoft.com/office/officeart/2005/8/layout/cycle2"/>
    <dgm:cxn modelId="{30F2E048-B8DB-49B4-9313-67D5DA8F5402}" type="presOf" srcId="{0335D238-2EA8-4311-865B-DEEA7138430D}" destId="{814366A5-742F-497A-A1B2-5F5E2786466B}" srcOrd="0" destOrd="0" presId="urn:microsoft.com/office/officeart/2005/8/layout/cycle2"/>
    <dgm:cxn modelId="{160FF5D0-63D1-44D7-A309-5097A87EF624}" type="presOf" srcId="{1F99BEB1-EB93-4396-8F3C-C1BFB184B43F}" destId="{E233A7B7-A14B-44E1-83D6-3801918B7F49}" srcOrd="0" destOrd="0" presId="urn:microsoft.com/office/officeart/2005/8/layout/cycle2"/>
    <dgm:cxn modelId="{9790A348-6C2E-4DAC-AE70-75554F3774B5}" type="presOf" srcId="{CA43FEA0-C0AC-4E8D-9AF7-454BE52F81AE}" destId="{08EBE315-CA00-4788-A708-6CAA33B08633}" srcOrd="1" destOrd="0" presId="urn:microsoft.com/office/officeart/2005/8/layout/cycle2"/>
    <dgm:cxn modelId="{02E18FC2-0BE0-47D7-B8CA-9A474ADF59FE}" type="presOf" srcId="{CE04012B-8FC5-41E4-A279-53DD6D4B4566}" destId="{EB56D006-6102-4B0F-9852-E364F683CF90}" srcOrd="0" destOrd="0" presId="urn:microsoft.com/office/officeart/2005/8/layout/cycle2"/>
    <dgm:cxn modelId="{59950A02-6A9C-4DA6-8206-A8D1BFF3E85E}" type="presOf" srcId="{DEE95214-60AA-4364-9D0B-5AA43C24E1E2}" destId="{47E81A97-1CDA-4403-A330-5F70618CE68E}" srcOrd="1" destOrd="0" presId="urn:microsoft.com/office/officeart/2005/8/layout/cycle2"/>
    <dgm:cxn modelId="{6EE15272-26A5-496B-AD4E-24D32E401FAB}" type="presOf" srcId="{C581716D-6D7E-4260-8CE4-F61FB5A6D70B}" destId="{DF69C018-4163-4198-8CEE-D4F347B8C24D}" srcOrd="0" destOrd="0" presId="urn:microsoft.com/office/officeart/2005/8/layout/cycle2"/>
    <dgm:cxn modelId="{BA5EFF14-E6D8-4F13-8258-B98963CF21A5}" srcId="{CE04012B-8FC5-41E4-A279-53DD6D4B4566}" destId="{D2581275-15F6-45E9-A520-F92E1252C1D1}" srcOrd="5" destOrd="0" parTransId="{787BC829-912F-4CC2-9F19-E62083C14343}" sibTransId="{0335D238-2EA8-4311-865B-DEEA7138430D}"/>
    <dgm:cxn modelId="{C166F379-44C5-4918-9E8C-097E08AB3505}" type="presOf" srcId="{C581716D-6D7E-4260-8CE4-F61FB5A6D70B}" destId="{413F0863-6DCF-416E-99D7-C8CF62C887AD}" srcOrd="1" destOrd="0" presId="urn:microsoft.com/office/officeart/2005/8/layout/cycle2"/>
    <dgm:cxn modelId="{3C29C3E1-1082-4CB1-9AA8-A2DDBE279956}" type="presOf" srcId="{D60D482A-9FC7-41B9-AE48-0B10554F25E4}" destId="{BA039F7D-BC96-4C6C-A763-1183C9A6FCA0}" srcOrd="0" destOrd="0" presId="urn:microsoft.com/office/officeart/2005/8/layout/cycle2"/>
    <dgm:cxn modelId="{E744316C-C98A-4E80-B54E-0768A28F8F58}" type="presOf" srcId="{D2581275-15F6-45E9-A520-F92E1252C1D1}" destId="{C6AA9B8E-40E9-4091-B3B1-A70DB36501D8}" srcOrd="0" destOrd="0" presId="urn:microsoft.com/office/officeart/2005/8/layout/cycle2"/>
    <dgm:cxn modelId="{93349124-2902-4E36-B24E-849FDF396840}" srcId="{CE04012B-8FC5-41E4-A279-53DD6D4B4566}" destId="{297BEAE5-5746-4314-B062-38B0D70ADAF8}" srcOrd="0" destOrd="0" parTransId="{86203EA8-F5F9-42DD-BA32-E964DDA788F4}" sibTransId="{DB1435B3-4B34-4304-AC6D-CB39563B271D}"/>
    <dgm:cxn modelId="{D2C8CA96-A9E2-4804-8423-4C82232D43F8}" type="presOf" srcId="{DEE95214-60AA-4364-9D0B-5AA43C24E1E2}" destId="{94975C9D-D496-431B-B96E-34FA1602A434}" srcOrd="0" destOrd="0" presId="urn:microsoft.com/office/officeart/2005/8/layout/cycle2"/>
    <dgm:cxn modelId="{08A0CC37-96BF-411F-9140-218097DECAC7}" srcId="{CE04012B-8FC5-41E4-A279-53DD6D4B4566}" destId="{D60D482A-9FC7-41B9-AE48-0B10554F25E4}" srcOrd="1" destOrd="0" parTransId="{1CFB5E94-7248-4F37-8D22-511ADA4AA89C}" sibTransId="{DE4C8944-1F3E-4D18-96DA-E32DC639E56C}"/>
    <dgm:cxn modelId="{1731A358-C714-45ED-8657-CBBA065F53FA}" type="presOf" srcId="{297BEAE5-5746-4314-B062-38B0D70ADAF8}" destId="{A0D168FF-753A-4686-9068-7396D3D5C2C1}" srcOrd="0" destOrd="0" presId="urn:microsoft.com/office/officeart/2005/8/layout/cycle2"/>
    <dgm:cxn modelId="{7CB49FA7-8180-4FB8-9E6E-035527A9C620}" type="presOf" srcId="{4365C99F-40CA-4797-A462-CEA05D1B79C2}" destId="{0C98F1CD-7452-413E-8B5E-8A17B15AE28E}" srcOrd="0" destOrd="0" presId="urn:microsoft.com/office/officeart/2005/8/layout/cycle2"/>
    <dgm:cxn modelId="{BB211D7E-8578-4D60-9217-1A9FC0766BDB}" type="presOf" srcId="{1A7BA5EA-0772-4715-9F86-94C22024A57F}" destId="{0FF38AAD-4942-4696-BDE8-001C53367F10}" srcOrd="0" destOrd="0" presId="urn:microsoft.com/office/officeart/2005/8/layout/cycle2"/>
    <dgm:cxn modelId="{EE0AC396-1F57-4C2C-9AD5-C091AA4AE704}" srcId="{CE04012B-8FC5-41E4-A279-53DD6D4B4566}" destId="{A642C019-3FC7-4D49-9A32-C4CE1BD35510}" srcOrd="7" destOrd="0" parTransId="{F5AF2D0F-6D9A-4A4C-AFD2-E20B053ED1BE}" sibTransId="{4365C99F-40CA-4797-A462-CEA05D1B79C2}"/>
    <dgm:cxn modelId="{24A354A9-4CEC-45DF-9E5D-22370F2B01ED}" srcId="{CE04012B-8FC5-41E4-A279-53DD6D4B4566}" destId="{CBB1E7FD-FC55-402B-99CA-D72372CB9EE2}" srcOrd="2" destOrd="0" parTransId="{E1111656-E47E-4AED-A2B1-E8B97EFCAC4B}" sibTransId="{DEE95214-60AA-4364-9D0B-5AA43C24E1E2}"/>
    <dgm:cxn modelId="{B5705723-12D0-4ADF-8F9A-1F7B114A4134}" type="presOf" srcId="{CA43FEA0-C0AC-4E8D-9AF7-454BE52F81AE}" destId="{3BED8F94-D029-43C7-864A-FAAD1AC2AB10}" srcOrd="0" destOrd="0" presId="urn:microsoft.com/office/officeart/2005/8/layout/cycle2"/>
    <dgm:cxn modelId="{6D1F6F51-0DF0-4CBC-B61B-74AE0B45FB5F}" srcId="{CE04012B-8FC5-41E4-A279-53DD6D4B4566}" destId="{45BCF42A-0339-4F75-BE3A-35A76A19D4B6}" srcOrd="4" destOrd="0" parTransId="{352DB7F5-4A25-4905-86E5-34491584EF82}" sibTransId="{3C655445-0D9F-4403-BCD3-5234B1B42B3E}"/>
    <dgm:cxn modelId="{978A262F-D4D8-4B7D-BEFA-30E1DD4FA3A7}" type="presOf" srcId="{3C655445-0D9F-4403-BCD3-5234B1B42B3E}" destId="{0BFF5A26-04CD-4B3F-B151-130584F3914C}" srcOrd="1" destOrd="0" presId="urn:microsoft.com/office/officeart/2005/8/layout/cycle2"/>
    <dgm:cxn modelId="{F21165A5-B2CE-4816-A92A-BBC5F5AB7B25}" srcId="{CE04012B-8FC5-41E4-A279-53DD6D4B4566}" destId="{1A7BA5EA-0772-4715-9F86-94C22024A57F}" srcOrd="3" destOrd="0" parTransId="{D31C6C9D-E4E6-4A72-8DED-D739C631737C}" sibTransId="{C581716D-6D7E-4260-8CE4-F61FB5A6D70B}"/>
    <dgm:cxn modelId="{E7AE640F-5DF5-4816-8DDB-F5379F047B24}" type="presOf" srcId="{CBB1E7FD-FC55-402B-99CA-D72372CB9EE2}" destId="{6D6F58B7-6AD0-4D14-A51D-DDC08C8C6575}" srcOrd="0" destOrd="0" presId="urn:microsoft.com/office/officeart/2005/8/layout/cycle2"/>
    <dgm:cxn modelId="{8FD68012-5D71-4B93-BB5E-BDC9C50D5D15}" type="presParOf" srcId="{EB56D006-6102-4B0F-9852-E364F683CF90}" destId="{A0D168FF-753A-4686-9068-7396D3D5C2C1}" srcOrd="0" destOrd="0" presId="urn:microsoft.com/office/officeart/2005/8/layout/cycle2"/>
    <dgm:cxn modelId="{046F05D1-1C95-4114-A555-7EBE2647BB30}" type="presParOf" srcId="{EB56D006-6102-4B0F-9852-E364F683CF90}" destId="{EA27AA83-54E5-42D4-B086-0D1A83B420D4}" srcOrd="1" destOrd="0" presId="urn:microsoft.com/office/officeart/2005/8/layout/cycle2"/>
    <dgm:cxn modelId="{6FE4A385-F5F7-4F4F-9FA9-1398DAC5622F}" type="presParOf" srcId="{EA27AA83-54E5-42D4-B086-0D1A83B420D4}" destId="{AA9ECA96-D767-4D1F-8439-1408D04A9BE7}" srcOrd="0" destOrd="0" presId="urn:microsoft.com/office/officeart/2005/8/layout/cycle2"/>
    <dgm:cxn modelId="{5F257D32-6AF5-407A-8E2B-576F389C4EF0}" type="presParOf" srcId="{EB56D006-6102-4B0F-9852-E364F683CF90}" destId="{BA039F7D-BC96-4C6C-A763-1183C9A6FCA0}" srcOrd="2" destOrd="0" presId="urn:microsoft.com/office/officeart/2005/8/layout/cycle2"/>
    <dgm:cxn modelId="{AB21B1B2-FBCD-4EB8-8FE1-C72957932D3A}" type="presParOf" srcId="{EB56D006-6102-4B0F-9852-E364F683CF90}" destId="{4167956A-7592-451C-A9A3-4F3968C6A498}" srcOrd="3" destOrd="0" presId="urn:microsoft.com/office/officeart/2005/8/layout/cycle2"/>
    <dgm:cxn modelId="{11A0D0E7-EB2F-4E94-A45B-C46630D568AA}" type="presParOf" srcId="{4167956A-7592-451C-A9A3-4F3968C6A498}" destId="{97D9F898-2499-4983-A07B-966A61357A87}" srcOrd="0" destOrd="0" presId="urn:microsoft.com/office/officeart/2005/8/layout/cycle2"/>
    <dgm:cxn modelId="{3F75CE17-66BC-47B1-B8AB-D23776761CE8}" type="presParOf" srcId="{EB56D006-6102-4B0F-9852-E364F683CF90}" destId="{6D6F58B7-6AD0-4D14-A51D-DDC08C8C6575}" srcOrd="4" destOrd="0" presId="urn:microsoft.com/office/officeart/2005/8/layout/cycle2"/>
    <dgm:cxn modelId="{C1F5C145-2DCB-413E-9647-FAF59733B653}" type="presParOf" srcId="{EB56D006-6102-4B0F-9852-E364F683CF90}" destId="{94975C9D-D496-431B-B96E-34FA1602A434}" srcOrd="5" destOrd="0" presId="urn:microsoft.com/office/officeart/2005/8/layout/cycle2"/>
    <dgm:cxn modelId="{E72FCBDC-4819-4005-ADEF-BFA1346F71B7}" type="presParOf" srcId="{94975C9D-D496-431B-B96E-34FA1602A434}" destId="{47E81A97-1CDA-4403-A330-5F70618CE68E}" srcOrd="0" destOrd="0" presId="urn:microsoft.com/office/officeart/2005/8/layout/cycle2"/>
    <dgm:cxn modelId="{75560062-960C-43A3-AEE3-D36FDB1D8CBC}" type="presParOf" srcId="{EB56D006-6102-4B0F-9852-E364F683CF90}" destId="{0FF38AAD-4942-4696-BDE8-001C53367F10}" srcOrd="6" destOrd="0" presId="urn:microsoft.com/office/officeart/2005/8/layout/cycle2"/>
    <dgm:cxn modelId="{1D740073-444E-4A17-83AB-2EA0C1FC6597}" type="presParOf" srcId="{EB56D006-6102-4B0F-9852-E364F683CF90}" destId="{DF69C018-4163-4198-8CEE-D4F347B8C24D}" srcOrd="7" destOrd="0" presId="urn:microsoft.com/office/officeart/2005/8/layout/cycle2"/>
    <dgm:cxn modelId="{B0648A36-FFAC-4058-B3C5-7AD0EFD13A7B}" type="presParOf" srcId="{DF69C018-4163-4198-8CEE-D4F347B8C24D}" destId="{413F0863-6DCF-416E-99D7-C8CF62C887AD}" srcOrd="0" destOrd="0" presId="urn:microsoft.com/office/officeart/2005/8/layout/cycle2"/>
    <dgm:cxn modelId="{5DBD932E-9727-4005-84F1-8C9360EAEDFB}" type="presParOf" srcId="{EB56D006-6102-4B0F-9852-E364F683CF90}" destId="{D8F59943-B814-4566-85F0-55577811B772}" srcOrd="8" destOrd="0" presId="urn:microsoft.com/office/officeart/2005/8/layout/cycle2"/>
    <dgm:cxn modelId="{CA474170-24F3-4218-939E-12DE3F230CBC}" type="presParOf" srcId="{EB56D006-6102-4B0F-9852-E364F683CF90}" destId="{79C97966-6B96-4F90-B77C-5F06278C5012}" srcOrd="9" destOrd="0" presId="urn:microsoft.com/office/officeart/2005/8/layout/cycle2"/>
    <dgm:cxn modelId="{6862D81F-CA76-494F-BB9B-365B6F772771}" type="presParOf" srcId="{79C97966-6B96-4F90-B77C-5F06278C5012}" destId="{0BFF5A26-04CD-4B3F-B151-130584F3914C}" srcOrd="0" destOrd="0" presId="urn:microsoft.com/office/officeart/2005/8/layout/cycle2"/>
    <dgm:cxn modelId="{3164F984-1267-4A1D-876C-CD7F5D6590C8}" type="presParOf" srcId="{EB56D006-6102-4B0F-9852-E364F683CF90}" destId="{C6AA9B8E-40E9-4091-B3B1-A70DB36501D8}" srcOrd="10" destOrd="0" presId="urn:microsoft.com/office/officeart/2005/8/layout/cycle2"/>
    <dgm:cxn modelId="{5009BBA3-04AB-43D6-B545-75F90AAE3F78}" type="presParOf" srcId="{EB56D006-6102-4B0F-9852-E364F683CF90}" destId="{814366A5-742F-497A-A1B2-5F5E2786466B}" srcOrd="11" destOrd="0" presId="urn:microsoft.com/office/officeart/2005/8/layout/cycle2"/>
    <dgm:cxn modelId="{B3A72C83-1E55-4474-9904-5DF7C7B57EDD}" type="presParOf" srcId="{814366A5-742F-497A-A1B2-5F5E2786466B}" destId="{5799703C-3F57-43AF-8358-E914B65DF6D8}" srcOrd="0" destOrd="0" presId="urn:microsoft.com/office/officeart/2005/8/layout/cycle2"/>
    <dgm:cxn modelId="{09B690EB-BB40-4D8F-B62A-423FE4A1ABA4}" type="presParOf" srcId="{EB56D006-6102-4B0F-9852-E364F683CF90}" destId="{E233A7B7-A14B-44E1-83D6-3801918B7F49}" srcOrd="12" destOrd="0" presId="urn:microsoft.com/office/officeart/2005/8/layout/cycle2"/>
    <dgm:cxn modelId="{292E4D04-CFDD-4730-99F0-FE79A8BF19C1}" type="presParOf" srcId="{EB56D006-6102-4B0F-9852-E364F683CF90}" destId="{3BED8F94-D029-43C7-864A-FAAD1AC2AB10}" srcOrd="13" destOrd="0" presId="urn:microsoft.com/office/officeart/2005/8/layout/cycle2"/>
    <dgm:cxn modelId="{AF784E83-0EEA-4362-83E4-B6A2BD044B02}" type="presParOf" srcId="{3BED8F94-D029-43C7-864A-FAAD1AC2AB10}" destId="{08EBE315-CA00-4788-A708-6CAA33B08633}" srcOrd="0" destOrd="0" presId="urn:microsoft.com/office/officeart/2005/8/layout/cycle2"/>
    <dgm:cxn modelId="{5629471E-23BE-45B5-9B89-300ACA8FC902}" type="presParOf" srcId="{EB56D006-6102-4B0F-9852-E364F683CF90}" destId="{17A3709A-3658-4D7C-B23B-6FC6C24A05ED}" srcOrd="14" destOrd="0" presId="urn:microsoft.com/office/officeart/2005/8/layout/cycle2"/>
    <dgm:cxn modelId="{A0A7A873-DC6A-49F4-964C-50BE402F3918}" type="presParOf" srcId="{EB56D006-6102-4B0F-9852-E364F683CF90}" destId="{0C98F1CD-7452-413E-8B5E-8A17B15AE28E}" srcOrd="15" destOrd="0" presId="urn:microsoft.com/office/officeart/2005/8/layout/cycle2"/>
    <dgm:cxn modelId="{61E4175D-A5AF-4431-90BA-BE8012BA7DC8}" type="presParOf" srcId="{0C98F1CD-7452-413E-8B5E-8A17B15AE28E}" destId="{21CB9439-A069-4164-9C59-56E140549474}"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4012B-8FC5-41E4-A279-53DD6D4B4566}" type="doc">
      <dgm:prSet loTypeId="urn:microsoft.com/office/officeart/2005/8/layout/cycle2" loCatId="cycle" qsTypeId="urn:microsoft.com/office/officeart/2005/8/quickstyle/3d1" qsCatId="3D" csTypeId="urn:microsoft.com/office/officeart/2005/8/colors/accent0_3" csCatId="mainScheme" phldr="1"/>
      <dgm:spPr/>
      <dgm:t>
        <a:bodyPr/>
        <a:lstStyle/>
        <a:p>
          <a:endParaRPr lang="en-US"/>
        </a:p>
      </dgm:t>
    </dgm:pt>
    <dgm:pt modelId="{297BEAE5-5746-4314-B062-38B0D70ADAF8}">
      <dgm:prSet phldrT="[Text]" custT="1"/>
      <dgm:spPr/>
      <dgm:t>
        <a:bodyPr/>
        <a:lstStyle/>
        <a:p>
          <a:r>
            <a:rPr lang="en-US" sz="1400" b="1" dirty="0" smtClean="0"/>
            <a:t>Business </a:t>
          </a:r>
        </a:p>
        <a:p>
          <a:r>
            <a:rPr lang="en-US" sz="1400" b="1" dirty="0" smtClean="0"/>
            <a:t>Case</a:t>
          </a:r>
          <a:endParaRPr lang="en-US" sz="1400" b="1" dirty="0"/>
        </a:p>
      </dgm:t>
    </dgm:pt>
    <dgm:pt modelId="{86203EA8-F5F9-42DD-BA32-E964DDA788F4}" type="parTrans" cxnId="{93349124-2902-4E36-B24E-849FDF396840}">
      <dgm:prSet/>
      <dgm:spPr/>
      <dgm:t>
        <a:bodyPr/>
        <a:lstStyle/>
        <a:p>
          <a:endParaRPr lang="en-US"/>
        </a:p>
      </dgm:t>
    </dgm:pt>
    <dgm:pt modelId="{DB1435B3-4B34-4304-AC6D-CB39563B271D}" type="sibTrans" cxnId="{93349124-2902-4E36-B24E-849FDF396840}">
      <dgm:prSet/>
      <dgm:spPr/>
      <dgm:t>
        <a:bodyPr/>
        <a:lstStyle/>
        <a:p>
          <a:endParaRPr lang="en-US"/>
        </a:p>
      </dgm:t>
    </dgm:pt>
    <dgm:pt modelId="{D60D482A-9FC7-41B9-AE48-0B10554F25E4}">
      <dgm:prSet phldrT="[Text]" custT="1"/>
      <dgm:spPr/>
      <dgm:t>
        <a:bodyPr lIns="0" rIns="0"/>
        <a:lstStyle/>
        <a:p>
          <a:r>
            <a:rPr lang="en-US" sz="1300" b="1" dirty="0" smtClean="0"/>
            <a:t>Organization</a:t>
          </a:r>
          <a:endParaRPr lang="en-US" sz="1300" b="1" dirty="0"/>
        </a:p>
      </dgm:t>
    </dgm:pt>
    <dgm:pt modelId="{1CFB5E94-7248-4F37-8D22-511ADA4AA89C}" type="parTrans" cxnId="{08A0CC37-96BF-411F-9140-218097DECAC7}">
      <dgm:prSet/>
      <dgm:spPr/>
      <dgm:t>
        <a:bodyPr/>
        <a:lstStyle/>
        <a:p>
          <a:endParaRPr lang="en-US"/>
        </a:p>
      </dgm:t>
    </dgm:pt>
    <dgm:pt modelId="{DE4C8944-1F3E-4D18-96DA-E32DC639E56C}" type="sibTrans" cxnId="{08A0CC37-96BF-411F-9140-218097DECAC7}">
      <dgm:prSet/>
      <dgm:spPr/>
      <dgm:t>
        <a:bodyPr/>
        <a:lstStyle/>
        <a:p>
          <a:endParaRPr lang="en-US"/>
        </a:p>
      </dgm:t>
    </dgm:pt>
    <dgm:pt modelId="{CBB1E7FD-FC55-402B-99CA-D72372CB9EE2}">
      <dgm:prSet phldrT="[Text]" custT="1"/>
      <dgm:spPr/>
      <dgm:t>
        <a:bodyPr/>
        <a:lstStyle/>
        <a:p>
          <a:r>
            <a:rPr lang="en-US" sz="1400" b="1" i="0" baseline="0" dirty="0" smtClean="0">
              <a:latin typeface="Arial" pitchFamily="34" charset="0"/>
            </a:rPr>
            <a:t>Quality</a:t>
          </a:r>
          <a:endParaRPr lang="en-US" sz="1400" b="1" i="0" baseline="0" dirty="0">
            <a:latin typeface="Arial" pitchFamily="34" charset="0"/>
          </a:endParaRPr>
        </a:p>
      </dgm:t>
    </dgm:pt>
    <dgm:pt modelId="{E1111656-E47E-4AED-A2B1-E8B97EFCAC4B}" type="parTrans" cxnId="{24A354A9-4CEC-45DF-9E5D-22370F2B01ED}">
      <dgm:prSet/>
      <dgm:spPr/>
      <dgm:t>
        <a:bodyPr/>
        <a:lstStyle/>
        <a:p>
          <a:endParaRPr lang="en-US"/>
        </a:p>
      </dgm:t>
    </dgm:pt>
    <dgm:pt modelId="{DEE95214-60AA-4364-9D0B-5AA43C24E1E2}" type="sibTrans" cxnId="{24A354A9-4CEC-45DF-9E5D-22370F2B01ED}">
      <dgm:prSet/>
      <dgm:spPr/>
      <dgm:t>
        <a:bodyPr/>
        <a:lstStyle/>
        <a:p>
          <a:endParaRPr lang="en-US"/>
        </a:p>
      </dgm:t>
    </dgm:pt>
    <dgm:pt modelId="{1A7BA5EA-0772-4715-9F86-94C22024A57F}">
      <dgm:prSet phldrT="[Text]" custT="1"/>
      <dgm:spPr/>
      <dgm:t>
        <a:bodyPr/>
        <a:lstStyle/>
        <a:p>
          <a:r>
            <a:rPr lang="en-US" sz="1400" b="1" dirty="0" smtClean="0">
              <a:latin typeface="+mn-lt"/>
            </a:rPr>
            <a:t>Plans</a:t>
          </a:r>
          <a:endParaRPr lang="en-US" sz="1400" b="1" dirty="0">
            <a:latin typeface="+mn-lt"/>
          </a:endParaRPr>
        </a:p>
      </dgm:t>
    </dgm:pt>
    <dgm:pt modelId="{D31C6C9D-E4E6-4A72-8DED-D739C631737C}" type="parTrans" cxnId="{F21165A5-B2CE-4816-A92A-BBC5F5AB7B25}">
      <dgm:prSet/>
      <dgm:spPr/>
      <dgm:t>
        <a:bodyPr/>
        <a:lstStyle/>
        <a:p>
          <a:endParaRPr lang="en-US"/>
        </a:p>
      </dgm:t>
    </dgm:pt>
    <dgm:pt modelId="{C581716D-6D7E-4260-8CE4-F61FB5A6D70B}" type="sibTrans" cxnId="{F21165A5-B2CE-4816-A92A-BBC5F5AB7B25}">
      <dgm:prSet/>
      <dgm:spPr/>
      <dgm:t>
        <a:bodyPr/>
        <a:lstStyle/>
        <a:p>
          <a:endParaRPr lang="en-US"/>
        </a:p>
      </dgm:t>
    </dgm:pt>
    <dgm:pt modelId="{45BCF42A-0339-4F75-BE3A-35A76A19D4B6}">
      <dgm:prSet phldrT="[Text]" custT="1"/>
      <dgm:spPr/>
      <dgm:t>
        <a:bodyPr/>
        <a:lstStyle/>
        <a:p>
          <a:r>
            <a:rPr lang="en-US" sz="1400" b="1" dirty="0" smtClean="0">
              <a:latin typeface="+mn-lt"/>
            </a:rPr>
            <a:t>Risk</a:t>
          </a:r>
          <a:endParaRPr lang="en-US" sz="1400" b="1" dirty="0">
            <a:latin typeface="+mn-lt"/>
          </a:endParaRPr>
        </a:p>
      </dgm:t>
    </dgm:pt>
    <dgm:pt modelId="{352DB7F5-4A25-4905-86E5-34491584EF82}" type="parTrans" cxnId="{6D1F6F51-0DF0-4CBC-B61B-74AE0B45FB5F}">
      <dgm:prSet/>
      <dgm:spPr/>
      <dgm:t>
        <a:bodyPr/>
        <a:lstStyle/>
        <a:p>
          <a:endParaRPr lang="en-US"/>
        </a:p>
      </dgm:t>
    </dgm:pt>
    <dgm:pt modelId="{3C655445-0D9F-4403-BCD3-5234B1B42B3E}" type="sibTrans" cxnId="{6D1F6F51-0DF0-4CBC-B61B-74AE0B45FB5F}">
      <dgm:prSet/>
      <dgm:spPr/>
      <dgm:t>
        <a:bodyPr/>
        <a:lstStyle/>
        <a:p>
          <a:endParaRPr lang="en-US"/>
        </a:p>
      </dgm:t>
    </dgm:pt>
    <dgm:pt modelId="{D2581275-15F6-45E9-A520-F92E1252C1D1}">
      <dgm:prSet phldrT="[Text]" custT="1"/>
      <dgm:spPr/>
      <dgm:t>
        <a:bodyPr/>
        <a:lstStyle/>
        <a:p>
          <a:r>
            <a:rPr lang="en-US" sz="1400" b="1" dirty="0" smtClean="0">
              <a:latin typeface="+mn-lt"/>
            </a:rPr>
            <a:t>Change</a:t>
          </a:r>
          <a:endParaRPr lang="en-US" sz="1400" b="1" dirty="0">
            <a:latin typeface="+mn-lt"/>
          </a:endParaRPr>
        </a:p>
      </dgm:t>
    </dgm:pt>
    <dgm:pt modelId="{787BC829-912F-4CC2-9F19-E62083C14343}" type="parTrans" cxnId="{BA5EFF14-E6D8-4F13-8258-B98963CF21A5}">
      <dgm:prSet/>
      <dgm:spPr/>
      <dgm:t>
        <a:bodyPr/>
        <a:lstStyle/>
        <a:p>
          <a:endParaRPr lang="en-US"/>
        </a:p>
      </dgm:t>
    </dgm:pt>
    <dgm:pt modelId="{0335D238-2EA8-4311-865B-DEEA7138430D}" type="sibTrans" cxnId="{BA5EFF14-E6D8-4F13-8258-B98963CF21A5}">
      <dgm:prSet/>
      <dgm:spPr/>
      <dgm:t>
        <a:bodyPr/>
        <a:lstStyle/>
        <a:p>
          <a:endParaRPr lang="en-US"/>
        </a:p>
      </dgm:t>
    </dgm:pt>
    <dgm:pt modelId="{1F99BEB1-EB93-4396-8F3C-C1BFB184B43F}">
      <dgm:prSet phldrT="[Text]" custT="1"/>
      <dgm:spPr/>
      <dgm:t>
        <a:bodyPr/>
        <a:lstStyle/>
        <a:p>
          <a:r>
            <a:rPr lang="en-US" sz="1400" b="1" dirty="0" smtClean="0">
              <a:latin typeface="+mn-lt"/>
            </a:rPr>
            <a:t> Progress</a:t>
          </a:r>
          <a:endParaRPr lang="en-US" sz="1400" b="1" dirty="0">
            <a:latin typeface="+mn-lt"/>
          </a:endParaRPr>
        </a:p>
      </dgm:t>
    </dgm:pt>
    <dgm:pt modelId="{E2556D7A-E668-43A7-8517-74B94E1C0144}" type="parTrans" cxnId="{B2A574CE-9D34-456F-9B2E-981444B72205}">
      <dgm:prSet/>
      <dgm:spPr/>
      <dgm:t>
        <a:bodyPr/>
        <a:lstStyle/>
        <a:p>
          <a:endParaRPr lang="en-US"/>
        </a:p>
      </dgm:t>
    </dgm:pt>
    <dgm:pt modelId="{CA43FEA0-C0AC-4E8D-9AF7-454BE52F81AE}" type="sibTrans" cxnId="{B2A574CE-9D34-456F-9B2E-981444B72205}">
      <dgm:prSet/>
      <dgm:spPr/>
      <dgm:t>
        <a:bodyPr/>
        <a:lstStyle/>
        <a:p>
          <a:endParaRPr lang="en-US"/>
        </a:p>
      </dgm:t>
    </dgm:pt>
    <dgm:pt modelId="{A642C019-3FC7-4D49-9A32-C4CE1BD35510}">
      <dgm:prSet custT="1"/>
      <dgm:spPr>
        <a:solidFill>
          <a:srgbClr val="009644"/>
        </a:solidFill>
      </dgm:spPr>
      <dgm:t>
        <a:bodyPr/>
        <a:lstStyle/>
        <a:p>
          <a:pPr rtl="0"/>
          <a:r>
            <a:rPr kumimoji="0" lang="en-US" sz="1400" b="1" i="0" u="none" strike="noStrike" cap="none" normalizeH="0" baseline="0" dirty="0" smtClean="0">
              <a:ln/>
              <a:effectLst/>
              <a:latin typeface="+mn-lt"/>
            </a:rPr>
            <a:t>PRINCE2</a:t>
          </a:r>
        </a:p>
        <a:p>
          <a:pPr rtl="0"/>
          <a:r>
            <a:rPr kumimoji="0" lang="en-US" sz="1400" b="1" i="0" u="none" strike="noStrike" cap="none" normalizeH="0" baseline="0" dirty="0" smtClean="0">
              <a:ln/>
              <a:effectLst/>
              <a:latin typeface="+mn-lt"/>
            </a:rPr>
            <a:t>Themes</a:t>
          </a:r>
        </a:p>
      </dgm:t>
    </dgm:pt>
    <dgm:pt modelId="{F5AF2D0F-6D9A-4A4C-AFD2-E20B053ED1BE}" type="parTrans" cxnId="{EE0AC396-1F57-4C2C-9AD5-C091AA4AE704}">
      <dgm:prSet/>
      <dgm:spPr/>
      <dgm:t>
        <a:bodyPr/>
        <a:lstStyle/>
        <a:p>
          <a:endParaRPr lang="en-US"/>
        </a:p>
      </dgm:t>
    </dgm:pt>
    <dgm:pt modelId="{4365C99F-40CA-4797-A462-CEA05D1B79C2}" type="sibTrans" cxnId="{EE0AC396-1F57-4C2C-9AD5-C091AA4AE704}">
      <dgm:prSet/>
      <dgm:spPr/>
      <dgm:t>
        <a:bodyPr/>
        <a:lstStyle/>
        <a:p>
          <a:endParaRPr lang="en-US"/>
        </a:p>
      </dgm:t>
    </dgm:pt>
    <dgm:pt modelId="{EB56D006-6102-4B0F-9852-E364F683CF90}" type="pres">
      <dgm:prSet presAssocID="{CE04012B-8FC5-41E4-A279-53DD6D4B4566}" presName="cycle" presStyleCnt="0">
        <dgm:presLayoutVars>
          <dgm:dir/>
          <dgm:resizeHandles val="exact"/>
        </dgm:presLayoutVars>
      </dgm:prSet>
      <dgm:spPr/>
      <dgm:t>
        <a:bodyPr/>
        <a:lstStyle/>
        <a:p>
          <a:endParaRPr lang="en-US"/>
        </a:p>
      </dgm:t>
    </dgm:pt>
    <dgm:pt modelId="{A0D168FF-753A-4686-9068-7396D3D5C2C1}" type="pres">
      <dgm:prSet presAssocID="{297BEAE5-5746-4314-B062-38B0D70ADAF8}" presName="node" presStyleLbl="node1" presStyleIdx="0" presStyleCnt="8" custScaleX="152207" custScaleY="122808" custRadScaleRad="95350" custRadScaleInc="-2290">
        <dgm:presLayoutVars>
          <dgm:bulletEnabled val="1"/>
        </dgm:presLayoutVars>
      </dgm:prSet>
      <dgm:spPr/>
      <dgm:t>
        <a:bodyPr/>
        <a:lstStyle/>
        <a:p>
          <a:endParaRPr lang="en-US"/>
        </a:p>
      </dgm:t>
    </dgm:pt>
    <dgm:pt modelId="{EA27AA83-54E5-42D4-B086-0D1A83B420D4}" type="pres">
      <dgm:prSet presAssocID="{DB1435B3-4B34-4304-AC6D-CB39563B271D}" presName="sibTrans" presStyleLbl="sibTrans2D1" presStyleIdx="0" presStyleCnt="8" custAng="6625899" custScaleX="532275" custLinFactY="100000" custLinFactNeighborX="33472" custLinFactNeighborY="170512" custRadScaleRad="125433" custRadScaleInc="-2147483648"/>
      <dgm:spPr/>
      <dgm:t>
        <a:bodyPr/>
        <a:lstStyle/>
        <a:p>
          <a:endParaRPr lang="en-US"/>
        </a:p>
      </dgm:t>
    </dgm:pt>
    <dgm:pt modelId="{AA9ECA96-D767-4D1F-8439-1408D04A9BE7}" type="pres">
      <dgm:prSet presAssocID="{DB1435B3-4B34-4304-AC6D-CB39563B271D}" presName="connectorText" presStyleLbl="sibTrans2D1" presStyleIdx="0" presStyleCnt="8"/>
      <dgm:spPr/>
      <dgm:t>
        <a:bodyPr/>
        <a:lstStyle/>
        <a:p>
          <a:endParaRPr lang="en-US"/>
        </a:p>
      </dgm:t>
    </dgm:pt>
    <dgm:pt modelId="{BA039F7D-BC96-4C6C-A763-1183C9A6FCA0}" type="pres">
      <dgm:prSet presAssocID="{D60D482A-9FC7-41B9-AE48-0B10554F25E4}" presName="node" presStyleLbl="node1" presStyleIdx="1" presStyleCnt="8" custScaleX="162409" custScaleY="131674" custRadScaleRad="111868" custRadScaleInc="12989">
        <dgm:presLayoutVars>
          <dgm:bulletEnabled val="1"/>
        </dgm:presLayoutVars>
      </dgm:prSet>
      <dgm:spPr/>
      <dgm:t>
        <a:bodyPr/>
        <a:lstStyle/>
        <a:p>
          <a:endParaRPr lang="en-US"/>
        </a:p>
      </dgm:t>
    </dgm:pt>
    <dgm:pt modelId="{4167956A-7592-451C-A9A3-4F3968C6A498}" type="pres">
      <dgm:prSet presAssocID="{DE4C8944-1F3E-4D18-96DA-E32DC639E56C}" presName="sibTrans" presStyleLbl="sibTrans2D1" presStyleIdx="1" presStyleCnt="8" custAng="6390983" custScaleX="294880" custLinFactX="-400000" custLinFactY="100000" custLinFactNeighborX="-402871" custLinFactNeighborY="106220" custRadScaleRad="221389" custRadScaleInc="-2147483648"/>
      <dgm:spPr/>
      <dgm:t>
        <a:bodyPr/>
        <a:lstStyle/>
        <a:p>
          <a:endParaRPr lang="en-US"/>
        </a:p>
      </dgm:t>
    </dgm:pt>
    <dgm:pt modelId="{97D9F898-2499-4983-A07B-966A61357A87}" type="pres">
      <dgm:prSet presAssocID="{DE4C8944-1F3E-4D18-96DA-E32DC639E56C}" presName="connectorText" presStyleLbl="sibTrans2D1" presStyleIdx="1" presStyleCnt="8"/>
      <dgm:spPr/>
      <dgm:t>
        <a:bodyPr/>
        <a:lstStyle/>
        <a:p>
          <a:endParaRPr lang="en-US"/>
        </a:p>
      </dgm:t>
    </dgm:pt>
    <dgm:pt modelId="{6D6F58B7-6AD0-4D14-A51D-DDC08C8C6575}" type="pres">
      <dgm:prSet presAssocID="{CBB1E7FD-FC55-402B-99CA-D72372CB9EE2}" presName="node" presStyleLbl="node1" presStyleIdx="2" presStyleCnt="8" custScaleX="152260" custScaleY="125244" custRadScaleRad="100723">
        <dgm:presLayoutVars>
          <dgm:bulletEnabled val="1"/>
        </dgm:presLayoutVars>
      </dgm:prSet>
      <dgm:spPr/>
      <dgm:t>
        <a:bodyPr/>
        <a:lstStyle/>
        <a:p>
          <a:endParaRPr lang="en-US"/>
        </a:p>
      </dgm:t>
    </dgm:pt>
    <dgm:pt modelId="{94975C9D-D496-431B-B96E-34FA1602A434}" type="pres">
      <dgm:prSet presAssocID="{DEE95214-60AA-4364-9D0B-5AA43C24E1E2}" presName="sibTrans" presStyleLbl="sibTrans2D1" presStyleIdx="2" presStyleCnt="8" custAng="6547979" custScaleX="174222" custLinFactX="-200000" custLinFactNeighborX="-295916" custLinFactNeighborY="-10138"/>
      <dgm:spPr/>
      <dgm:t>
        <a:bodyPr/>
        <a:lstStyle/>
        <a:p>
          <a:endParaRPr lang="en-US"/>
        </a:p>
      </dgm:t>
    </dgm:pt>
    <dgm:pt modelId="{47E81A97-1CDA-4403-A330-5F70618CE68E}" type="pres">
      <dgm:prSet presAssocID="{DEE95214-60AA-4364-9D0B-5AA43C24E1E2}" presName="connectorText" presStyleLbl="sibTrans2D1" presStyleIdx="2" presStyleCnt="8"/>
      <dgm:spPr/>
      <dgm:t>
        <a:bodyPr/>
        <a:lstStyle/>
        <a:p>
          <a:endParaRPr lang="en-US"/>
        </a:p>
      </dgm:t>
    </dgm:pt>
    <dgm:pt modelId="{0FF38AAD-4942-4696-BDE8-001C53367F10}" type="pres">
      <dgm:prSet presAssocID="{1A7BA5EA-0772-4715-9F86-94C22024A57F}" presName="node" presStyleLbl="node1" presStyleIdx="3" presStyleCnt="8" custScaleX="143533" custScaleY="122808" custRadScaleRad="96779" custRadScaleInc="26642">
        <dgm:presLayoutVars>
          <dgm:bulletEnabled val="1"/>
        </dgm:presLayoutVars>
      </dgm:prSet>
      <dgm:spPr/>
      <dgm:t>
        <a:bodyPr/>
        <a:lstStyle/>
        <a:p>
          <a:endParaRPr lang="en-US"/>
        </a:p>
      </dgm:t>
    </dgm:pt>
    <dgm:pt modelId="{DF69C018-4163-4198-8CEE-D4F347B8C24D}" type="pres">
      <dgm:prSet presAssocID="{C581716D-6D7E-4260-8CE4-F61FB5A6D70B}" presName="sibTrans" presStyleLbl="sibTrans2D1" presStyleIdx="3" presStyleCnt="8" custAng="7184184" custScaleX="110078" custLinFactX="-35618" custLinFactY="-100000" custLinFactNeighborX="-100000" custLinFactNeighborY="-129375"/>
      <dgm:spPr/>
      <dgm:t>
        <a:bodyPr/>
        <a:lstStyle/>
        <a:p>
          <a:endParaRPr lang="en-US"/>
        </a:p>
      </dgm:t>
    </dgm:pt>
    <dgm:pt modelId="{413F0863-6DCF-416E-99D7-C8CF62C887AD}" type="pres">
      <dgm:prSet presAssocID="{C581716D-6D7E-4260-8CE4-F61FB5A6D70B}" presName="connectorText" presStyleLbl="sibTrans2D1" presStyleIdx="3" presStyleCnt="8"/>
      <dgm:spPr/>
      <dgm:t>
        <a:bodyPr/>
        <a:lstStyle/>
        <a:p>
          <a:endParaRPr lang="en-US"/>
        </a:p>
      </dgm:t>
    </dgm:pt>
    <dgm:pt modelId="{D8F59943-B814-4566-85F0-55577811B772}" type="pres">
      <dgm:prSet presAssocID="{45BCF42A-0339-4F75-BE3A-35A76A19D4B6}" presName="node" presStyleLbl="node1" presStyleIdx="4" presStyleCnt="8" custScaleX="143400" custScaleY="122808" custRadScaleRad="87712" custRadScaleInc="137656">
        <dgm:presLayoutVars>
          <dgm:bulletEnabled val="1"/>
        </dgm:presLayoutVars>
      </dgm:prSet>
      <dgm:spPr/>
      <dgm:t>
        <a:bodyPr/>
        <a:lstStyle/>
        <a:p>
          <a:endParaRPr lang="en-US"/>
        </a:p>
      </dgm:t>
    </dgm:pt>
    <dgm:pt modelId="{79C97966-6B96-4F90-B77C-5F06278C5012}" type="pres">
      <dgm:prSet presAssocID="{3C655445-0D9F-4403-BCD3-5234B1B42B3E}" presName="sibTrans" presStyleLbl="sibTrans2D1" presStyleIdx="4" presStyleCnt="8" custAng="7138886" custScaleX="163799" custLinFactX="79959" custLinFactY="-100000" custLinFactNeighborX="100000" custLinFactNeighborY="-146395"/>
      <dgm:spPr/>
      <dgm:t>
        <a:bodyPr/>
        <a:lstStyle/>
        <a:p>
          <a:endParaRPr lang="en-US"/>
        </a:p>
      </dgm:t>
    </dgm:pt>
    <dgm:pt modelId="{0BFF5A26-04CD-4B3F-B151-130584F3914C}" type="pres">
      <dgm:prSet presAssocID="{3C655445-0D9F-4403-BCD3-5234B1B42B3E}" presName="connectorText" presStyleLbl="sibTrans2D1" presStyleIdx="4" presStyleCnt="8"/>
      <dgm:spPr/>
      <dgm:t>
        <a:bodyPr/>
        <a:lstStyle/>
        <a:p>
          <a:endParaRPr lang="en-US"/>
        </a:p>
      </dgm:t>
    </dgm:pt>
    <dgm:pt modelId="{C6AA9B8E-40E9-4091-B3B1-A70DB36501D8}" type="pres">
      <dgm:prSet presAssocID="{D2581275-15F6-45E9-A520-F92E1252C1D1}" presName="node" presStyleLbl="node1" presStyleIdx="5" presStyleCnt="8" custScaleX="143536" custScaleY="122808" custRadScaleRad="100832" custRadScaleInc="180052">
        <dgm:presLayoutVars>
          <dgm:bulletEnabled val="1"/>
        </dgm:presLayoutVars>
      </dgm:prSet>
      <dgm:spPr/>
      <dgm:t>
        <a:bodyPr/>
        <a:lstStyle/>
        <a:p>
          <a:endParaRPr lang="en-US"/>
        </a:p>
      </dgm:t>
    </dgm:pt>
    <dgm:pt modelId="{814366A5-742F-497A-A1B2-5F5E2786466B}" type="pres">
      <dgm:prSet presAssocID="{0335D238-2EA8-4311-865B-DEEA7138430D}" presName="sibTrans" presStyleLbl="sibTrans2D1" presStyleIdx="5" presStyleCnt="8" custAng="7959463" custScaleX="55762" custLinFactY="-100000" custLinFactNeighborX="97487" custLinFactNeighborY="-145441"/>
      <dgm:spPr/>
      <dgm:t>
        <a:bodyPr/>
        <a:lstStyle/>
        <a:p>
          <a:endParaRPr lang="en-US"/>
        </a:p>
      </dgm:t>
    </dgm:pt>
    <dgm:pt modelId="{5799703C-3F57-43AF-8358-E914B65DF6D8}" type="pres">
      <dgm:prSet presAssocID="{0335D238-2EA8-4311-865B-DEEA7138430D}" presName="connectorText" presStyleLbl="sibTrans2D1" presStyleIdx="5" presStyleCnt="8"/>
      <dgm:spPr/>
      <dgm:t>
        <a:bodyPr/>
        <a:lstStyle/>
        <a:p>
          <a:endParaRPr lang="en-US"/>
        </a:p>
      </dgm:t>
    </dgm:pt>
    <dgm:pt modelId="{E233A7B7-A14B-44E1-83D6-3801918B7F49}" type="pres">
      <dgm:prSet presAssocID="{1F99BEB1-EB93-4396-8F3C-C1BFB184B43F}" presName="node" presStyleLbl="node1" presStyleIdx="6" presStyleCnt="8" custScaleX="159449" custScaleY="122808" custRadScaleRad="105644" custRadScaleInc="167113">
        <dgm:presLayoutVars>
          <dgm:bulletEnabled val="1"/>
        </dgm:presLayoutVars>
      </dgm:prSet>
      <dgm:spPr/>
      <dgm:t>
        <a:bodyPr/>
        <a:lstStyle/>
        <a:p>
          <a:endParaRPr lang="en-US"/>
        </a:p>
      </dgm:t>
    </dgm:pt>
    <dgm:pt modelId="{3BED8F94-D029-43C7-864A-FAAD1AC2AB10}" type="pres">
      <dgm:prSet presAssocID="{CA43FEA0-C0AC-4E8D-9AF7-454BE52F81AE}" presName="sibTrans" presStyleLbl="sibTrans2D1" presStyleIdx="6" presStyleCnt="8" custAng="751001" custScaleX="113537" custLinFactNeighborX="14714" custLinFactNeighborY="-12893"/>
      <dgm:spPr/>
      <dgm:t>
        <a:bodyPr/>
        <a:lstStyle/>
        <a:p>
          <a:endParaRPr lang="en-US"/>
        </a:p>
      </dgm:t>
    </dgm:pt>
    <dgm:pt modelId="{08EBE315-CA00-4788-A708-6CAA33B08633}" type="pres">
      <dgm:prSet presAssocID="{CA43FEA0-C0AC-4E8D-9AF7-454BE52F81AE}" presName="connectorText" presStyleLbl="sibTrans2D1" presStyleIdx="6" presStyleCnt="8"/>
      <dgm:spPr/>
      <dgm:t>
        <a:bodyPr/>
        <a:lstStyle/>
        <a:p>
          <a:endParaRPr lang="en-US"/>
        </a:p>
      </dgm:t>
    </dgm:pt>
    <dgm:pt modelId="{17A3709A-3658-4D7C-B23B-6FC6C24A05ED}" type="pres">
      <dgm:prSet presAssocID="{A642C019-3FC7-4D49-9A32-C4CE1BD35510}" presName="node" presStyleLbl="node1" presStyleIdx="7" presStyleCnt="8" custScaleX="139124" custScaleY="121804" custRadScaleRad="5484" custRadScaleInc="291611">
        <dgm:presLayoutVars>
          <dgm:bulletEnabled val="1"/>
        </dgm:presLayoutVars>
      </dgm:prSet>
      <dgm:spPr/>
      <dgm:t>
        <a:bodyPr/>
        <a:lstStyle/>
        <a:p>
          <a:endParaRPr lang="en-US"/>
        </a:p>
      </dgm:t>
    </dgm:pt>
    <dgm:pt modelId="{0C98F1CD-7452-413E-8B5E-8A17B15AE28E}" type="pres">
      <dgm:prSet presAssocID="{4365C99F-40CA-4797-A462-CEA05D1B79C2}" presName="sibTrans" presStyleLbl="sibTrans2D1" presStyleIdx="7" presStyleCnt="8" custAng="11184151" custFlipHor="1" custScaleX="132769" custScaleY="105343" custLinFactNeighborX="-4390" custLinFactNeighborY="-2020"/>
      <dgm:spPr/>
      <dgm:t>
        <a:bodyPr/>
        <a:lstStyle/>
        <a:p>
          <a:endParaRPr lang="en-US"/>
        </a:p>
      </dgm:t>
    </dgm:pt>
    <dgm:pt modelId="{21CB9439-A069-4164-9C59-56E140549474}" type="pres">
      <dgm:prSet presAssocID="{4365C99F-40CA-4797-A462-CEA05D1B79C2}" presName="connectorText" presStyleLbl="sibTrans2D1" presStyleIdx="7" presStyleCnt="8"/>
      <dgm:spPr/>
      <dgm:t>
        <a:bodyPr/>
        <a:lstStyle/>
        <a:p>
          <a:endParaRPr lang="en-US"/>
        </a:p>
      </dgm:t>
    </dgm:pt>
  </dgm:ptLst>
  <dgm:cxnLst>
    <dgm:cxn modelId="{B2A574CE-9D34-456F-9B2E-981444B72205}" srcId="{CE04012B-8FC5-41E4-A279-53DD6D4B4566}" destId="{1F99BEB1-EB93-4396-8F3C-C1BFB184B43F}" srcOrd="6" destOrd="0" parTransId="{E2556D7A-E668-43A7-8517-74B94E1C0144}" sibTransId="{CA43FEA0-C0AC-4E8D-9AF7-454BE52F81AE}"/>
    <dgm:cxn modelId="{8CEA4EB9-18E4-4FEC-AF26-763F4458D92F}" type="presOf" srcId="{3C655445-0D9F-4403-BCD3-5234B1B42B3E}" destId="{79C97966-6B96-4F90-B77C-5F06278C5012}" srcOrd="0" destOrd="0" presId="urn:microsoft.com/office/officeart/2005/8/layout/cycle2"/>
    <dgm:cxn modelId="{CE30EEE3-EE70-4754-99A8-5BFE3ABEEF4B}" type="presOf" srcId="{4365C99F-40CA-4797-A462-CEA05D1B79C2}" destId="{0C98F1CD-7452-413E-8B5E-8A17B15AE28E}" srcOrd="0" destOrd="0" presId="urn:microsoft.com/office/officeart/2005/8/layout/cycle2"/>
    <dgm:cxn modelId="{65EBACDB-D35F-4FA5-A34F-A064A3F68A81}" type="presOf" srcId="{DE4C8944-1F3E-4D18-96DA-E32DC639E56C}" destId="{4167956A-7592-451C-A9A3-4F3968C6A498}" srcOrd="0" destOrd="0" presId="urn:microsoft.com/office/officeart/2005/8/layout/cycle2"/>
    <dgm:cxn modelId="{F934613C-FDE0-45A4-85CA-3696A4042B2D}" type="presOf" srcId="{4365C99F-40CA-4797-A462-CEA05D1B79C2}" destId="{21CB9439-A069-4164-9C59-56E140549474}" srcOrd="1" destOrd="0" presId="urn:microsoft.com/office/officeart/2005/8/layout/cycle2"/>
    <dgm:cxn modelId="{B761207E-DCAF-47B4-BEDB-F47CBFCA039D}" type="presOf" srcId="{CA43FEA0-C0AC-4E8D-9AF7-454BE52F81AE}" destId="{3BED8F94-D029-43C7-864A-FAAD1AC2AB10}" srcOrd="0" destOrd="0" presId="urn:microsoft.com/office/officeart/2005/8/layout/cycle2"/>
    <dgm:cxn modelId="{2F90F660-2C11-41B2-9CF1-18533EBE4924}" type="presOf" srcId="{DEE95214-60AA-4364-9D0B-5AA43C24E1E2}" destId="{47E81A97-1CDA-4403-A330-5F70618CE68E}" srcOrd="1" destOrd="0" presId="urn:microsoft.com/office/officeart/2005/8/layout/cycle2"/>
    <dgm:cxn modelId="{8A1CB757-FB3E-4115-9B29-076CFCDF6BC6}" type="presOf" srcId="{C581716D-6D7E-4260-8CE4-F61FB5A6D70B}" destId="{413F0863-6DCF-416E-99D7-C8CF62C887AD}" srcOrd="1" destOrd="0" presId="urn:microsoft.com/office/officeart/2005/8/layout/cycle2"/>
    <dgm:cxn modelId="{2FCB5076-BC48-420A-A20A-3FA1C9D6FB8F}" type="presOf" srcId="{D60D482A-9FC7-41B9-AE48-0B10554F25E4}" destId="{BA039F7D-BC96-4C6C-A763-1183C9A6FCA0}" srcOrd="0" destOrd="0" presId="urn:microsoft.com/office/officeart/2005/8/layout/cycle2"/>
    <dgm:cxn modelId="{F470B832-C47B-4F86-AA0D-22735E4A41D6}" type="presOf" srcId="{0335D238-2EA8-4311-865B-DEEA7138430D}" destId="{5799703C-3F57-43AF-8358-E914B65DF6D8}" srcOrd="1" destOrd="0" presId="urn:microsoft.com/office/officeart/2005/8/layout/cycle2"/>
    <dgm:cxn modelId="{09834DA0-AD2B-4C52-86C7-821C1768C2FB}" type="presOf" srcId="{DE4C8944-1F3E-4D18-96DA-E32DC639E56C}" destId="{97D9F898-2499-4983-A07B-966A61357A87}" srcOrd="1" destOrd="0" presId="urn:microsoft.com/office/officeart/2005/8/layout/cycle2"/>
    <dgm:cxn modelId="{0E3F1DB4-7041-49E8-BEE5-4532C6BCA4D9}" type="presOf" srcId="{297BEAE5-5746-4314-B062-38B0D70ADAF8}" destId="{A0D168FF-753A-4686-9068-7396D3D5C2C1}" srcOrd="0" destOrd="0" presId="urn:microsoft.com/office/officeart/2005/8/layout/cycle2"/>
    <dgm:cxn modelId="{F9D5FE57-7E74-46A7-9AEB-272483F95662}" type="presOf" srcId="{A642C019-3FC7-4D49-9A32-C4CE1BD35510}" destId="{17A3709A-3658-4D7C-B23B-6FC6C24A05ED}" srcOrd="0" destOrd="0" presId="urn:microsoft.com/office/officeart/2005/8/layout/cycle2"/>
    <dgm:cxn modelId="{BA5EFF14-E6D8-4F13-8258-B98963CF21A5}" srcId="{CE04012B-8FC5-41E4-A279-53DD6D4B4566}" destId="{D2581275-15F6-45E9-A520-F92E1252C1D1}" srcOrd="5" destOrd="0" parTransId="{787BC829-912F-4CC2-9F19-E62083C14343}" sibTransId="{0335D238-2EA8-4311-865B-DEEA7138430D}"/>
    <dgm:cxn modelId="{FA882470-8F57-4582-B3B9-41398B31E193}" type="presOf" srcId="{CBB1E7FD-FC55-402B-99CA-D72372CB9EE2}" destId="{6D6F58B7-6AD0-4D14-A51D-DDC08C8C6575}" srcOrd="0" destOrd="0" presId="urn:microsoft.com/office/officeart/2005/8/layout/cycle2"/>
    <dgm:cxn modelId="{3EB4C821-8975-4672-A73B-E0386C7327EB}" type="presOf" srcId="{D2581275-15F6-45E9-A520-F92E1252C1D1}" destId="{C6AA9B8E-40E9-4091-B3B1-A70DB36501D8}" srcOrd="0" destOrd="0" presId="urn:microsoft.com/office/officeart/2005/8/layout/cycle2"/>
    <dgm:cxn modelId="{93349124-2902-4E36-B24E-849FDF396840}" srcId="{CE04012B-8FC5-41E4-A279-53DD6D4B4566}" destId="{297BEAE5-5746-4314-B062-38B0D70ADAF8}" srcOrd="0" destOrd="0" parTransId="{86203EA8-F5F9-42DD-BA32-E964DDA788F4}" sibTransId="{DB1435B3-4B34-4304-AC6D-CB39563B271D}"/>
    <dgm:cxn modelId="{3E3BB1DC-9360-4DD5-8C1E-C3F9A1A4DAF9}" type="presOf" srcId="{1A7BA5EA-0772-4715-9F86-94C22024A57F}" destId="{0FF38AAD-4942-4696-BDE8-001C53367F10}" srcOrd="0" destOrd="0" presId="urn:microsoft.com/office/officeart/2005/8/layout/cycle2"/>
    <dgm:cxn modelId="{EE7C1DA8-1CBE-4926-9A6B-836145994E5E}" type="presOf" srcId="{3C655445-0D9F-4403-BCD3-5234B1B42B3E}" destId="{0BFF5A26-04CD-4B3F-B151-130584F3914C}" srcOrd="1" destOrd="0" presId="urn:microsoft.com/office/officeart/2005/8/layout/cycle2"/>
    <dgm:cxn modelId="{2C91CBD3-1997-450A-984B-C71F4D6889B0}" type="presOf" srcId="{CA43FEA0-C0AC-4E8D-9AF7-454BE52F81AE}" destId="{08EBE315-CA00-4788-A708-6CAA33B08633}" srcOrd="1" destOrd="0" presId="urn:microsoft.com/office/officeart/2005/8/layout/cycle2"/>
    <dgm:cxn modelId="{08A0CC37-96BF-411F-9140-218097DECAC7}" srcId="{CE04012B-8FC5-41E4-A279-53DD6D4B4566}" destId="{D60D482A-9FC7-41B9-AE48-0B10554F25E4}" srcOrd="1" destOrd="0" parTransId="{1CFB5E94-7248-4F37-8D22-511ADA4AA89C}" sibTransId="{DE4C8944-1F3E-4D18-96DA-E32DC639E56C}"/>
    <dgm:cxn modelId="{8E4AD37E-1992-4F08-A26F-9940C1B4D498}" type="presOf" srcId="{DB1435B3-4B34-4304-AC6D-CB39563B271D}" destId="{EA27AA83-54E5-42D4-B086-0D1A83B420D4}" srcOrd="0" destOrd="0" presId="urn:microsoft.com/office/officeart/2005/8/layout/cycle2"/>
    <dgm:cxn modelId="{EE0AC396-1F57-4C2C-9AD5-C091AA4AE704}" srcId="{CE04012B-8FC5-41E4-A279-53DD6D4B4566}" destId="{A642C019-3FC7-4D49-9A32-C4CE1BD35510}" srcOrd="7" destOrd="0" parTransId="{F5AF2D0F-6D9A-4A4C-AFD2-E20B053ED1BE}" sibTransId="{4365C99F-40CA-4797-A462-CEA05D1B79C2}"/>
    <dgm:cxn modelId="{5DE01829-4267-4AD9-8065-ECA84B0CEE1D}" type="presOf" srcId="{DEE95214-60AA-4364-9D0B-5AA43C24E1E2}" destId="{94975C9D-D496-431B-B96E-34FA1602A434}" srcOrd="0" destOrd="0" presId="urn:microsoft.com/office/officeart/2005/8/layout/cycle2"/>
    <dgm:cxn modelId="{A15B0F82-BC9B-4979-9382-80A027AE4025}" type="presOf" srcId="{1F99BEB1-EB93-4396-8F3C-C1BFB184B43F}" destId="{E233A7B7-A14B-44E1-83D6-3801918B7F49}" srcOrd="0" destOrd="0" presId="urn:microsoft.com/office/officeart/2005/8/layout/cycle2"/>
    <dgm:cxn modelId="{683F719B-FEFE-4C7C-9393-3DFD84E28BBF}" type="presOf" srcId="{45BCF42A-0339-4F75-BE3A-35A76A19D4B6}" destId="{D8F59943-B814-4566-85F0-55577811B772}" srcOrd="0" destOrd="0" presId="urn:microsoft.com/office/officeart/2005/8/layout/cycle2"/>
    <dgm:cxn modelId="{24A354A9-4CEC-45DF-9E5D-22370F2B01ED}" srcId="{CE04012B-8FC5-41E4-A279-53DD6D4B4566}" destId="{CBB1E7FD-FC55-402B-99CA-D72372CB9EE2}" srcOrd="2" destOrd="0" parTransId="{E1111656-E47E-4AED-A2B1-E8B97EFCAC4B}" sibTransId="{DEE95214-60AA-4364-9D0B-5AA43C24E1E2}"/>
    <dgm:cxn modelId="{82F90694-1AFF-4623-8B75-A61EB0512D3E}" type="presOf" srcId="{C581716D-6D7E-4260-8CE4-F61FB5A6D70B}" destId="{DF69C018-4163-4198-8CEE-D4F347B8C24D}" srcOrd="0" destOrd="0" presId="urn:microsoft.com/office/officeart/2005/8/layout/cycle2"/>
    <dgm:cxn modelId="{6D1F6F51-0DF0-4CBC-B61B-74AE0B45FB5F}" srcId="{CE04012B-8FC5-41E4-A279-53DD6D4B4566}" destId="{45BCF42A-0339-4F75-BE3A-35A76A19D4B6}" srcOrd="4" destOrd="0" parTransId="{352DB7F5-4A25-4905-86E5-34491584EF82}" sibTransId="{3C655445-0D9F-4403-BCD3-5234B1B42B3E}"/>
    <dgm:cxn modelId="{339FDC3D-BCBE-4EDA-AF25-7061DAA4A60D}" type="presOf" srcId="{CE04012B-8FC5-41E4-A279-53DD6D4B4566}" destId="{EB56D006-6102-4B0F-9852-E364F683CF90}" srcOrd="0" destOrd="0" presId="urn:microsoft.com/office/officeart/2005/8/layout/cycle2"/>
    <dgm:cxn modelId="{F21165A5-B2CE-4816-A92A-BBC5F5AB7B25}" srcId="{CE04012B-8FC5-41E4-A279-53DD6D4B4566}" destId="{1A7BA5EA-0772-4715-9F86-94C22024A57F}" srcOrd="3" destOrd="0" parTransId="{D31C6C9D-E4E6-4A72-8DED-D739C631737C}" sibTransId="{C581716D-6D7E-4260-8CE4-F61FB5A6D70B}"/>
    <dgm:cxn modelId="{67009FE5-BE86-448D-A0C7-401DACD92949}" type="presOf" srcId="{0335D238-2EA8-4311-865B-DEEA7138430D}" destId="{814366A5-742F-497A-A1B2-5F5E2786466B}" srcOrd="0" destOrd="0" presId="urn:microsoft.com/office/officeart/2005/8/layout/cycle2"/>
    <dgm:cxn modelId="{CC882A62-457C-4E4A-9E28-9773EC6271EC}" type="presOf" srcId="{DB1435B3-4B34-4304-AC6D-CB39563B271D}" destId="{AA9ECA96-D767-4D1F-8439-1408D04A9BE7}" srcOrd="1" destOrd="0" presId="urn:microsoft.com/office/officeart/2005/8/layout/cycle2"/>
    <dgm:cxn modelId="{65AF294F-D8DD-4AB4-9878-76894A9D8891}" type="presParOf" srcId="{EB56D006-6102-4B0F-9852-E364F683CF90}" destId="{A0D168FF-753A-4686-9068-7396D3D5C2C1}" srcOrd="0" destOrd="0" presId="urn:microsoft.com/office/officeart/2005/8/layout/cycle2"/>
    <dgm:cxn modelId="{9D01B9FB-3664-4253-B080-1001AA6C7A04}" type="presParOf" srcId="{EB56D006-6102-4B0F-9852-E364F683CF90}" destId="{EA27AA83-54E5-42D4-B086-0D1A83B420D4}" srcOrd="1" destOrd="0" presId="urn:microsoft.com/office/officeart/2005/8/layout/cycle2"/>
    <dgm:cxn modelId="{6AA53705-B067-4340-B87A-F84C6378C6DF}" type="presParOf" srcId="{EA27AA83-54E5-42D4-B086-0D1A83B420D4}" destId="{AA9ECA96-D767-4D1F-8439-1408D04A9BE7}" srcOrd="0" destOrd="0" presId="urn:microsoft.com/office/officeart/2005/8/layout/cycle2"/>
    <dgm:cxn modelId="{4D3D046D-63B8-4496-8860-9735BB0F6A4F}" type="presParOf" srcId="{EB56D006-6102-4B0F-9852-E364F683CF90}" destId="{BA039F7D-BC96-4C6C-A763-1183C9A6FCA0}" srcOrd="2" destOrd="0" presId="urn:microsoft.com/office/officeart/2005/8/layout/cycle2"/>
    <dgm:cxn modelId="{F2B7A4E7-1703-4899-ADF0-2643257D4A8D}" type="presParOf" srcId="{EB56D006-6102-4B0F-9852-E364F683CF90}" destId="{4167956A-7592-451C-A9A3-4F3968C6A498}" srcOrd="3" destOrd="0" presId="urn:microsoft.com/office/officeart/2005/8/layout/cycle2"/>
    <dgm:cxn modelId="{28568737-DBE1-4343-AAE9-9AA7E0492F20}" type="presParOf" srcId="{4167956A-7592-451C-A9A3-4F3968C6A498}" destId="{97D9F898-2499-4983-A07B-966A61357A87}" srcOrd="0" destOrd="0" presId="urn:microsoft.com/office/officeart/2005/8/layout/cycle2"/>
    <dgm:cxn modelId="{6720D114-08D0-4249-B91F-7B4BAC31AB02}" type="presParOf" srcId="{EB56D006-6102-4B0F-9852-E364F683CF90}" destId="{6D6F58B7-6AD0-4D14-A51D-DDC08C8C6575}" srcOrd="4" destOrd="0" presId="urn:microsoft.com/office/officeart/2005/8/layout/cycle2"/>
    <dgm:cxn modelId="{719F7B32-24E9-4524-A2BC-FE8F4ED4C09F}" type="presParOf" srcId="{EB56D006-6102-4B0F-9852-E364F683CF90}" destId="{94975C9D-D496-431B-B96E-34FA1602A434}" srcOrd="5" destOrd="0" presId="urn:microsoft.com/office/officeart/2005/8/layout/cycle2"/>
    <dgm:cxn modelId="{61CF2AD3-52E0-41B2-BD00-1156BB23C718}" type="presParOf" srcId="{94975C9D-D496-431B-B96E-34FA1602A434}" destId="{47E81A97-1CDA-4403-A330-5F70618CE68E}" srcOrd="0" destOrd="0" presId="urn:microsoft.com/office/officeart/2005/8/layout/cycle2"/>
    <dgm:cxn modelId="{AFFF60EA-2683-46D0-AC0D-5391F4B9AB32}" type="presParOf" srcId="{EB56D006-6102-4B0F-9852-E364F683CF90}" destId="{0FF38AAD-4942-4696-BDE8-001C53367F10}" srcOrd="6" destOrd="0" presId="urn:microsoft.com/office/officeart/2005/8/layout/cycle2"/>
    <dgm:cxn modelId="{384A040B-AAB3-4FC9-AA4C-843B32FA8D8B}" type="presParOf" srcId="{EB56D006-6102-4B0F-9852-E364F683CF90}" destId="{DF69C018-4163-4198-8CEE-D4F347B8C24D}" srcOrd="7" destOrd="0" presId="urn:microsoft.com/office/officeart/2005/8/layout/cycle2"/>
    <dgm:cxn modelId="{875027FC-4E01-46EF-870C-1EECC8DC00FC}" type="presParOf" srcId="{DF69C018-4163-4198-8CEE-D4F347B8C24D}" destId="{413F0863-6DCF-416E-99D7-C8CF62C887AD}" srcOrd="0" destOrd="0" presId="urn:microsoft.com/office/officeart/2005/8/layout/cycle2"/>
    <dgm:cxn modelId="{27B0885B-645D-47B1-8544-CA763E0B9C3F}" type="presParOf" srcId="{EB56D006-6102-4B0F-9852-E364F683CF90}" destId="{D8F59943-B814-4566-85F0-55577811B772}" srcOrd="8" destOrd="0" presId="urn:microsoft.com/office/officeart/2005/8/layout/cycle2"/>
    <dgm:cxn modelId="{DC720B31-C56F-453C-A9DF-CA896BBCFCCC}" type="presParOf" srcId="{EB56D006-6102-4B0F-9852-E364F683CF90}" destId="{79C97966-6B96-4F90-B77C-5F06278C5012}" srcOrd="9" destOrd="0" presId="urn:microsoft.com/office/officeart/2005/8/layout/cycle2"/>
    <dgm:cxn modelId="{6427B468-A64A-4658-960D-33347D0A4D7D}" type="presParOf" srcId="{79C97966-6B96-4F90-B77C-5F06278C5012}" destId="{0BFF5A26-04CD-4B3F-B151-130584F3914C}" srcOrd="0" destOrd="0" presId="urn:microsoft.com/office/officeart/2005/8/layout/cycle2"/>
    <dgm:cxn modelId="{61EFC832-AE33-4649-88A6-2B00AF365452}" type="presParOf" srcId="{EB56D006-6102-4B0F-9852-E364F683CF90}" destId="{C6AA9B8E-40E9-4091-B3B1-A70DB36501D8}" srcOrd="10" destOrd="0" presId="urn:microsoft.com/office/officeart/2005/8/layout/cycle2"/>
    <dgm:cxn modelId="{9848E7EE-ADDC-436D-A21A-7356E278C572}" type="presParOf" srcId="{EB56D006-6102-4B0F-9852-E364F683CF90}" destId="{814366A5-742F-497A-A1B2-5F5E2786466B}" srcOrd="11" destOrd="0" presId="urn:microsoft.com/office/officeart/2005/8/layout/cycle2"/>
    <dgm:cxn modelId="{D57DDB01-4247-414E-84C7-EA854162843A}" type="presParOf" srcId="{814366A5-742F-497A-A1B2-5F5E2786466B}" destId="{5799703C-3F57-43AF-8358-E914B65DF6D8}" srcOrd="0" destOrd="0" presId="urn:microsoft.com/office/officeart/2005/8/layout/cycle2"/>
    <dgm:cxn modelId="{3D925B2F-A0E0-4FE8-BA31-06B4EC017792}" type="presParOf" srcId="{EB56D006-6102-4B0F-9852-E364F683CF90}" destId="{E233A7B7-A14B-44E1-83D6-3801918B7F49}" srcOrd="12" destOrd="0" presId="urn:microsoft.com/office/officeart/2005/8/layout/cycle2"/>
    <dgm:cxn modelId="{F46DD97C-C432-4D92-BD49-F9E281E1E911}" type="presParOf" srcId="{EB56D006-6102-4B0F-9852-E364F683CF90}" destId="{3BED8F94-D029-43C7-864A-FAAD1AC2AB10}" srcOrd="13" destOrd="0" presId="urn:microsoft.com/office/officeart/2005/8/layout/cycle2"/>
    <dgm:cxn modelId="{9DC9B2F0-7355-468B-B160-2F01B95F7B8A}" type="presParOf" srcId="{3BED8F94-D029-43C7-864A-FAAD1AC2AB10}" destId="{08EBE315-CA00-4788-A708-6CAA33B08633}" srcOrd="0" destOrd="0" presId="urn:microsoft.com/office/officeart/2005/8/layout/cycle2"/>
    <dgm:cxn modelId="{81A7D906-1628-4D9C-9CA4-47E32E7F0A79}" type="presParOf" srcId="{EB56D006-6102-4B0F-9852-E364F683CF90}" destId="{17A3709A-3658-4D7C-B23B-6FC6C24A05ED}" srcOrd="14" destOrd="0" presId="urn:microsoft.com/office/officeart/2005/8/layout/cycle2"/>
    <dgm:cxn modelId="{01A0479F-17FD-431E-A6DC-705DC8B54DDF}" type="presParOf" srcId="{EB56D006-6102-4B0F-9852-E364F683CF90}" destId="{0C98F1CD-7452-413E-8B5E-8A17B15AE28E}" srcOrd="15" destOrd="0" presId="urn:microsoft.com/office/officeart/2005/8/layout/cycle2"/>
    <dgm:cxn modelId="{D07D70DF-67EE-4392-B5AC-E40526C5CF25}" type="presParOf" srcId="{0C98F1CD-7452-413E-8B5E-8A17B15AE28E}" destId="{21CB9439-A069-4164-9C59-56E140549474}"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2389F6-470E-4A40-9DA9-F07EA05FC8DA}" type="doc">
      <dgm:prSet loTypeId="urn:microsoft.com/office/officeart/2005/8/layout/pList1" loCatId="list" qsTypeId="urn:microsoft.com/office/officeart/2005/8/quickstyle/simple5" qsCatId="simple" csTypeId="urn:microsoft.com/office/officeart/2005/8/colors/accent1_2" csCatId="accent1" phldr="1"/>
      <dgm:spPr/>
      <dgm:t>
        <a:bodyPr/>
        <a:lstStyle/>
        <a:p>
          <a:endParaRPr lang="en-US"/>
        </a:p>
      </dgm:t>
    </dgm:pt>
    <dgm:pt modelId="{9C7E0DE8-8C9C-4EEE-9139-ABBB4280B7EC}">
      <dgm:prSet phldrT="[Text]" custT="1"/>
      <dgm:spPr/>
      <dgm:t>
        <a:bodyPr/>
        <a:lstStyle/>
        <a:p>
          <a:r>
            <a:rPr lang="en-US" sz="1400" b="1" dirty="0" smtClean="0"/>
            <a:t>Extreme</a:t>
          </a:r>
        </a:p>
        <a:p>
          <a:r>
            <a:rPr lang="en-US" sz="1400" b="1" dirty="0" smtClean="0"/>
            <a:t>Projects</a:t>
          </a:r>
        </a:p>
        <a:p>
          <a:r>
            <a:rPr lang="en-US" sz="1400" b="1" dirty="0" smtClean="0"/>
            <a:t>(Q4)</a:t>
          </a:r>
        </a:p>
      </dgm:t>
    </dgm:pt>
    <dgm:pt modelId="{AABF7B7A-074B-41DE-B78D-6709EC433961}" type="parTrans" cxnId="{D8BC70BE-56D2-4BE1-838D-77A3FBCB88FD}">
      <dgm:prSet/>
      <dgm:spPr/>
      <dgm:t>
        <a:bodyPr/>
        <a:lstStyle/>
        <a:p>
          <a:endParaRPr lang="en-US"/>
        </a:p>
      </dgm:t>
    </dgm:pt>
    <dgm:pt modelId="{2EE20D74-8832-48B3-93CE-2B410D9A8829}" type="sibTrans" cxnId="{D8BC70BE-56D2-4BE1-838D-77A3FBCB88FD}">
      <dgm:prSet/>
      <dgm:spPr/>
      <dgm:t>
        <a:bodyPr/>
        <a:lstStyle/>
        <a:p>
          <a:endParaRPr lang="en-US"/>
        </a:p>
      </dgm:t>
    </dgm:pt>
    <dgm:pt modelId="{24E67A81-D16C-4EED-8536-FF5323B09F00}">
      <dgm:prSet phldrT="[Text]" custT="1"/>
      <dgm:spPr/>
      <dgm:t>
        <a:bodyPr/>
        <a:lstStyle/>
        <a:p>
          <a:r>
            <a:rPr lang="en-US" sz="1400" b="1" dirty="0" smtClean="0"/>
            <a:t>Extreme</a:t>
          </a:r>
        </a:p>
        <a:p>
          <a:r>
            <a:rPr lang="en-US" sz="1400" b="1" dirty="0" smtClean="0"/>
            <a:t>Projects</a:t>
          </a:r>
        </a:p>
        <a:p>
          <a:r>
            <a:rPr lang="en-US" sz="1400" b="1" dirty="0" smtClean="0"/>
            <a:t>(Q3)</a:t>
          </a:r>
          <a:endParaRPr lang="en-US" sz="1400" b="1" dirty="0"/>
        </a:p>
      </dgm:t>
    </dgm:pt>
    <dgm:pt modelId="{5CFD2084-7DCE-44B2-B004-BC373A5AA72D}" type="parTrans" cxnId="{3217E3A8-3BA0-4653-BBE2-B1AD6925BCB5}">
      <dgm:prSet/>
      <dgm:spPr/>
      <dgm:t>
        <a:bodyPr/>
        <a:lstStyle/>
        <a:p>
          <a:endParaRPr lang="en-US"/>
        </a:p>
      </dgm:t>
    </dgm:pt>
    <dgm:pt modelId="{58DA7E68-1FC4-4DA6-ACDC-F7FCB510824D}" type="sibTrans" cxnId="{3217E3A8-3BA0-4653-BBE2-B1AD6925BCB5}">
      <dgm:prSet/>
      <dgm:spPr/>
      <dgm:t>
        <a:bodyPr/>
        <a:lstStyle/>
        <a:p>
          <a:endParaRPr lang="en-US"/>
        </a:p>
      </dgm:t>
    </dgm:pt>
    <dgm:pt modelId="{34BE7465-7AC2-481B-954B-A63BBC3FAFBD}">
      <dgm:prSet phldrT="[Text]" custT="1"/>
      <dgm:spPr/>
      <dgm:t>
        <a:bodyPr/>
        <a:lstStyle/>
        <a:p>
          <a:r>
            <a:rPr lang="en-US" sz="1400" b="1" dirty="0" smtClean="0"/>
            <a:t>Traditional </a:t>
          </a:r>
        </a:p>
        <a:p>
          <a:r>
            <a:rPr lang="en-US" sz="1400" b="1" dirty="0" smtClean="0"/>
            <a:t>Projects</a:t>
          </a:r>
        </a:p>
        <a:p>
          <a:r>
            <a:rPr lang="en-US" sz="1400" b="1" dirty="0" smtClean="0"/>
            <a:t>(Q1)</a:t>
          </a:r>
          <a:endParaRPr lang="en-US" sz="1400" b="1" dirty="0"/>
        </a:p>
      </dgm:t>
    </dgm:pt>
    <dgm:pt modelId="{EB20C726-7067-4E10-B8A2-C5F60848DA15}" type="parTrans" cxnId="{EA911AA1-C4F9-420A-B1B6-BEA0677C49A0}">
      <dgm:prSet/>
      <dgm:spPr/>
      <dgm:t>
        <a:bodyPr/>
        <a:lstStyle/>
        <a:p>
          <a:endParaRPr lang="en-US"/>
        </a:p>
      </dgm:t>
    </dgm:pt>
    <dgm:pt modelId="{FD0992E9-9EA9-4B1E-AB50-503FB3664A95}" type="sibTrans" cxnId="{EA911AA1-C4F9-420A-B1B6-BEA0677C49A0}">
      <dgm:prSet/>
      <dgm:spPr/>
      <dgm:t>
        <a:bodyPr/>
        <a:lstStyle/>
        <a:p>
          <a:endParaRPr lang="en-US"/>
        </a:p>
      </dgm:t>
    </dgm:pt>
    <dgm:pt modelId="{0DDC9AAC-2333-4894-887A-53698BDA5549}">
      <dgm:prSet custT="1"/>
      <dgm:spPr/>
      <dgm:t>
        <a:bodyPr/>
        <a:lstStyle/>
        <a:p>
          <a:r>
            <a:rPr lang="en-US" sz="1400" b="1" dirty="0" smtClean="0"/>
            <a:t>Agile</a:t>
          </a:r>
        </a:p>
        <a:p>
          <a:r>
            <a:rPr lang="en-US" sz="1400" b="1" dirty="0" smtClean="0"/>
            <a:t>Projects</a:t>
          </a:r>
        </a:p>
        <a:p>
          <a:r>
            <a:rPr lang="en-US" sz="1400" b="1" dirty="0" smtClean="0"/>
            <a:t>(Q2)</a:t>
          </a:r>
        </a:p>
      </dgm:t>
    </dgm:pt>
    <dgm:pt modelId="{3D3C7E32-164A-4EDA-A394-2761573CB9E2}" type="parTrans" cxnId="{E75D3FC9-1555-4061-9F62-B1769E446900}">
      <dgm:prSet/>
      <dgm:spPr/>
      <dgm:t>
        <a:bodyPr/>
        <a:lstStyle/>
        <a:p>
          <a:endParaRPr lang="en-US"/>
        </a:p>
      </dgm:t>
    </dgm:pt>
    <dgm:pt modelId="{3761A679-251B-4733-A761-B353D3C5DA2D}" type="sibTrans" cxnId="{E75D3FC9-1555-4061-9F62-B1769E446900}">
      <dgm:prSet/>
      <dgm:spPr/>
      <dgm:t>
        <a:bodyPr/>
        <a:lstStyle/>
        <a:p>
          <a:endParaRPr lang="en-US"/>
        </a:p>
      </dgm:t>
    </dgm:pt>
    <dgm:pt modelId="{9C26C625-8F3F-47BE-8383-53F2B810BD91}" type="pres">
      <dgm:prSet presAssocID="{AB2389F6-470E-4A40-9DA9-F07EA05FC8DA}" presName="Name0" presStyleCnt="0">
        <dgm:presLayoutVars>
          <dgm:dir/>
          <dgm:resizeHandles val="exact"/>
        </dgm:presLayoutVars>
      </dgm:prSet>
      <dgm:spPr/>
      <dgm:t>
        <a:bodyPr/>
        <a:lstStyle/>
        <a:p>
          <a:endParaRPr lang="en-US"/>
        </a:p>
      </dgm:t>
    </dgm:pt>
    <dgm:pt modelId="{49D1E22C-A4A0-4262-9EDE-563EA1EDF0B5}" type="pres">
      <dgm:prSet presAssocID="{9C7E0DE8-8C9C-4EEE-9139-ABBB4280B7EC}" presName="compNode" presStyleCnt="0"/>
      <dgm:spPr/>
    </dgm:pt>
    <dgm:pt modelId="{247A0C4B-694C-4C1F-9C00-D7F8FFF5558B}" type="pres">
      <dgm:prSet presAssocID="{9C7E0DE8-8C9C-4EEE-9139-ABBB4280B7EC}" presName="pictRect" presStyleLbl="node1" presStyleIdx="0" presStyleCnt="4"/>
      <dgm:spPr>
        <a:solidFill>
          <a:srgbClr val="CCECFF"/>
        </a:solidFill>
      </dgm:spPr>
    </dgm:pt>
    <dgm:pt modelId="{14AD52D7-9A9E-4BA2-800B-68ECEC09E6AD}" type="pres">
      <dgm:prSet presAssocID="{9C7E0DE8-8C9C-4EEE-9139-ABBB4280B7EC}" presName="textRect" presStyleLbl="revTx" presStyleIdx="0" presStyleCnt="4" custLinFactY="-63522" custLinFactNeighborX="-1236" custLinFactNeighborY="-100000">
        <dgm:presLayoutVars>
          <dgm:bulletEnabled val="1"/>
        </dgm:presLayoutVars>
      </dgm:prSet>
      <dgm:spPr/>
      <dgm:t>
        <a:bodyPr/>
        <a:lstStyle/>
        <a:p>
          <a:endParaRPr lang="en-US"/>
        </a:p>
      </dgm:t>
    </dgm:pt>
    <dgm:pt modelId="{64325559-9F1D-4793-A1D1-6E9951886160}" type="pres">
      <dgm:prSet presAssocID="{2EE20D74-8832-48B3-93CE-2B410D9A8829}" presName="sibTrans" presStyleLbl="sibTrans2D1" presStyleIdx="0" presStyleCnt="0"/>
      <dgm:spPr/>
      <dgm:t>
        <a:bodyPr/>
        <a:lstStyle/>
        <a:p>
          <a:endParaRPr lang="en-US"/>
        </a:p>
      </dgm:t>
    </dgm:pt>
    <dgm:pt modelId="{12B26E63-8939-44DF-8EB1-68C7FB9F4B99}" type="pres">
      <dgm:prSet presAssocID="{24E67A81-D16C-4EED-8536-FF5323B09F00}" presName="compNode" presStyleCnt="0"/>
      <dgm:spPr/>
    </dgm:pt>
    <dgm:pt modelId="{5EAD4282-B3EC-454C-88E2-B5C740DBCAB2}" type="pres">
      <dgm:prSet presAssocID="{24E67A81-D16C-4EED-8536-FF5323B09F00}" presName="pictRect" presStyleLbl="node1" presStyleIdx="1" presStyleCnt="4" custLinFactNeighborX="1247" custLinFactNeighborY="-144"/>
      <dgm:spPr>
        <a:solidFill>
          <a:srgbClr val="CCECFF"/>
        </a:solidFill>
      </dgm:spPr>
    </dgm:pt>
    <dgm:pt modelId="{507DDC97-12F8-4525-B4FE-45AAEC29BD27}" type="pres">
      <dgm:prSet presAssocID="{24E67A81-D16C-4EED-8536-FF5323B09F00}" presName="textRect" presStyleLbl="revTx" presStyleIdx="1" presStyleCnt="4" custScaleX="83405" custLinFactY="-52292" custLinFactNeighborX="1282" custLinFactNeighborY="-100000">
        <dgm:presLayoutVars>
          <dgm:bulletEnabled val="1"/>
        </dgm:presLayoutVars>
      </dgm:prSet>
      <dgm:spPr/>
      <dgm:t>
        <a:bodyPr/>
        <a:lstStyle/>
        <a:p>
          <a:endParaRPr lang="en-US"/>
        </a:p>
      </dgm:t>
    </dgm:pt>
    <dgm:pt modelId="{DA797F8D-2511-4FF4-9AD0-46506049C163}" type="pres">
      <dgm:prSet presAssocID="{58DA7E68-1FC4-4DA6-ACDC-F7FCB510824D}" presName="sibTrans" presStyleLbl="sibTrans2D1" presStyleIdx="0" presStyleCnt="0"/>
      <dgm:spPr/>
      <dgm:t>
        <a:bodyPr/>
        <a:lstStyle/>
        <a:p>
          <a:endParaRPr lang="en-US"/>
        </a:p>
      </dgm:t>
    </dgm:pt>
    <dgm:pt modelId="{B7B9E5D6-C483-4B90-A100-4A3EB9DFE1A6}" type="pres">
      <dgm:prSet presAssocID="{34BE7465-7AC2-481B-954B-A63BBC3FAFBD}" presName="compNode" presStyleCnt="0"/>
      <dgm:spPr/>
    </dgm:pt>
    <dgm:pt modelId="{F79200C2-C71C-405F-A340-A2916ACBADD0}" type="pres">
      <dgm:prSet presAssocID="{34BE7465-7AC2-481B-954B-A63BBC3FAFBD}" presName="pictRect" presStyleLbl="node1" presStyleIdx="2" presStyleCnt="4" custLinFactNeighborX="-1703" custLinFactNeighborY="-6116"/>
      <dgm:spPr>
        <a:solidFill>
          <a:srgbClr val="CCECFF"/>
        </a:solidFill>
      </dgm:spPr>
    </dgm:pt>
    <dgm:pt modelId="{5C8B7EC4-03E2-416D-80C3-0728BE9656B6}" type="pres">
      <dgm:prSet presAssocID="{34BE7465-7AC2-481B-954B-A63BBC3FAFBD}" presName="textRect" presStyleLbl="revTx" presStyleIdx="2" presStyleCnt="4" custLinFactY="-61759" custLinFactNeighborX="-1703" custLinFactNeighborY="-100000">
        <dgm:presLayoutVars>
          <dgm:bulletEnabled val="1"/>
        </dgm:presLayoutVars>
      </dgm:prSet>
      <dgm:spPr/>
      <dgm:t>
        <a:bodyPr/>
        <a:lstStyle/>
        <a:p>
          <a:endParaRPr lang="en-US"/>
        </a:p>
      </dgm:t>
    </dgm:pt>
    <dgm:pt modelId="{778B7B8B-1576-4DCD-A604-F6A3A22D4B4C}" type="pres">
      <dgm:prSet presAssocID="{FD0992E9-9EA9-4B1E-AB50-503FB3664A95}" presName="sibTrans" presStyleLbl="sibTrans2D1" presStyleIdx="0" presStyleCnt="0"/>
      <dgm:spPr/>
      <dgm:t>
        <a:bodyPr/>
        <a:lstStyle/>
        <a:p>
          <a:endParaRPr lang="en-US"/>
        </a:p>
      </dgm:t>
    </dgm:pt>
    <dgm:pt modelId="{DCA3C19B-2997-4C70-A95F-96D9BC5F8F8A}" type="pres">
      <dgm:prSet presAssocID="{0DDC9AAC-2333-4894-887A-53698BDA5549}" presName="compNode" presStyleCnt="0"/>
      <dgm:spPr/>
    </dgm:pt>
    <dgm:pt modelId="{6A9A8E9C-228D-49CB-A4E2-D8025A8B4AF8}" type="pres">
      <dgm:prSet presAssocID="{0DDC9AAC-2333-4894-887A-53698BDA5549}" presName="pictRect" presStyleLbl="node1" presStyleIdx="3" presStyleCnt="4" custLinFactNeighborX="1896" custLinFactNeighborY="-6145"/>
      <dgm:spPr>
        <a:solidFill>
          <a:srgbClr val="CCECFF"/>
        </a:solidFill>
      </dgm:spPr>
    </dgm:pt>
    <dgm:pt modelId="{68C9B615-4ACD-4A36-ADDE-05D1E675CDC0}" type="pres">
      <dgm:prSet presAssocID="{0DDC9AAC-2333-4894-887A-53698BDA5549}" presName="textRect" presStyleLbl="revTx" presStyleIdx="3" presStyleCnt="4" custLinFactY="-59941" custLinFactNeighborX="3063" custLinFactNeighborY="-100000">
        <dgm:presLayoutVars>
          <dgm:bulletEnabled val="1"/>
        </dgm:presLayoutVars>
      </dgm:prSet>
      <dgm:spPr/>
      <dgm:t>
        <a:bodyPr/>
        <a:lstStyle/>
        <a:p>
          <a:endParaRPr lang="en-US"/>
        </a:p>
      </dgm:t>
    </dgm:pt>
  </dgm:ptLst>
  <dgm:cxnLst>
    <dgm:cxn modelId="{BA1C38B8-3EF2-4A7D-AC3B-685F140B001C}" type="presOf" srcId="{AB2389F6-470E-4A40-9DA9-F07EA05FC8DA}" destId="{9C26C625-8F3F-47BE-8383-53F2B810BD91}" srcOrd="0" destOrd="0" presId="urn:microsoft.com/office/officeart/2005/8/layout/pList1"/>
    <dgm:cxn modelId="{A5226BBE-A7C9-40C3-A5BB-CB321A9223C2}" type="presOf" srcId="{FD0992E9-9EA9-4B1E-AB50-503FB3664A95}" destId="{778B7B8B-1576-4DCD-A604-F6A3A22D4B4C}" srcOrd="0" destOrd="0" presId="urn:microsoft.com/office/officeart/2005/8/layout/pList1"/>
    <dgm:cxn modelId="{E772D124-E72D-4E4B-A1E8-538979AABDA4}" type="presOf" srcId="{34BE7465-7AC2-481B-954B-A63BBC3FAFBD}" destId="{5C8B7EC4-03E2-416D-80C3-0728BE9656B6}" srcOrd="0" destOrd="0" presId="urn:microsoft.com/office/officeart/2005/8/layout/pList1"/>
    <dgm:cxn modelId="{3217E3A8-3BA0-4653-BBE2-B1AD6925BCB5}" srcId="{AB2389F6-470E-4A40-9DA9-F07EA05FC8DA}" destId="{24E67A81-D16C-4EED-8536-FF5323B09F00}" srcOrd="1" destOrd="0" parTransId="{5CFD2084-7DCE-44B2-B004-BC373A5AA72D}" sibTransId="{58DA7E68-1FC4-4DA6-ACDC-F7FCB510824D}"/>
    <dgm:cxn modelId="{3BD5C6B3-3BFD-4706-A9C1-082F0586E784}" type="presOf" srcId="{58DA7E68-1FC4-4DA6-ACDC-F7FCB510824D}" destId="{DA797F8D-2511-4FF4-9AD0-46506049C163}" srcOrd="0" destOrd="0" presId="urn:microsoft.com/office/officeart/2005/8/layout/pList1"/>
    <dgm:cxn modelId="{E75D3FC9-1555-4061-9F62-B1769E446900}" srcId="{AB2389F6-470E-4A40-9DA9-F07EA05FC8DA}" destId="{0DDC9AAC-2333-4894-887A-53698BDA5549}" srcOrd="3" destOrd="0" parTransId="{3D3C7E32-164A-4EDA-A394-2761573CB9E2}" sibTransId="{3761A679-251B-4733-A761-B353D3C5DA2D}"/>
    <dgm:cxn modelId="{EA911AA1-C4F9-420A-B1B6-BEA0677C49A0}" srcId="{AB2389F6-470E-4A40-9DA9-F07EA05FC8DA}" destId="{34BE7465-7AC2-481B-954B-A63BBC3FAFBD}" srcOrd="2" destOrd="0" parTransId="{EB20C726-7067-4E10-B8A2-C5F60848DA15}" sibTransId="{FD0992E9-9EA9-4B1E-AB50-503FB3664A95}"/>
    <dgm:cxn modelId="{3E9B6A5B-B4B1-4E1F-9354-1E99EAF7FC6B}" type="presOf" srcId="{0DDC9AAC-2333-4894-887A-53698BDA5549}" destId="{68C9B615-4ACD-4A36-ADDE-05D1E675CDC0}" srcOrd="0" destOrd="0" presId="urn:microsoft.com/office/officeart/2005/8/layout/pList1"/>
    <dgm:cxn modelId="{96EFA6E1-D38B-4674-A3DE-67B408080B5A}" type="presOf" srcId="{2EE20D74-8832-48B3-93CE-2B410D9A8829}" destId="{64325559-9F1D-4793-A1D1-6E9951886160}" srcOrd="0" destOrd="0" presId="urn:microsoft.com/office/officeart/2005/8/layout/pList1"/>
    <dgm:cxn modelId="{A82C8161-D15B-4FFB-B138-914BF8F2C5E0}" type="presOf" srcId="{24E67A81-D16C-4EED-8536-FF5323B09F00}" destId="{507DDC97-12F8-4525-B4FE-45AAEC29BD27}" srcOrd="0" destOrd="0" presId="urn:microsoft.com/office/officeart/2005/8/layout/pList1"/>
    <dgm:cxn modelId="{D8BC70BE-56D2-4BE1-838D-77A3FBCB88FD}" srcId="{AB2389F6-470E-4A40-9DA9-F07EA05FC8DA}" destId="{9C7E0DE8-8C9C-4EEE-9139-ABBB4280B7EC}" srcOrd="0" destOrd="0" parTransId="{AABF7B7A-074B-41DE-B78D-6709EC433961}" sibTransId="{2EE20D74-8832-48B3-93CE-2B410D9A8829}"/>
    <dgm:cxn modelId="{EF02359C-4164-455E-A091-7AA14DA8BA9B}" type="presOf" srcId="{9C7E0DE8-8C9C-4EEE-9139-ABBB4280B7EC}" destId="{14AD52D7-9A9E-4BA2-800B-68ECEC09E6AD}" srcOrd="0" destOrd="0" presId="urn:microsoft.com/office/officeart/2005/8/layout/pList1"/>
    <dgm:cxn modelId="{8DECD9FE-3DA4-4A54-87F8-EFB42F2B83AB}" type="presParOf" srcId="{9C26C625-8F3F-47BE-8383-53F2B810BD91}" destId="{49D1E22C-A4A0-4262-9EDE-563EA1EDF0B5}" srcOrd="0" destOrd="0" presId="urn:microsoft.com/office/officeart/2005/8/layout/pList1"/>
    <dgm:cxn modelId="{7E1CCC2C-AB7F-472C-8C30-9874FE776AF4}" type="presParOf" srcId="{49D1E22C-A4A0-4262-9EDE-563EA1EDF0B5}" destId="{247A0C4B-694C-4C1F-9C00-D7F8FFF5558B}" srcOrd="0" destOrd="0" presId="urn:microsoft.com/office/officeart/2005/8/layout/pList1"/>
    <dgm:cxn modelId="{C73146B4-A1E4-498A-B36A-C16C837A203D}" type="presParOf" srcId="{49D1E22C-A4A0-4262-9EDE-563EA1EDF0B5}" destId="{14AD52D7-9A9E-4BA2-800B-68ECEC09E6AD}" srcOrd="1" destOrd="0" presId="urn:microsoft.com/office/officeart/2005/8/layout/pList1"/>
    <dgm:cxn modelId="{D832355F-4C32-4CBC-B627-9B8C6F00253D}" type="presParOf" srcId="{9C26C625-8F3F-47BE-8383-53F2B810BD91}" destId="{64325559-9F1D-4793-A1D1-6E9951886160}" srcOrd="1" destOrd="0" presId="urn:microsoft.com/office/officeart/2005/8/layout/pList1"/>
    <dgm:cxn modelId="{3378E6C3-BB27-4913-BB8D-C3802708E652}" type="presParOf" srcId="{9C26C625-8F3F-47BE-8383-53F2B810BD91}" destId="{12B26E63-8939-44DF-8EB1-68C7FB9F4B99}" srcOrd="2" destOrd="0" presId="urn:microsoft.com/office/officeart/2005/8/layout/pList1"/>
    <dgm:cxn modelId="{AF19481C-9BF0-4F10-B50F-E043AC481CDC}" type="presParOf" srcId="{12B26E63-8939-44DF-8EB1-68C7FB9F4B99}" destId="{5EAD4282-B3EC-454C-88E2-B5C740DBCAB2}" srcOrd="0" destOrd="0" presId="urn:microsoft.com/office/officeart/2005/8/layout/pList1"/>
    <dgm:cxn modelId="{67739175-1D51-4BDB-B99F-B35986A687FF}" type="presParOf" srcId="{12B26E63-8939-44DF-8EB1-68C7FB9F4B99}" destId="{507DDC97-12F8-4525-B4FE-45AAEC29BD27}" srcOrd="1" destOrd="0" presId="urn:microsoft.com/office/officeart/2005/8/layout/pList1"/>
    <dgm:cxn modelId="{D168ED20-6503-4D35-B2D5-59D3371E5EFD}" type="presParOf" srcId="{9C26C625-8F3F-47BE-8383-53F2B810BD91}" destId="{DA797F8D-2511-4FF4-9AD0-46506049C163}" srcOrd="3" destOrd="0" presId="urn:microsoft.com/office/officeart/2005/8/layout/pList1"/>
    <dgm:cxn modelId="{00AD7FA2-E7D9-4304-80A9-73BEA240B07E}" type="presParOf" srcId="{9C26C625-8F3F-47BE-8383-53F2B810BD91}" destId="{B7B9E5D6-C483-4B90-A100-4A3EB9DFE1A6}" srcOrd="4" destOrd="0" presId="urn:microsoft.com/office/officeart/2005/8/layout/pList1"/>
    <dgm:cxn modelId="{92CE7F08-3E0F-4FE0-BC7F-B803A7A3818E}" type="presParOf" srcId="{B7B9E5D6-C483-4B90-A100-4A3EB9DFE1A6}" destId="{F79200C2-C71C-405F-A340-A2916ACBADD0}" srcOrd="0" destOrd="0" presId="urn:microsoft.com/office/officeart/2005/8/layout/pList1"/>
    <dgm:cxn modelId="{F01760D6-DEF1-4E6B-8CF2-B2F9CE6FD60F}" type="presParOf" srcId="{B7B9E5D6-C483-4B90-A100-4A3EB9DFE1A6}" destId="{5C8B7EC4-03E2-416D-80C3-0728BE9656B6}" srcOrd="1" destOrd="0" presId="urn:microsoft.com/office/officeart/2005/8/layout/pList1"/>
    <dgm:cxn modelId="{9B547AD1-E779-4036-A252-A7EA6128732E}" type="presParOf" srcId="{9C26C625-8F3F-47BE-8383-53F2B810BD91}" destId="{778B7B8B-1576-4DCD-A604-F6A3A22D4B4C}" srcOrd="5" destOrd="0" presId="urn:microsoft.com/office/officeart/2005/8/layout/pList1"/>
    <dgm:cxn modelId="{8E4D9A1A-24A2-4CF8-817F-4BC1FAC209EF}" type="presParOf" srcId="{9C26C625-8F3F-47BE-8383-53F2B810BD91}" destId="{DCA3C19B-2997-4C70-A95F-96D9BC5F8F8A}" srcOrd="6" destOrd="0" presId="urn:microsoft.com/office/officeart/2005/8/layout/pList1"/>
    <dgm:cxn modelId="{75B4E775-6CE6-4A77-949A-0DAF0C7532D2}" type="presParOf" srcId="{DCA3C19B-2997-4C70-A95F-96D9BC5F8F8A}" destId="{6A9A8E9C-228D-49CB-A4E2-D8025A8B4AF8}" srcOrd="0" destOrd="0" presId="urn:microsoft.com/office/officeart/2005/8/layout/pList1"/>
    <dgm:cxn modelId="{B584D09E-EEDA-45E3-83A0-5F8099B7A1CB}" type="presParOf" srcId="{DCA3C19B-2997-4C70-A95F-96D9BC5F8F8A}" destId="{68C9B615-4ACD-4A36-ADDE-05D1E675CDC0}"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2389F6-470E-4A40-9DA9-F07EA05FC8DA}" type="doc">
      <dgm:prSet loTypeId="urn:microsoft.com/office/officeart/2005/8/layout/pList1" loCatId="list" qsTypeId="urn:microsoft.com/office/officeart/2005/8/quickstyle/simple5" qsCatId="simple" csTypeId="urn:microsoft.com/office/officeart/2005/8/colors/accent1_2" csCatId="accent1" phldr="1"/>
      <dgm:spPr/>
      <dgm:t>
        <a:bodyPr/>
        <a:lstStyle/>
        <a:p>
          <a:endParaRPr lang="en-US"/>
        </a:p>
      </dgm:t>
    </dgm:pt>
    <dgm:pt modelId="{9C7E0DE8-8C9C-4EEE-9139-ABBB4280B7EC}">
      <dgm:prSet phldrT="[Text]" custT="1"/>
      <dgm:spPr/>
      <dgm:t>
        <a:bodyPr/>
        <a:lstStyle/>
        <a:p>
          <a:r>
            <a:rPr lang="en-US" sz="1400" b="1" dirty="0" err="1" smtClean="0"/>
            <a:t>Emertxe</a:t>
          </a:r>
          <a:endParaRPr lang="en-US" sz="1400" b="1" dirty="0" smtClean="0"/>
        </a:p>
        <a:p>
          <a:r>
            <a:rPr lang="en-US" sz="1400" b="1" dirty="0" smtClean="0"/>
            <a:t>Projects</a:t>
          </a:r>
        </a:p>
        <a:p>
          <a:r>
            <a:rPr lang="en-US" sz="1400" b="1" dirty="0" smtClean="0"/>
            <a:t>(Q4)</a:t>
          </a:r>
        </a:p>
      </dgm:t>
    </dgm:pt>
    <dgm:pt modelId="{AABF7B7A-074B-41DE-B78D-6709EC433961}" type="parTrans" cxnId="{D8BC70BE-56D2-4BE1-838D-77A3FBCB88FD}">
      <dgm:prSet/>
      <dgm:spPr/>
      <dgm:t>
        <a:bodyPr/>
        <a:lstStyle/>
        <a:p>
          <a:endParaRPr lang="en-US"/>
        </a:p>
      </dgm:t>
    </dgm:pt>
    <dgm:pt modelId="{2EE20D74-8832-48B3-93CE-2B410D9A8829}" type="sibTrans" cxnId="{D8BC70BE-56D2-4BE1-838D-77A3FBCB88FD}">
      <dgm:prSet/>
      <dgm:spPr/>
      <dgm:t>
        <a:bodyPr/>
        <a:lstStyle/>
        <a:p>
          <a:endParaRPr lang="en-US"/>
        </a:p>
      </dgm:t>
    </dgm:pt>
    <dgm:pt modelId="{24E67A81-D16C-4EED-8536-FF5323B09F00}">
      <dgm:prSet phldrT="[Text]" custT="1"/>
      <dgm:spPr/>
      <dgm:t>
        <a:bodyPr/>
        <a:lstStyle/>
        <a:p>
          <a:r>
            <a:rPr lang="en-US" sz="1400" b="1" dirty="0" smtClean="0"/>
            <a:t>Extreme</a:t>
          </a:r>
        </a:p>
        <a:p>
          <a:r>
            <a:rPr lang="en-US" sz="1400" b="1" dirty="0" smtClean="0"/>
            <a:t>Projects</a:t>
          </a:r>
        </a:p>
        <a:p>
          <a:r>
            <a:rPr lang="en-US" sz="1400" b="1" dirty="0" smtClean="0"/>
            <a:t>(Q3)</a:t>
          </a:r>
          <a:endParaRPr lang="en-US" sz="1400" b="1" dirty="0"/>
        </a:p>
      </dgm:t>
    </dgm:pt>
    <dgm:pt modelId="{5CFD2084-7DCE-44B2-B004-BC373A5AA72D}" type="parTrans" cxnId="{3217E3A8-3BA0-4653-BBE2-B1AD6925BCB5}">
      <dgm:prSet/>
      <dgm:spPr/>
      <dgm:t>
        <a:bodyPr/>
        <a:lstStyle/>
        <a:p>
          <a:endParaRPr lang="en-US"/>
        </a:p>
      </dgm:t>
    </dgm:pt>
    <dgm:pt modelId="{58DA7E68-1FC4-4DA6-ACDC-F7FCB510824D}" type="sibTrans" cxnId="{3217E3A8-3BA0-4653-BBE2-B1AD6925BCB5}">
      <dgm:prSet/>
      <dgm:spPr/>
      <dgm:t>
        <a:bodyPr/>
        <a:lstStyle/>
        <a:p>
          <a:endParaRPr lang="en-US"/>
        </a:p>
      </dgm:t>
    </dgm:pt>
    <dgm:pt modelId="{34BE7465-7AC2-481B-954B-A63BBC3FAFBD}">
      <dgm:prSet phldrT="[Text]" custT="1"/>
      <dgm:spPr/>
      <dgm:t>
        <a:bodyPr/>
        <a:lstStyle/>
        <a:p>
          <a:r>
            <a:rPr lang="en-US" sz="1400" b="1" dirty="0" smtClean="0"/>
            <a:t>Traditional </a:t>
          </a:r>
        </a:p>
        <a:p>
          <a:r>
            <a:rPr lang="en-US" sz="1400" b="1" dirty="0" smtClean="0"/>
            <a:t>Projects</a:t>
          </a:r>
        </a:p>
        <a:p>
          <a:r>
            <a:rPr lang="en-US" sz="1400" b="1" dirty="0" smtClean="0"/>
            <a:t>(Q1)</a:t>
          </a:r>
          <a:endParaRPr lang="en-US" sz="1400" b="1" dirty="0"/>
        </a:p>
      </dgm:t>
    </dgm:pt>
    <dgm:pt modelId="{EB20C726-7067-4E10-B8A2-C5F60848DA15}" type="parTrans" cxnId="{EA911AA1-C4F9-420A-B1B6-BEA0677C49A0}">
      <dgm:prSet/>
      <dgm:spPr/>
      <dgm:t>
        <a:bodyPr/>
        <a:lstStyle/>
        <a:p>
          <a:endParaRPr lang="en-US"/>
        </a:p>
      </dgm:t>
    </dgm:pt>
    <dgm:pt modelId="{FD0992E9-9EA9-4B1E-AB50-503FB3664A95}" type="sibTrans" cxnId="{EA911AA1-C4F9-420A-B1B6-BEA0677C49A0}">
      <dgm:prSet/>
      <dgm:spPr/>
      <dgm:t>
        <a:bodyPr/>
        <a:lstStyle/>
        <a:p>
          <a:endParaRPr lang="en-US"/>
        </a:p>
      </dgm:t>
    </dgm:pt>
    <dgm:pt modelId="{0DDC9AAC-2333-4894-887A-53698BDA5549}">
      <dgm:prSet custT="1"/>
      <dgm:spPr/>
      <dgm:t>
        <a:bodyPr/>
        <a:lstStyle/>
        <a:p>
          <a:r>
            <a:rPr lang="en-US" sz="1400" b="1" dirty="0" smtClean="0"/>
            <a:t>Agile</a:t>
          </a:r>
        </a:p>
        <a:p>
          <a:r>
            <a:rPr lang="en-US" sz="1400" b="1" dirty="0" smtClean="0"/>
            <a:t>Projects</a:t>
          </a:r>
        </a:p>
        <a:p>
          <a:r>
            <a:rPr lang="en-US" sz="1400" b="1" dirty="0" smtClean="0"/>
            <a:t>(Q2)</a:t>
          </a:r>
        </a:p>
      </dgm:t>
    </dgm:pt>
    <dgm:pt modelId="{3D3C7E32-164A-4EDA-A394-2761573CB9E2}" type="parTrans" cxnId="{E75D3FC9-1555-4061-9F62-B1769E446900}">
      <dgm:prSet/>
      <dgm:spPr/>
      <dgm:t>
        <a:bodyPr/>
        <a:lstStyle/>
        <a:p>
          <a:endParaRPr lang="en-US"/>
        </a:p>
      </dgm:t>
    </dgm:pt>
    <dgm:pt modelId="{3761A679-251B-4733-A761-B353D3C5DA2D}" type="sibTrans" cxnId="{E75D3FC9-1555-4061-9F62-B1769E446900}">
      <dgm:prSet/>
      <dgm:spPr/>
      <dgm:t>
        <a:bodyPr/>
        <a:lstStyle/>
        <a:p>
          <a:endParaRPr lang="en-US"/>
        </a:p>
      </dgm:t>
    </dgm:pt>
    <dgm:pt modelId="{9C26C625-8F3F-47BE-8383-53F2B810BD91}" type="pres">
      <dgm:prSet presAssocID="{AB2389F6-470E-4A40-9DA9-F07EA05FC8DA}" presName="Name0" presStyleCnt="0">
        <dgm:presLayoutVars>
          <dgm:dir/>
          <dgm:resizeHandles val="exact"/>
        </dgm:presLayoutVars>
      </dgm:prSet>
      <dgm:spPr/>
      <dgm:t>
        <a:bodyPr/>
        <a:lstStyle/>
        <a:p>
          <a:endParaRPr lang="en-US"/>
        </a:p>
      </dgm:t>
    </dgm:pt>
    <dgm:pt modelId="{49D1E22C-A4A0-4262-9EDE-563EA1EDF0B5}" type="pres">
      <dgm:prSet presAssocID="{9C7E0DE8-8C9C-4EEE-9139-ABBB4280B7EC}" presName="compNode" presStyleCnt="0"/>
      <dgm:spPr/>
    </dgm:pt>
    <dgm:pt modelId="{247A0C4B-694C-4C1F-9C00-D7F8FFF5558B}" type="pres">
      <dgm:prSet presAssocID="{9C7E0DE8-8C9C-4EEE-9139-ABBB4280B7EC}" presName="pictRect" presStyleLbl="node1" presStyleIdx="0" presStyleCnt="4" custLinFactNeighborX="-44"/>
      <dgm:spPr>
        <a:solidFill>
          <a:schemeClr val="tx2">
            <a:lumMod val="20000"/>
            <a:lumOff val="80000"/>
          </a:schemeClr>
        </a:solidFill>
      </dgm:spPr>
      <dgm:t>
        <a:bodyPr/>
        <a:lstStyle/>
        <a:p>
          <a:endParaRPr lang="en-US"/>
        </a:p>
      </dgm:t>
    </dgm:pt>
    <dgm:pt modelId="{14AD52D7-9A9E-4BA2-800B-68ECEC09E6AD}" type="pres">
      <dgm:prSet presAssocID="{9C7E0DE8-8C9C-4EEE-9139-ABBB4280B7EC}" presName="textRect" presStyleLbl="revTx" presStyleIdx="0" presStyleCnt="4" custLinFactY="-63522" custLinFactNeighborX="-1236" custLinFactNeighborY="-100000">
        <dgm:presLayoutVars>
          <dgm:bulletEnabled val="1"/>
        </dgm:presLayoutVars>
      </dgm:prSet>
      <dgm:spPr/>
      <dgm:t>
        <a:bodyPr/>
        <a:lstStyle/>
        <a:p>
          <a:endParaRPr lang="en-US"/>
        </a:p>
      </dgm:t>
    </dgm:pt>
    <dgm:pt modelId="{64325559-9F1D-4793-A1D1-6E9951886160}" type="pres">
      <dgm:prSet presAssocID="{2EE20D74-8832-48B3-93CE-2B410D9A8829}" presName="sibTrans" presStyleLbl="sibTrans2D1" presStyleIdx="0" presStyleCnt="0"/>
      <dgm:spPr/>
      <dgm:t>
        <a:bodyPr/>
        <a:lstStyle/>
        <a:p>
          <a:endParaRPr lang="en-US"/>
        </a:p>
      </dgm:t>
    </dgm:pt>
    <dgm:pt modelId="{12B26E63-8939-44DF-8EB1-68C7FB9F4B99}" type="pres">
      <dgm:prSet presAssocID="{24E67A81-D16C-4EED-8536-FF5323B09F00}" presName="compNode" presStyleCnt="0"/>
      <dgm:spPr/>
    </dgm:pt>
    <dgm:pt modelId="{5EAD4282-B3EC-454C-88E2-B5C740DBCAB2}" type="pres">
      <dgm:prSet presAssocID="{24E67A81-D16C-4EED-8536-FF5323B09F00}" presName="pictRect" presStyleLbl="node1" presStyleIdx="1" presStyleCnt="4" custLinFactNeighborX="1247" custLinFactNeighborY="-144"/>
      <dgm:spPr>
        <a:solidFill>
          <a:schemeClr val="tx2">
            <a:lumMod val="20000"/>
            <a:lumOff val="80000"/>
          </a:schemeClr>
        </a:solidFill>
      </dgm:spPr>
      <dgm:t>
        <a:bodyPr/>
        <a:lstStyle/>
        <a:p>
          <a:endParaRPr lang="en-US"/>
        </a:p>
      </dgm:t>
    </dgm:pt>
    <dgm:pt modelId="{507DDC97-12F8-4525-B4FE-45AAEC29BD27}" type="pres">
      <dgm:prSet presAssocID="{24E67A81-D16C-4EED-8536-FF5323B09F00}" presName="textRect" presStyleLbl="revTx" presStyleIdx="1" presStyleCnt="4" custScaleX="83405" custLinFactY="-69217" custLinFactNeighborX="1282" custLinFactNeighborY="-100000">
        <dgm:presLayoutVars>
          <dgm:bulletEnabled val="1"/>
        </dgm:presLayoutVars>
      </dgm:prSet>
      <dgm:spPr/>
      <dgm:t>
        <a:bodyPr/>
        <a:lstStyle/>
        <a:p>
          <a:endParaRPr lang="en-US"/>
        </a:p>
      </dgm:t>
    </dgm:pt>
    <dgm:pt modelId="{DA797F8D-2511-4FF4-9AD0-46506049C163}" type="pres">
      <dgm:prSet presAssocID="{58DA7E68-1FC4-4DA6-ACDC-F7FCB510824D}" presName="sibTrans" presStyleLbl="sibTrans2D1" presStyleIdx="0" presStyleCnt="0"/>
      <dgm:spPr/>
      <dgm:t>
        <a:bodyPr/>
        <a:lstStyle/>
        <a:p>
          <a:endParaRPr lang="en-US"/>
        </a:p>
      </dgm:t>
    </dgm:pt>
    <dgm:pt modelId="{B7B9E5D6-C483-4B90-A100-4A3EB9DFE1A6}" type="pres">
      <dgm:prSet presAssocID="{34BE7465-7AC2-481B-954B-A63BBC3FAFBD}" presName="compNode" presStyleCnt="0"/>
      <dgm:spPr/>
    </dgm:pt>
    <dgm:pt modelId="{F79200C2-C71C-405F-A340-A2916ACBADD0}" type="pres">
      <dgm:prSet presAssocID="{34BE7465-7AC2-481B-954B-A63BBC3FAFBD}" presName="pictRect" presStyleLbl="node1" presStyleIdx="2" presStyleCnt="4" custScaleY="110000" custLinFactNeighborX="-4712" custLinFactNeighborY="-30703"/>
      <dgm:spPr>
        <a:solidFill>
          <a:schemeClr val="tx2">
            <a:lumMod val="20000"/>
            <a:lumOff val="80000"/>
          </a:schemeClr>
        </a:solidFill>
      </dgm:spPr>
      <dgm:t>
        <a:bodyPr/>
        <a:lstStyle/>
        <a:p>
          <a:endParaRPr lang="en-US"/>
        </a:p>
      </dgm:t>
    </dgm:pt>
    <dgm:pt modelId="{5C8B7EC4-03E2-416D-80C3-0728BE9656B6}" type="pres">
      <dgm:prSet presAssocID="{34BE7465-7AC2-481B-954B-A63BBC3FAFBD}" presName="textRect" presStyleLbl="revTx" presStyleIdx="2" presStyleCnt="4" custLinFactY="-100000" custLinFactNeighborX="-3158" custLinFactNeighborY="-114321">
        <dgm:presLayoutVars>
          <dgm:bulletEnabled val="1"/>
        </dgm:presLayoutVars>
      </dgm:prSet>
      <dgm:spPr/>
      <dgm:t>
        <a:bodyPr/>
        <a:lstStyle/>
        <a:p>
          <a:endParaRPr lang="en-US"/>
        </a:p>
      </dgm:t>
    </dgm:pt>
    <dgm:pt modelId="{778B7B8B-1576-4DCD-A604-F6A3A22D4B4C}" type="pres">
      <dgm:prSet presAssocID="{FD0992E9-9EA9-4B1E-AB50-503FB3664A95}" presName="sibTrans" presStyleLbl="sibTrans2D1" presStyleIdx="0" presStyleCnt="0"/>
      <dgm:spPr/>
      <dgm:t>
        <a:bodyPr/>
        <a:lstStyle/>
        <a:p>
          <a:endParaRPr lang="en-US"/>
        </a:p>
      </dgm:t>
    </dgm:pt>
    <dgm:pt modelId="{DCA3C19B-2997-4C70-A95F-96D9BC5F8F8A}" type="pres">
      <dgm:prSet presAssocID="{0DDC9AAC-2333-4894-887A-53698BDA5549}" presName="compNode" presStyleCnt="0"/>
      <dgm:spPr/>
    </dgm:pt>
    <dgm:pt modelId="{6A9A8E9C-228D-49CB-A4E2-D8025A8B4AF8}" type="pres">
      <dgm:prSet presAssocID="{0DDC9AAC-2333-4894-887A-53698BDA5549}" presName="pictRect" presStyleLbl="node1" presStyleIdx="3" presStyleCnt="4" custScaleY="110000" custLinFactNeighborX="6670" custLinFactNeighborY="-30732"/>
      <dgm:spPr>
        <a:solidFill>
          <a:schemeClr val="tx2">
            <a:lumMod val="20000"/>
            <a:lumOff val="80000"/>
          </a:schemeClr>
        </a:solidFill>
      </dgm:spPr>
      <dgm:t>
        <a:bodyPr/>
        <a:lstStyle/>
        <a:p>
          <a:endParaRPr lang="en-US"/>
        </a:p>
      </dgm:t>
    </dgm:pt>
    <dgm:pt modelId="{68C9B615-4ACD-4A36-ADDE-05D1E675CDC0}" type="pres">
      <dgm:prSet presAssocID="{0DDC9AAC-2333-4894-887A-53698BDA5549}" presName="textRect" presStyleLbl="revTx" presStyleIdx="3" presStyleCnt="4" custLinFactY="-100000" custLinFactNeighborX="6670" custLinFactNeighborY="-114321">
        <dgm:presLayoutVars>
          <dgm:bulletEnabled val="1"/>
        </dgm:presLayoutVars>
      </dgm:prSet>
      <dgm:spPr/>
      <dgm:t>
        <a:bodyPr/>
        <a:lstStyle/>
        <a:p>
          <a:endParaRPr lang="en-US"/>
        </a:p>
      </dgm:t>
    </dgm:pt>
  </dgm:ptLst>
  <dgm:cxnLst>
    <dgm:cxn modelId="{36EBBDE8-747F-47CC-919E-E6ED462B9778}" type="presOf" srcId="{0DDC9AAC-2333-4894-887A-53698BDA5549}" destId="{68C9B615-4ACD-4A36-ADDE-05D1E675CDC0}" srcOrd="0" destOrd="0" presId="urn:microsoft.com/office/officeart/2005/8/layout/pList1"/>
    <dgm:cxn modelId="{5EA5DA1D-F53F-4CBB-B348-905D2FF43E19}" type="presOf" srcId="{34BE7465-7AC2-481B-954B-A63BBC3FAFBD}" destId="{5C8B7EC4-03E2-416D-80C3-0728BE9656B6}" srcOrd="0" destOrd="0" presId="urn:microsoft.com/office/officeart/2005/8/layout/pList1"/>
    <dgm:cxn modelId="{3217E3A8-3BA0-4653-BBE2-B1AD6925BCB5}" srcId="{AB2389F6-470E-4A40-9DA9-F07EA05FC8DA}" destId="{24E67A81-D16C-4EED-8536-FF5323B09F00}" srcOrd="1" destOrd="0" parTransId="{5CFD2084-7DCE-44B2-B004-BC373A5AA72D}" sibTransId="{58DA7E68-1FC4-4DA6-ACDC-F7FCB510824D}"/>
    <dgm:cxn modelId="{C5D77ED1-5938-4417-8737-D69469189520}" type="presOf" srcId="{9C7E0DE8-8C9C-4EEE-9139-ABBB4280B7EC}" destId="{14AD52D7-9A9E-4BA2-800B-68ECEC09E6AD}" srcOrd="0" destOrd="0" presId="urn:microsoft.com/office/officeart/2005/8/layout/pList1"/>
    <dgm:cxn modelId="{E75D3FC9-1555-4061-9F62-B1769E446900}" srcId="{AB2389F6-470E-4A40-9DA9-F07EA05FC8DA}" destId="{0DDC9AAC-2333-4894-887A-53698BDA5549}" srcOrd="3" destOrd="0" parTransId="{3D3C7E32-164A-4EDA-A394-2761573CB9E2}" sibTransId="{3761A679-251B-4733-A761-B353D3C5DA2D}"/>
    <dgm:cxn modelId="{EA911AA1-C4F9-420A-B1B6-BEA0677C49A0}" srcId="{AB2389F6-470E-4A40-9DA9-F07EA05FC8DA}" destId="{34BE7465-7AC2-481B-954B-A63BBC3FAFBD}" srcOrd="2" destOrd="0" parTransId="{EB20C726-7067-4E10-B8A2-C5F60848DA15}" sibTransId="{FD0992E9-9EA9-4B1E-AB50-503FB3664A95}"/>
    <dgm:cxn modelId="{28014539-F8A6-4C95-8D0C-B0256F1C8BDB}" type="presOf" srcId="{58DA7E68-1FC4-4DA6-ACDC-F7FCB510824D}" destId="{DA797F8D-2511-4FF4-9AD0-46506049C163}" srcOrd="0" destOrd="0" presId="urn:microsoft.com/office/officeart/2005/8/layout/pList1"/>
    <dgm:cxn modelId="{D459387A-935F-45EC-B60B-C6BB6268EA61}" type="presOf" srcId="{AB2389F6-470E-4A40-9DA9-F07EA05FC8DA}" destId="{9C26C625-8F3F-47BE-8383-53F2B810BD91}" srcOrd="0" destOrd="0" presId="urn:microsoft.com/office/officeart/2005/8/layout/pList1"/>
    <dgm:cxn modelId="{76C1AB28-38CB-475C-A78F-0D8EEF4EBD88}" type="presOf" srcId="{24E67A81-D16C-4EED-8536-FF5323B09F00}" destId="{507DDC97-12F8-4525-B4FE-45AAEC29BD27}" srcOrd="0" destOrd="0" presId="urn:microsoft.com/office/officeart/2005/8/layout/pList1"/>
    <dgm:cxn modelId="{D8BC70BE-56D2-4BE1-838D-77A3FBCB88FD}" srcId="{AB2389F6-470E-4A40-9DA9-F07EA05FC8DA}" destId="{9C7E0DE8-8C9C-4EEE-9139-ABBB4280B7EC}" srcOrd="0" destOrd="0" parTransId="{AABF7B7A-074B-41DE-B78D-6709EC433961}" sibTransId="{2EE20D74-8832-48B3-93CE-2B410D9A8829}"/>
    <dgm:cxn modelId="{7418C9F4-5774-4412-9369-6043D619DF8E}" type="presOf" srcId="{FD0992E9-9EA9-4B1E-AB50-503FB3664A95}" destId="{778B7B8B-1576-4DCD-A604-F6A3A22D4B4C}" srcOrd="0" destOrd="0" presId="urn:microsoft.com/office/officeart/2005/8/layout/pList1"/>
    <dgm:cxn modelId="{DA27BE60-8559-45B8-8C3E-49F5045DA3D0}" type="presOf" srcId="{2EE20D74-8832-48B3-93CE-2B410D9A8829}" destId="{64325559-9F1D-4793-A1D1-6E9951886160}" srcOrd="0" destOrd="0" presId="urn:microsoft.com/office/officeart/2005/8/layout/pList1"/>
    <dgm:cxn modelId="{2B584269-44A3-4763-9435-2F317BE8A987}" type="presParOf" srcId="{9C26C625-8F3F-47BE-8383-53F2B810BD91}" destId="{49D1E22C-A4A0-4262-9EDE-563EA1EDF0B5}" srcOrd="0" destOrd="0" presId="urn:microsoft.com/office/officeart/2005/8/layout/pList1"/>
    <dgm:cxn modelId="{C534939F-A2E7-40D3-A081-DF746228FEA3}" type="presParOf" srcId="{49D1E22C-A4A0-4262-9EDE-563EA1EDF0B5}" destId="{247A0C4B-694C-4C1F-9C00-D7F8FFF5558B}" srcOrd="0" destOrd="0" presId="urn:microsoft.com/office/officeart/2005/8/layout/pList1"/>
    <dgm:cxn modelId="{418DB91E-F97F-4723-B0CA-3F5EEE5068C7}" type="presParOf" srcId="{49D1E22C-A4A0-4262-9EDE-563EA1EDF0B5}" destId="{14AD52D7-9A9E-4BA2-800B-68ECEC09E6AD}" srcOrd="1" destOrd="0" presId="urn:microsoft.com/office/officeart/2005/8/layout/pList1"/>
    <dgm:cxn modelId="{4E370001-3417-480E-B354-DE38A1EEEA4C}" type="presParOf" srcId="{9C26C625-8F3F-47BE-8383-53F2B810BD91}" destId="{64325559-9F1D-4793-A1D1-6E9951886160}" srcOrd="1" destOrd="0" presId="urn:microsoft.com/office/officeart/2005/8/layout/pList1"/>
    <dgm:cxn modelId="{B8F26157-C0F0-4524-859B-64FB9C1EC07C}" type="presParOf" srcId="{9C26C625-8F3F-47BE-8383-53F2B810BD91}" destId="{12B26E63-8939-44DF-8EB1-68C7FB9F4B99}" srcOrd="2" destOrd="0" presId="urn:microsoft.com/office/officeart/2005/8/layout/pList1"/>
    <dgm:cxn modelId="{5CF133FA-3799-4351-ABF0-318A86B59DEB}" type="presParOf" srcId="{12B26E63-8939-44DF-8EB1-68C7FB9F4B99}" destId="{5EAD4282-B3EC-454C-88E2-B5C740DBCAB2}" srcOrd="0" destOrd="0" presId="urn:microsoft.com/office/officeart/2005/8/layout/pList1"/>
    <dgm:cxn modelId="{E9B43717-B4F0-49A9-A0B2-C537366F9D18}" type="presParOf" srcId="{12B26E63-8939-44DF-8EB1-68C7FB9F4B99}" destId="{507DDC97-12F8-4525-B4FE-45AAEC29BD27}" srcOrd="1" destOrd="0" presId="urn:microsoft.com/office/officeart/2005/8/layout/pList1"/>
    <dgm:cxn modelId="{EEE5505A-9075-40E9-A353-D670F7A215A4}" type="presParOf" srcId="{9C26C625-8F3F-47BE-8383-53F2B810BD91}" destId="{DA797F8D-2511-4FF4-9AD0-46506049C163}" srcOrd="3" destOrd="0" presId="urn:microsoft.com/office/officeart/2005/8/layout/pList1"/>
    <dgm:cxn modelId="{F6EA98A1-EF71-48B3-A89D-A7AD98EE7B0F}" type="presParOf" srcId="{9C26C625-8F3F-47BE-8383-53F2B810BD91}" destId="{B7B9E5D6-C483-4B90-A100-4A3EB9DFE1A6}" srcOrd="4" destOrd="0" presId="urn:microsoft.com/office/officeart/2005/8/layout/pList1"/>
    <dgm:cxn modelId="{E88E5013-F895-4F50-8B1A-ED896940F17B}" type="presParOf" srcId="{B7B9E5D6-C483-4B90-A100-4A3EB9DFE1A6}" destId="{F79200C2-C71C-405F-A340-A2916ACBADD0}" srcOrd="0" destOrd="0" presId="urn:microsoft.com/office/officeart/2005/8/layout/pList1"/>
    <dgm:cxn modelId="{CC25CB0D-31EE-445B-A64C-89D8D9E07C08}" type="presParOf" srcId="{B7B9E5D6-C483-4B90-A100-4A3EB9DFE1A6}" destId="{5C8B7EC4-03E2-416D-80C3-0728BE9656B6}" srcOrd="1" destOrd="0" presId="urn:microsoft.com/office/officeart/2005/8/layout/pList1"/>
    <dgm:cxn modelId="{C8B97EDD-0E1B-4FA9-B7D3-ADBF975E7AED}" type="presParOf" srcId="{9C26C625-8F3F-47BE-8383-53F2B810BD91}" destId="{778B7B8B-1576-4DCD-A604-F6A3A22D4B4C}" srcOrd="5" destOrd="0" presId="urn:microsoft.com/office/officeart/2005/8/layout/pList1"/>
    <dgm:cxn modelId="{13323093-2C98-4DF2-8921-226AFACF6ECC}" type="presParOf" srcId="{9C26C625-8F3F-47BE-8383-53F2B810BD91}" destId="{DCA3C19B-2997-4C70-A95F-96D9BC5F8F8A}" srcOrd="6" destOrd="0" presId="urn:microsoft.com/office/officeart/2005/8/layout/pList1"/>
    <dgm:cxn modelId="{50D00ECE-80E2-44A8-A1FA-04DED00AAFDE}" type="presParOf" srcId="{DCA3C19B-2997-4C70-A95F-96D9BC5F8F8A}" destId="{6A9A8E9C-228D-49CB-A4E2-D8025A8B4AF8}" srcOrd="0" destOrd="0" presId="urn:microsoft.com/office/officeart/2005/8/layout/pList1"/>
    <dgm:cxn modelId="{B16886B7-BE21-4DE0-BCA3-8943BCDFC308}" type="presParOf" srcId="{DCA3C19B-2997-4C70-A95F-96D9BC5F8F8A}" destId="{68C9B615-4ACD-4A36-ADDE-05D1E675CDC0}"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F0B3B4-EBF3-4678-8BC4-00BAC6657FFD}" type="doc">
      <dgm:prSet loTypeId="urn:microsoft.com/office/officeart/2005/8/layout/process1" loCatId="process" qsTypeId="urn:microsoft.com/office/officeart/2005/8/quickstyle/simple4" qsCatId="simple" csTypeId="urn:microsoft.com/office/officeart/2005/8/colors/accent1_2" csCatId="accent1" phldr="1"/>
      <dgm:spPr/>
    </dgm:pt>
    <dgm:pt modelId="{23E55839-B9DA-444D-A2BD-0D33BABFEF80}">
      <dgm:prSet phldrT="[Text]" custT="1"/>
      <dgm:spPr>
        <a:solidFill>
          <a:srgbClr val="CCECFF"/>
        </a:solidFill>
        <a:ln>
          <a:solidFill>
            <a:schemeClr val="tx1"/>
          </a:solidFill>
        </a:ln>
      </dgm:spPr>
      <dgm:t>
        <a:bodyPr lIns="0" rIns="0" anchor="t" anchorCtr="0"/>
        <a:lstStyle/>
        <a:p>
          <a:pPr algn="ctr"/>
          <a:r>
            <a:rPr lang="en-US" sz="1400" b="1" dirty="0" smtClean="0">
              <a:solidFill>
                <a:schemeClr val="tx1"/>
              </a:solidFill>
            </a:rPr>
            <a:t>INPUT DATA</a:t>
          </a:r>
        </a:p>
        <a:p>
          <a:pPr marL="0" indent="114300" algn="l"/>
          <a:r>
            <a:rPr lang="en-US" sz="1000" b="0" dirty="0" smtClean="0">
              <a:solidFill>
                <a:schemeClr val="tx1"/>
              </a:solidFill>
            </a:rPr>
            <a:t>Planned vs. Actual deliverables</a:t>
          </a:r>
        </a:p>
        <a:p>
          <a:pPr marL="0" indent="114300" algn="l"/>
          <a:r>
            <a:rPr lang="en-US" sz="1000" b="0" dirty="0" smtClean="0">
              <a:solidFill>
                <a:schemeClr val="tx1"/>
              </a:solidFill>
            </a:rPr>
            <a:t>Learning and Discovery</a:t>
          </a:r>
        </a:p>
        <a:p>
          <a:pPr marL="0" indent="114300" algn="l"/>
          <a:r>
            <a:rPr lang="en-US" sz="1000" b="0" dirty="0" smtClean="0">
              <a:solidFill>
                <a:schemeClr val="tx1"/>
              </a:solidFill>
            </a:rPr>
            <a:t>Probative swim lane results</a:t>
          </a:r>
        </a:p>
        <a:p>
          <a:pPr marL="0" indent="114300" algn="l"/>
          <a:r>
            <a:rPr lang="en-US" sz="1000" b="0" dirty="0" smtClean="0">
              <a:solidFill>
                <a:schemeClr val="tx1"/>
              </a:solidFill>
            </a:rPr>
            <a:t>Updated Scope Bank</a:t>
          </a:r>
        </a:p>
        <a:p>
          <a:pPr marL="0" indent="114300" algn="l"/>
          <a:r>
            <a:rPr lang="en-US" sz="1000" b="0" dirty="0" smtClean="0">
              <a:solidFill>
                <a:schemeClr val="tx1"/>
              </a:solidFill>
            </a:rPr>
            <a:t>Status reports</a:t>
          </a:r>
        </a:p>
        <a:p>
          <a:pPr marL="0" indent="114300" algn="l"/>
          <a:r>
            <a:rPr lang="en-US" sz="1000" b="0" dirty="0" smtClean="0">
              <a:solidFill>
                <a:schemeClr val="tx1"/>
              </a:solidFill>
            </a:rPr>
            <a:t>External environment</a:t>
          </a:r>
        </a:p>
        <a:p>
          <a:pPr marL="0" indent="114300" algn="l"/>
          <a:r>
            <a:rPr lang="en-US" sz="1000" b="0" dirty="0" smtClean="0">
              <a:solidFill>
                <a:schemeClr val="tx1"/>
              </a:solidFill>
            </a:rPr>
            <a:t>Internal environment</a:t>
          </a:r>
        </a:p>
        <a:p>
          <a:pPr marL="0" indent="114300" algn="l"/>
          <a:r>
            <a:rPr lang="en-US" sz="1000" b="0" dirty="0" smtClean="0">
              <a:solidFill>
                <a:schemeClr val="tx1"/>
              </a:solidFill>
            </a:rPr>
            <a:t>Updated RBS</a:t>
          </a:r>
          <a:endParaRPr lang="en-US" sz="1000" b="0" dirty="0">
            <a:solidFill>
              <a:schemeClr val="tx1"/>
            </a:solidFill>
          </a:endParaRPr>
        </a:p>
      </dgm:t>
    </dgm:pt>
    <dgm:pt modelId="{3E89E56B-EFD7-4186-BE7E-E117772A0476}" type="parTrans" cxnId="{23A8E969-713B-4985-88E4-41B3BE71C0FB}">
      <dgm:prSet/>
      <dgm:spPr/>
      <dgm:t>
        <a:bodyPr/>
        <a:lstStyle/>
        <a:p>
          <a:endParaRPr lang="en-US"/>
        </a:p>
      </dgm:t>
    </dgm:pt>
    <dgm:pt modelId="{AE192730-4812-4134-89DF-E026749B6AAC}" type="sibTrans" cxnId="{23A8E969-713B-4985-88E4-41B3BE71C0FB}">
      <dgm:prSet/>
      <dgm:spPr>
        <a:solidFill>
          <a:schemeClr val="bg1">
            <a:lumMod val="85000"/>
          </a:schemeClr>
        </a:solidFill>
        <a:ln>
          <a:solidFill>
            <a:schemeClr val="tx1"/>
          </a:solidFill>
        </a:ln>
      </dgm:spPr>
      <dgm:t>
        <a:bodyPr/>
        <a:lstStyle/>
        <a:p>
          <a:endParaRPr lang="en-US"/>
        </a:p>
      </dgm:t>
    </dgm:pt>
    <dgm:pt modelId="{9A40C8FA-2515-4AF1-8B24-4F1CE7CD936D}">
      <dgm:prSet phldrT="[Text]" custT="1"/>
      <dgm:spPr>
        <a:solidFill>
          <a:srgbClr val="CCECFF"/>
        </a:solidFill>
        <a:ln>
          <a:solidFill>
            <a:schemeClr val="tx1"/>
          </a:solidFill>
        </a:ln>
      </dgm:spPr>
      <dgm:t>
        <a:bodyPr lIns="0" rIns="0" anchor="t" anchorCtr="0"/>
        <a:lstStyle/>
        <a:p>
          <a:pPr algn="ctr"/>
          <a:r>
            <a:rPr lang="en-US" sz="1400" b="1" dirty="0" smtClean="0">
              <a:solidFill>
                <a:schemeClr val="tx1"/>
              </a:solidFill>
            </a:rPr>
            <a:t>OUTPUT DATA</a:t>
          </a:r>
        </a:p>
        <a:p>
          <a:pPr algn="l"/>
          <a:r>
            <a:rPr lang="en-US" sz="1000" b="0" dirty="0" smtClean="0">
              <a:solidFill>
                <a:schemeClr val="tx1"/>
              </a:solidFill>
            </a:rPr>
            <a:t>Re-prioritized integrative swim lanes</a:t>
          </a:r>
        </a:p>
        <a:p>
          <a:pPr algn="l"/>
          <a:r>
            <a:rPr lang="en-US" sz="1000" b="0" dirty="0" smtClean="0">
              <a:solidFill>
                <a:schemeClr val="tx1"/>
              </a:solidFill>
            </a:rPr>
            <a:t>Re-prioritized probative swim lanes</a:t>
          </a:r>
        </a:p>
        <a:p>
          <a:pPr algn="l"/>
          <a:r>
            <a:rPr lang="en-US" sz="1000" b="0" dirty="0" smtClean="0">
              <a:solidFill>
                <a:schemeClr val="tx1"/>
              </a:solidFill>
            </a:rPr>
            <a:t>Next cycle duration</a:t>
          </a:r>
        </a:p>
        <a:p>
          <a:pPr algn="l"/>
          <a:r>
            <a:rPr lang="en-US" sz="1000" b="0" dirty="0" smtClean="0">
              <a:solidFill>
                <a:schemeClr val="tx1"/>
              </a:solidFill>
            </a:rPr>
            <a:t>Next cycle content</a:t>
          </a:r>
        </a:p>
        <a:p>
          <a:pPr algn="l"/>
          <a:endParaRPr lang="en-US" sz="1100" b="0" dirty="0" smtClean="0">
            <a:solidFill>
              <a:schemeClr val="tx1"/>
            </a:solidFill>
          </a:endParaRPr>
        </a:p>
        <a:p>
          <a:pPr algn="l"/>
          <a:endParaRPr lang="en-US" sz="1200" b="0" dirty="0" smtClean="0">
            <a:solidFill>
              <a:schemeClr val="tx1"/>
            </a:solidFill>
          </a:endParaRPr>
        </a:p>
      </dgm:t>
    </dgm:pt>
    <dgm:pt modelId="{5BC0DF02-F0E9-4110-A63F-FAC0A676D911}" type="parTrans" cxnId="{59A24C07-BF64-4509-88B2-C6EF5709AF31}">
      <dgm:prSet/>
      <dgm:spPr/>
      <dgm:t>
        <a:bodyPr/>
        <a:lstStyle/>
        <a:p>
          <a:endParaRPr lang="en-US"/>
        </a:p>
      </dgm:t>
    </dgm:pt>
    <dgm:pt modelId="{C4DED1A2-E9AC-4D39-A4C2-B11D7E935D0F}" type="sibTrans" cxnId="{59A24C07-BF64-4509-88B2-C6EF5709AF31}">
      <dgm:prSet/>
      <dgm:spPr/>
      <dgm:t>
        <a:bodyPr/>
        <a:lstStyle/>
        <a:p>
          <a:endParaRPr lang="en-US"/>
        </a:p>
      </dgm:t>
    </dgm:pt>
    <dgm:pt modelId="{63EF509C-DC95-4C2A-898A-334400EFCAC2}">
      <dgm:prSet phldrT="[Text]" custT="1"/>
      <dgm:spPr>
        <a:solidFill>
          <a:srgbClr val="CCECFF"/>
        </a:solidFill>
        <a:ln>
          <a:solidFill>
            <a:schemeClr val="tx1"/>
          </a:solidFill>
        </a:ln>
      </dgm:spPr>
      <dgm:t>
        <a:bodyPr lIns="0" rIns="0" anchor="t" anchorCtr="0"/>
        <a:lstStyle/>
        <a:p>
          <a:pPr algn="ctr"/>
          <a:r>
            <a:rPr lang="en-US" sz="1400" b="1" dirty="0" smtClean="0">
              <a:solidFill>
                <a:schemeClr val="tx1"/>
              </a:solidFill>
            </a:rPr>
            <a:t>PROCESS</a:t>
          </a:r>
        </a:p>
        <a:p>
          <a:pPr marL="0" indent="114300" algn="l"/>
          <a:r>
            <a:rPr lang="en-US" sz="1000" b="0" dirty="0" smtClean="0">
              <a:solidFill>
                <a:schemeClr val="tx1"/>
              </a:solidFill>
            </a:rPr>
            <a:t>Project Review</a:t>
          </a:r>
        </a:p>
        <a:p>
          <a:pPr marL="0" indent="114300" algn="l"/>
          <a:r>
            <a:rPr lang="en-US" sz="1000" b="0" dirty="0" smtClean="0">
              <a:solidFill>
                <a:schemeClr val="tx1"/>
              </a:solidFill>
            </a:rPr>
            <a:t>Is the Team working as expected?</a:t>
          </a:r>
        </a:p>
        <a:p>
          <a:pPr marL="0" indent="114300" algn="l"/>
          <a:r>
            <a:rPr lang="en-US" sz="1000" b="0" dirty="0" smtClean="0">
              <a:solidFill>
                <a:schemeClr val="tx1"/>
              </a:solidFill>
            </a:rPr>
            <a:t>Is the Client participating as expected?</a:t>
          </a:r>
        </a:p>
        <a:p>
          <a:pPr marL="0" indent="114300" algn="l"/>
          <a:r>
            <a:rPr lang="en-US" sz="1000" b="0" dirty="0" smtClean="0">
              <a:solidFill>
                <a:schemeClr val="tx1"/>
              </a:solidFill>
            </a:rPr>
            <a:t>Do cumulative deliverables meet expectations?</a:t>
          </a:r>
        </a:p>
        <a:p>
          <a:pPr marL="0" indent="114300" algn="l"/>
          <a:r>
            <a:rPr lang="en-US" sz="1000" b="0" dirty="0" smtClean="0">
              <a:solidFill>
                <a:schemeClr val="tx1"/>
              </a:solidFill>
            </a:rPr>
            <a:t>Is version scope still valid?</a:t>
          </a:r>
        </a:p>
        <a:p>
          <a:pPr marL="0" indent="114300" algn="l"/>
          <a:r>
            <a:rPr lang="en-US" sz="1000" b="0" dirty="0" smtClean="0">
              <a:solidFill>
                <a:schemeClr val="tx1"/>
              </a:solidFill>
            </a:rPr>
            <a:t>Prioritize remaining functionality</a:t>
          </a:r>
        </a:p>
        <a:p>
          <a:pPr marL="0" indent="114300" algn="l"/>
          <a:r>
            <a:rPr lang="en-US" sz="1000" b="0" dirty="0" smtClean="0">
              <a:solidFill>
                <a:schemeClr val="tx1"/>
              </a:solidFill>
            </a:rPr>
            <a:t>Brainstorm next cycle Swim Lane contents</a:t>
          </a:r>
        </a:p>
        <a:p>
          <a:pPr marL="0" indent="114300" algn="l"/>
          <a:r>
            <a:rPr lang="en-US" sz="1000" b="0" dirty="0" smtClean="0">
              <a:solidFill>
                <a:schemeClr val="tx1"/>
              </a:solidFill>
            </a:rPr>
            <a:t>PMLC Model adjustments</a:t>
          </a:r>
        </a:p>
      </dgm:t>
    </dgm:pt>
    <dgm:pt modelId="{0E8CB5FA-EFCF-4738-8F30-5B51CB0C1B29}" type="parTrans" cxnId="{A3BDF271-5040-428A-9D29-48B5F15DD0B9}">
      <dgm:prSet/>
      <dgm:spPr/>
      <dgm:t>
        <a:bodyPr/>
        <a:lstStyle/>
        <a:p>
          <a:endParaRPr lang="en-US"/>
        </a:p>
      </dgm:t>
    </dgm:pt>
    <dgm:pt modelId="{35F2EFA4-79ED-40FA-A349-6A2522F61238}" type="sibTrans" cxnId="{A3BDF271-5040-428A-9D29-48B5F15DD0B9}">
      <dgm:prSet/>
      <dgm:spPr>
        <a:solidFill>
          <a:schemeClr val="bg1">
            <a:lumMod val="85000"/>
          </a:schemeClr>
        </a:solidFill>
        <a:ln>
          <a:solidFill>
            <a:schemeClr val="tx1"/>
          </a:solidFill>
        </a:ln>
      </dgm:spPr>
      <dgm:t>
        <a:bodyPr/>
        <a:lstStyle/>
        <a:p>
          <a:endParaRPr lang="en-US"/>
        </a:p>
      </dgm:t>
    </dgm:pt>
    <dgm:pt modelId="{6F3F1AD9-E63D-4923-9E47-EFFDE9021060}" type="pres">
      <dgm:prSet presAssocID="{BEF0B3B4-EBF3-4678-8BC4-00BAC6657FFD}" presName="Name0" presStyleCnt="0">
        <dgm:presLayoutVars>
          <dgm:dir/>
          <dgm:resizeHandles val="exact"/>
        </dgm:presLayoutVars>
      </dgm:prSet>
      <dgm:spPr/>
    </dgm:pt>
    <dgm:pt modelId="{5F144B68-5DCA-4A31-93C9-DEC90A2AD16A}" type="pres">
      <dgm:prSet presAssocID="{23E55839-B9DA-444D-A2BD-0D33BABFEF80}" presName="node" presStyleLbl="node1" presStyleIdx="0" presStyleCnt="3" custScaleX="244327" custScaleY="98080" custLinFactNeighborX="20943" custLinFactNeighborY="-1951">
        <dgm:presLayoutVars>
          <dgm:bulletEnabled val="1"/>
        </dgm:presLayoutVars>
      </dgm:prSet>
      <dgm:spPr/>
      <dgm:t>
        <a:bodyPr/>
        <a:lstStyle/>
        <a:p>
          <a:endParaRPr lang="en-US"/>
        </a:p>
      </dgm:t>
    </dgm:pt>
    <dgm:pt modelId="{7A3D3C4F-27D3-4052-BB76-D30F82291D9E}" type="pres">
      <dgm:prSet presAssocID="{AE192730-4812-4134-89DF-E026749B6AAC}" presName="sibTrans" presStyleLbl="sibTrans2D1" presStyleIdx="0" presStyleCnt="2"/>
      <dgm:spPr/>
      <dgm:t>
        <a:bodyPr/>
        <a:lstStyle/>
        <a:p>
          <a:endParaRPr lang="en-US"/>
        </a:p>
      </dgm:t>
    </dgm:pt>
    <dgm:pt modelId="{CD62C73A-CB60-40ED-8CC7-8047036E9AB6}" type="pres">
      <dgm:prSet presAssocID="{AE192730-4812-4134-89DF-E026749B6AAC}" presName="connectorText" presStyleLbl="sibTrans2D1" presStyleIdx="0" presStyleCnt="2"/>
      <dgm:spPr/>
      <dgm:t>
        <a:bodyPr/>
        <a:lstStyle/>
        <a:p>
          <a:endParaRPr lang="en-US"/>
        </a:p>
      </dgm:t>
    </dgm:pt>
    <dgm:pt modelId="{E2F8A6D2-80A5-4FB3-A510-42C7B7C0406F}" type="pres">
      <dgm:prSet presAssocID="{63EF509C-DC95-4C2A-898A-334400EFCAC2}" presName="node" presStyleLbl="node1" presStyleIdx="1" presStyleCnt="3" custScaleX="375368" custLinFactNeighborX="23030">
        <dgm:presLayoutVars>
          <dgm:bulletEnabled val="1"/>
        </dgm:presLayoutVars>
      </dgm:prSet>
      <dgm:spPr/>
      <dgm:t>
        <a:bodyPr/>
        <a:lstStyle/>
        <a:p>
          <a:endParaRPr lang="en-US"/>
        </a:p>
      </dgm:t>
    </dgm:pt>
    <dgm:pt modelId="{5B702939-F99A-49FC-9571-0112256684F2}" type="pres">
      <dgm:prSet presAssocID="{35F2EFA4-79ED-40FA-A349-6A2522F61238}" presName="sibTrans" presStyleLbl="sibTrans2D1" presStyleIdx="1" presStyleCnt="2"/>
      <dgm:spPr/>
      <dgm:t>
        <a:bodyPr/>
        <a:lstStyle/>
        <a:p>
          <a:endParaRPr lang="en-US"/>
        </a:p>
      </dgm:t>
    </dgm:pt>
    <dgm:pt modelId="{80C19BFC-4A42-4640-9AEE-B0BCAEBA22A4}" type="pres">
      <dgm:prSet presAssocID="{35F2EFA4-79ED-40FA-A349-6A2522F61238}" presName="connectorText" presStyleLbl="sibTrans2D1" presStyleIdx="1" presStyleCnt="2"/>
      <dgm:spPr/>
      <dgm:t>
        <a:bodyPr/>
        <a:lstStyle/>
        <a:p>
          <a:endParaRPr lang="en-US"/>
        </a:p>
      </dgm:t>
    </dgm:pt>
    <dgm:pt modelId="{B3490C50-B0DB-4381-AB77-FF3DCD9907A1}" type="pres">
      <dgm:prSet presAssocID="{9A40C8FA-2515-4AF1-8B24-4F1CE7CD936D}" presName="node" presStyleLbl="node1" presStyleIdx="2" presStyleCnt="3" custScaleX="267155" custLinFactNeighborX="6095" custLinFactNeighborY="-1884">
        <dgm:presLayoutVars>
          <dgm:bulletEnabled val="1"/>
        </dgm:presLayoutVars>
      </dgm:prSet>
      <dgm:spPr/>
      <dgm:t>
        <a:bodyPr/>
        <a:lstStyle/>
        <a:p>
          <a:endParaRPr lang="en-US"/>
        </a:p>
      </dgm:t>
    </dgm:pt>
  </dgm:ptLst>
  <dgm:cxnLst>
    <dgm:cxn modelId="{DB73417D-703A-40D3-9DDA-0ED990BE6315}" type="presOf" srcId="{63EF509C-DC95-4C2A-898A-334400EFCAC2}" destId="{E2F8A6D2-80A5-4FB3-A510-42C7B7C0406F}" srcOrd="0" destOrd="0" presId="urn:microsoft.com/office/officeart/2005/8/layout/process1"/>
    <dgm:cxn modelId="{EEAA838A-D85C-46C3-A77B-2D03B4B3B296}" type="presOf" srcId="{35F2EFA4-79ED-40FA-A349-6A2522F61238}" destId="{5B702939-F99A-49FC-9571-0112256684F2}" srcOrd="0" destOrd="0" presId="urn:microsoft.com/office/officeart/2005/8/layout/process1"/>
    <dgm:cxn modelId="{B7E98A75-B1CA-4FBC-A61D-8477598064B5}" type="presOf" srcId="{BEF0B3B4-EBF3-4678-8BC4-00BAC6657FFD}" destId="{6F3F1AD9-E63D-4923-9E47-EFFDE9021060}" srcOrd="0" destOrd="0" presId="urn:microsoft.com/office/officeart/2005/8/layout/process1"/>
    <dgm:cxn modelId="{59A24C07-BF64-4509-88B2-C6EF5709AF31}" srcId="{BEF0B3B4-EBF3-4678-8BC4-00BAC6657FFD}" destId="{9A40C8FA-2515-4AF1-8B24-4F1CE7CD936D}" srcOrd="2" destOrd="0" parTransId="{5BC0DF02-F0E9-4110-A63F-FAC0A676D911}" sibTransId="{C4DED1A2-E9AC-4D39-A4C2-B11D7E935D0F}"/>
    <dgm:cxn modelId="{AC1BBBBE-95AA-4163-903D-826E9EC5694A}" type="presOf" srcId="{23E55839-B9DA-444D-A2BD-0D33BABFEF80}" destId="{5F144B68-5DCA-4A31-93C9-DEC90A2AD16A}" srcOrd="0" destOrd="0" presId="urn:microsoft.com/office/officeart/2005/8/layout/process1"/>
    <dgm:cxn modelId="{82F88128-843A-4CD6-B801-456DC72DFE20}" type="presOf" srcId="{AE192730-4812-4134-89DF-E026749B6AAC}" destId="{CD62C73A-CB60-40ED-8CC7-8047036E9AB6}" srcOrd="1" destOrd="0" presId="urn:microsoft.com/office/officeart/2005/8/layout/process1"/>
    <dgm:cxn modelId="{9830806B-889B-4084-8EA5-4CDA66BAE55C}" type="presOf" srcId="{35F2EFA4-79ED-40FA-A349-6A2522F61238}" destId="{80C19BFC-4A42-4640-9AEE-B0BCAEBA22A4}" srcOrd="1" destOrd="0" presId="urn:microsoft.com/office/officeart/2005/8/layout/process1"/>
    <dgm:cxn modelId="{BA2E42C9-7980-4221-BD09-C949AB80A50C}" type="presOf" srcId="{AE192730-4812-4134-89DF-E026749B6AAC}" destId="{7A3D3C4F-27D3-4052-BB76-D30F82291D9E}" srcOrd="0" destOrd="0" presId="urn:microsoft.com/office/officeart/2005/8/layout/process1"/>
    <dgm:cxn modelId="{23A8E969-713B-4985-88E4-41B3BE71C0FB}" srcId="{BEF0B3B4-EBF3-4678-8BC4-00BAC6657FFD}" destId="{23E55839-B9DA-444D-A2BD-0D33BABFEF80}" srcOrd="0" destOrd="0" parTransId="{3E89E56B-EFD7-4186-BE7E-E117772A0476}" sibTransId="{AE192730-4812-4134-89DF-E026749B6AAC}"/>
    <dgm:cxn modelId="{A3BDF271-5040-428A-9D29-48B5F15DD0B9}" srcId="{BEF0B3B4-EBF3-4678-8BC4-00BAC6657FFD}" destId="{63EF509C-DC95-4C2A-898A-334400EFCAC2}" srcOrd="1" destOrd="0" parTransId="{0E8CB5FA-EFCF-4738-8F30-5B51CB0C1B29}" sibTransId="{35F2EFA4-79ED-40FA-A349-6A2522F61238}"/>
    <dgm:cxn modelId="{B5C900DE-8F34-4661-8C38-CC1932F3CE67}" type="presOf" srcId="{9A40C8FA-2515-4AF1-8B24-4F1CE7CD936D}" destId="{B3490C50-B0DB-4381-AB77-FF3DCD9907A1}" srcOrd="0" destOrd="0" presId="urn:microsoft.com/office/officeart/2005/8/layout/process1"/>
    <dgm:cxn modelId="{FF1F889D-0D43-4C3D-9188-B500E2191A38}" type="presParOf" srcId="{6F3F1AD9-E63D-4923-9E47-EFFDE9021060}" destId="{5F144B68-5DCA-4A31-93C9-DEC90A2AD16A}" srcOrd="0" destOrd="0" presId="urn:microsoft.com/office/officeart/2005/8/layout/process1"/>
    <dgm:cxn modelId="{C1B6DEB1-DF1A-44D3-ACA5-C5D05F81B737}" type="presParOf" srcId="{6F3F1AD9-E63D-4923-9E47-EFFDE9021060}" destId="{7A3D3C4F-27D3-4052-BB76-D30F82291D9E}" srcOrd="1" destOrd="0" presId="urn:microsoft.com/office/officeart/2005/8/layout/process1"/>
    <dgm:cxn modelId="{67B2F2E7-B684-4169-927D-B7B48A1F8D23}" type="presParOf" srcId="{7A3D3C4F-27D3-4052-BB76-D30F82291D9E}" destId="{CD62C73A-CB60-40ED-8CC7-8047036E9AB6}" srcOrd="0" destOrd="0" presId="urn:microsoft.com/office/officeart/2005/8/layout/process1"/>
    <dgm:cxn modelId="{5812B486-2F52-4433-B611-13EDC3D73CA0}" type="presParOf" srcId="{6F3F1AD9-E63D-4923-9E47-EFFDE9021060}" destId="{E2F8A6D2-80A5-4FB3-A510-42C7B7C0406F}" srcOrd="2" destOrd="0" presId="urn:microsoft.com/office/officeart/2005/8/layout/process1"/>
    <dgm:cxn modelId="{0F7B5BA6-9489-4D23-B5DF-D9D5C48041C2}" type="presParOf" srcId="{6F3F1AD9-E63D-4923-9E47-EFFDE9021060}" destId="{5B702939-F99A-49FC-9571-0112256684F2}" srcOrd="3" destOrd="0" presId="urn:microsoft.com/office/officeart/2005/8/layout/process1"/>
    <dgm:cxn modelId="{4E751C69-D631-45CD-9A68-CD252160C901}" type="presParOf" srcId="{5B702939-F99A-49FC-9571-0112256684F2}" destId="{80C19BFC-4A42-4640-9AEE-B0BCAEBA22A4}" srcOrd="0" destOrd="0" presId="urn:microsoft.com/office/officeart/2005/8/layout/process1"/>
    <dgm:cxn modelId="{68E460A0-21AC-4875-97B7-41BB772B1C34}" type="presParOf" srcId="{6F3F1AD9-E63D-4923-9E47-EFFDE9021060}" destId="{B3490C50-B0DB-4381-AB77-FF3DCD9907A1}"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D168FF-753A-4686-9068-7396D3D5C2C1}">
      <dsp:nvSpPr>
        <dsp:cNvPr id="0" name=""/>
        <dsp:cNvSpPr/>
      </dsp:nvSpPr>
      <dsp:spPr>
        <a:xfrm>
          <a:off x="2623626" y="-79640"/>
          <a:ext cx="1364481" cy="110093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ts val="600"/>
            </a:spcAft>
          </a:pPr>
          <a:r>
            <a:rPr lang="en-US" sz="1100" b="1" kern="1200" dirty="0" smtClean="0"/>
            <a:t>Continued</a:t>
          </a:r>
        </a:p>
        <a:p>
          <a:pPr lvl="0" algn="ctr" defTabSz="488950">
            <a:lnSpc>
              <a:spcPct val="90000"/>
            </a:lnSpc>
            <a:spcBef>
              <a:spcPct val="0"/>
            </a:spcBef>
            <a:spcAft>
              <a:spcPts val="600"/>
            </a:spcAft>
          </a:pPr>
          <a:r>
            <a:rPr lang="en-US" sz="1100" b="1" kern="1200" dirty="0" smtClean="0"/>
            <a:t>Business </a:t>
          </a:r>
        </a:p>
        <a:p>
          <a:pPr lvl="0" algn="ctr" defTabSz="488950">
            <a:lnSpc>
              <a:spcPct val="90000"/>
            </a:lnSpc>
            <a:spcBef>
              <a:spcPct val="0"/>
            </a:spcBef>
            <a:spcAft>
              <a:spcPts val="600"/>
            </a:spcAft>
          </a:pPr>
          <a:r>
            <a:rPr lang="en-US" sz="1100" b="1" kern="1200" dirty="0" smtClean="0"/>
            <a:t>Justification</a:t>
          </a:r>
          <a:endParaRPr lang="en-US" sz="1100" b="1" kern="1200" dirty="0"/>
        </a:p>
      </dsp:txBody>
      <dsp:txXfrm>
        <a:off x="2623626" y="-79640"/>
        <a:ext cx="1364481" cy="1100930"/>
      </dsp:txXfrm>
    </dsp:sp>
    <dsp:sp modelId="{EA27AA83-54E5-42D4-B086-0D1A83B420D4}">
      <dsp:nvSpPr>
        <dsp:cNvPr id="0" name=""/>
        <dsp:cNvSpPr/>
      </dsp:nvSpPr>
      <dsp:spPr>
        <a:xfrm rot="7540609">
          <a:off x="3831097" y="1329252"/>
          <a:ext cx="395030"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7540609">
        <a:off x="3831097" y="1329252"/>
        <a:ext cx="395030" cy="302556"/>
      </dsp:txXfrm>
    </dsp:sp>
    <dsp:sp modelId="{BA039F7D-BC96-4C6C-A763-1183C9A6FCA0}">
      <dsp:nvSpPr>
        <dsp:cNvPr id="0" name=""/>
        <dsp:cNvSpPr/>
      </dsp:nvSpPr>
      <dsp:spPr>
        <a:xfrm>
          <a:off x="4027608" y="242909"/>
          <a:ext cx="1537651" cy="126830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ts val="600"/>
            </a:spcAft>
          </a:pPr>
          <a:r>
            <a:rPr lang="en-US" sz="1050" b="1" kern="1200" dirty="0" smtClean="0"/>
            <a:t>Defined Roles</a:t>
          </a:r>
        </a:p>
        <a:p>
          <a:pPr lvl="0" algn="ctr" defTabSz="466725">
            <a:lnSpc>
              <a:spcPct val="90000"/>
            </a:lnSpc>
            <a:spcBef>
              <a:spcPct val="0"/>
            </a:spcBef>
            <a:spcAft>
              <a:spcPts val="600"/>
            </a:spcAft>
          </a:pPr>
          <a:r>
            <a:rPr lang="en-US" sz="1050" b="1" kern="1200" dirty="0" smtClean="0"/>
            <a:t>and</a:t>
          </a:r>
        </a:p>
        <a:p>
          <a:pPr lvl="0" algn="ctr" defTabSz="466725">
            <a:lnSpc>
              <a:spcPct val="90000"/>
            </a:lnSpc>
            <a:spcBef>
              <a:spcPct val="0"/>
            </a:spcBef>
            <a:spcAft>
              <a:spcPts val="600"/>
            </a:spcAft>
          </a:pPr>
          <a:r>
            <a:rPr lang="en-US" sz="1050" b="1" kern="1200" dirty="0" smtClean="0"/>
            <a:t>Responsibilities</a:t>
          </a:r>
          <a:endParaRPr lang="en-US" sz="1050" b="1" kern="1200" dirty="0"/>
        </a:p>
      </dsp:txBody>
      <dsp:txXfrm>
        <a:off x="4027608" y="242909"/>
        <a:ext cx="1537651" cy="1268308"/>
      </dsp:txXfrm>
    </dsp:sp>
    <dsp:sp modelId="{4167956A-7592-451C-A9A3-4F3968C6A498}">
      <dsp:nvSpPr>
        <dsp:cNvPr id="0" name=""/>
        <dsp:cNvSpPr/>
      </dsp:nvSpPr>
      <dsp:spPr>
        <a:xfrm rot="10541249">
          <a:off x="4005074" y="1995805"/>
          <a:ext cx="399829"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541249">
        <a:off x="4005074" y="1995805"/>
        <a:ext cx="399829" cy="302556"/>
      </dsp:txXfrm>
    </dsp:sp>
    <dsp:sp modelId="{6D6F58B7-6AD0-4D14-A51D-DDC08C8C6575}">
      <dsp:nvSpPr>
        <dsp:cNvPr id="0" name=""/>
        <dsp:cNvSpPr/>
      </dsp:nvSpPr>
      <dsp:spPr>
        <a:xfrm>
          <a:off x="4566147" y="1552627"/>
          <a:ext cx="1485522" cy="134297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i="0" kern="1200" baseline="0" dirty="0" smtClean="0">
              <a:latin typeface="Arial" pitchFamily="34" charset="0"/>
            </a:rPr>
            <a:t>Focus </a:t>
          </a:r>
        </a:p>
        <a:p>
          <a:pPr lvl="0" algn="ctr" defTabSz="488950">
            <a:lnSpc>
              <a:spcPct val="90000"/>
            </a:lnSpc>
            <a:spcBef>
              <a:spcPct val="0"/>
            </a:spcBef>
            <a:spcAft>
              <a:spcPct val="35000"/>
            </a:spcAft>
          </a:pPr>
          <a:r>
            <a:rPr lang="en-US" sz="1100" b="1" i="0" kern="1200" baseline="0" dirty="0" smtClean="0">
              <a:latin typeface="Arial" pitchFamily="34" charset="0"/>
            </a:rPr>
            <a:t>on</a:t>
          </a:r>
        </a:p>
        <a:p>
          <a:pPr lvl="0" algn="ctr" defTabSz="488950">
            <a:lnSpc>
              <a:spcPct val="90000"/>
            </a:lnSpc>
            <a:spcBef>
              <a:spcPct val="0"/>
            </a:spcBef>
            <a:spcAft>
              <a:spcPct val="35000"/>
            </a:spcAft>
          </a:pPr>
          <a:r>
            <a:rPr lang="en-US" sz="1100" b="1" i="0" kern="1200" baseline="0" dirty="0" smtClean="0">
              <a:latin typeface="Arial" pitchFamily="34" charset="0"/>
            </a:rPr>
            <a:t>Products</a:t>
          </a:r>
          <a:endParaRPr lang="en-US" sz="1100" b="1" i="0" kern="1200" baseline="0" dirty="0">
            <a:latin typeface="Arial" pitchFamily="34" charset="0"/>
          </a:endParaRPr>
        </a:p>
      </dsp:txBody>
      <dsp:txXfrm>
        <a:off x="4566147" y="1552627"/>
        <a:ext cx="1485522" cy="1342975"/>
      </dsp:txXfrm>
    </dsp:sp>
    <dsp:sp modelId="{94975C9D-D496-431B-B96E-34FA1602A434}">
      <dsp:nvSpPr>
        <dsp:cNvPr id="0" name=""/>
        <dsp:cNvSpPr/>
      </dsp:nvSpPr>
      <dsp:spPr>
        <a:xfrm rot="14165393">
          <a:off x="3602869" y="2528852"/>
          <a:ext cx="380289" cy="31314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4165393">
        <a:off x="3602869" y="2528852"/>
        <a:ext cx="380289" cy="313146"/>
      </dsp:txXfrm>
    </dsp:sp>
    <dsp:sp modelId="{0FF38AAD-4942-4696-BDE8-001C53367F10}">
      <dsp:nvSpPr>
        <dsp:cNvPr id="0" name=""/>
        <dsp:cNvSpPr/>
      </dsp:nvSpPr>
      <dsp:spPr>
        <a:xfrm>
          <a:off x="3587778" y="2874240"/>
          <a:ext cx="1473285" cy="131676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mn-lt"/>
            </a:rPr>
            <a:t>Manage </a:t>
          </a:r>
        </a:p>
        <a:p>
          <a:pPr lvl="0" algn="ctr" defTabSz="488950">
            <a:lnSpc>
              <a:spcPct val="90000"/>
            </a:lnSpc>
            <a:spcBef>
              <a:spcPct val="0"/>
            </a:spcBef>
            <a:spcAft>
              <a:spcPct val="35000"/>
            </a:spcAft>
          </a:pPr>
          <a:r>
            <a:rPr lang="en-US" sz="1100" b="1" kern="1200" dirty="0" smtClean="0">
              <a:latin typeface="+mn-lt"/>
            </a:rPr>
            <a:t>by</a:t>
          </a:r>
        </a:p>
        <a:p>
          <a:pPr lvl="0" algn="ctr" defTabSz="488950">
            <a:lnSpc>
              <a:spcPct val="90000"/>
            </a:lnSpc>
            <a:spcBef>
              <a:spcPct val="0"/>
            </a:spcBef>
            <a:spcAft>
              <a:spcPct val="35000"/>
            </a:spcAft>
          </a:pPr>
          <a:r>
            <a:rPr lang="en-US" sz="1100" b="1" kern="1200" dirty="0" smtClean="0">
              <a:latin typeface="+mn-lt"/>
            </a:rPr>
            <a:t> Stages</a:t>
          </a:r>
          <a:endParaRPr lang="en-US" sz="1100" b="1" kern="1200" dirty="0">
            <a:latin typeface="+mn-lt"/>
          </a:endParaRPr>
        </a:p>
      </dsp:txBody>
      <dsp:txXfrm>
        <a:off x="3587778" y="2874240"/>
        <a:ext cx="1473285" cy="1316762"/>
      </dsp:txXfrm>
    </dsp:sp>
    <dsp:sp modelId="{DF69C018-4163-4198-8CEE-D4F347B8C24D}">
      <dsp:nvSpPr>
        <dsp:cNvPr id="0" name=""/>
        <dsp:cNvSpPr/>
      </dsp:nvSpPr>
      <dsp:spPr>
        <a:xfrm rot="17914629">
          <a:off x="2783995" y="2619769"/>
          <a:ext cx="295979"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7914629">
        <a:off x="2783995" y="2619769"/>
        <a:ext cx="295979" cy="302556"/>
      </dsp:txXfrm>
    </dsp:sp>
    <dsp:sp modelId="{D8F59943-B814-4566-85F0-55577811B772}">
      <dsp:nvSpPr>
        <dsp:cNvPr id="0" name=""/>
        <dsp:cNvSpPr/>
      </dsp:nvSpPr>
      <dsp:spPr>
        <a:xfrm>
          <a:off x="1784461" y="2895608"/>
          <a:ext cx="1400143" cy="1348488"/>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mn-lt"/>
            </a:rPr>
            <a:t>Manage</a:t>
          </a:r>
        </a:p>
        <a:p>
          <a:pPr lvl="0" algn="ctr" defTabSz="488950">
            <a:lnSpc>
              <a:spcPct val="90000"/>
            </a:lnSpc>
            <a:spcBef>
              <a:spcPct val="0"/>
            </a:spcBef>
            <a:spcAft>
              <a:spcPct val="35000"/>
            </a:spcAft>
          </a:pPr>
          <a:r>
            <a:rPr lang="en-US" sz="1100" b="1" kern="1200" dirty="0" smtClean="0">
              <a:latin typeface="+mn-lt"/>
            </a:rPr>
            <a:t>by</a:t>
          </a:r>
        </a:p>
        <a:p>
          <a:pPr lvl="0" algn="ctr" defTabSz="488950">
            <a:lnSpc>
              <a:spcPct val="90000"/>
            </a:lnSpc>
            <a:spcBef>
              <a:spcPct val="0"/>
            </a:spcBef>
            <a:spcAft>
              <a:spcPct val="35000"/>
            </a:spcAft>
          </a:pPr>
          <a:r>
            <a:rPr lang="en-US" sz="1100" b="1" kern="1200" dirty="0" smtClean="0">
              <a:latin typeface="+mn-lt"/>
            </a:rPr>
            <a:t> Exception</a:t>
          </a:r>
          <a:endParaRPr lang="en-US" sz="1100" b="1" kern="1200" dirty="0">
            <a:latin typeface="+mn-lt"/>
          </a:endParaRPr>
        </a:p>
      </dsp:txBody>
      <dsp:txXfrm>
        <a:off x="1784461" y="2895608"/>
        <a:ext cx="1400143" cy="1348488"/>
      </dsp:txXfrm>
    </dsp:sp>
    <dsp:sp modelId="{79C97966-6B96-4F90-B77C-5F06278C5012}">
      <dsp:nvSpPr>
        <dsp:cNvPr id="0" name=""/>
        <dsp:cNvSpPr/>
      </dsp:nvSpPr>
      <dsp:spPr>
        <a:xfrm rot="20940802">
          <a:off x="2215315" y="2059658"/>
          <a:ext cx="391504"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20940802">
        <a:off x="2215315" y="2059658"/>
        <a:ext cx="391504" cy="302556"/>
      </dsp:txXfrm>
    </dsp:sp>
    <dsp:sp modelId="{C6AA9B8E-40E9-4091-B3B1-A70DB36501D8}">
      <dsp:nvSpPr>
        <dsp:cNvPr id="0" name=""/>
        <dsp:cNvSpPr/>
      </dsp:nvSpPr>
      <dsp:spPr>
        <a:xfrm>
          <a:off x="793856" y="1790671"/>
          <a:ext cx="1388874" cy="118112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ts val="600"/>
            </a:spcAft>
          </a:pPr>
          <a:r>
            <a:rPr lang="en-US" sz="1100" b="1" kern="1200" dirty="0" smtClean="0">
              <a:latin typeface="+mn-lt"/>
            </a:rPr>
            <a:t>Learn from</a:t>
          </a:r>
        </a:p>
        <a:p>
          <a:pPr lvl="0" algn="ctr" defTabSz="488950">
            <a:lnSpc>
              <a:spcPct val="90000"/>
            </a:lnSpc>
            <a:spcBef>
              <a:spcPct val="0"/>
            </a:spcBef>
            <a:spcAft>
              <a:spcPts val="600"/>
            </a:spcAft>
          </a:pPr>
          <a:r>
            <a:rPr lang="en-US" sz="1100" b="1" kern="1200" dirty="0" smtClean="0">
              <a:latin typeface="+mn-lt"/>
            </a:rPr>
            <a:t>Experience</a:t>
          </a:r>
          <a:endParaRPr lang="en-US" sz="1100" b="1" kern="1200" dirty="0">
            <a:latin typeface="+mn-lt"/>
          </a:endParaRPr>
        </a:p>
      </dsp:txBody>
      <dsp:txXfrm>
        <a:off x="793856" y="1790671"/>
        <a:ext cx="1388874" cy="1181127"/>
      </dsp:txXfrm>
    </dsp:sp>
    <dsp:sp modelId="{814366A5-742F-497A-A1B2-5F5E2786466B}">
      <dsp:nvSpPr>
        <dsp:cNvPr id="0" name=""/>
        <dsp:cNvSpPr/>
      </dsp:nvSpPr>
      <dsp:spPr>
        <a:xfrm rot="3487747">
          <a:off x="1765049" y="802149"/>
          <a:ext cx="69775"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3487747">
        <a:off x="1765049" y="802149"/>
        <a:ext cx="69775" cy="302556"/>
      </dsp:txXfrm>
    </dsp:sp>
    <dsp:sp modelId="{E233A7B7-A14B-44E1-83D6-3801918B7F49}">
      <dsp:nvSpPr>
        <dsp:cNvPr id="0" name=""/>
        <dsp:cNvSpPr/>
      </dsp:nvSpPr>
      <dsp:spPr>
        <a:xfrm>
          <a:off x="1174868" y="262738"/>
          <a:ext cx="1429403" cy="1337462"/>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latin typeface="+mn-lt"/>
            </a:rPr>
            <a:t> </a:t>
          </a:r>
          <a:r>
            <a:rPr lang="en-US" sz="1100" b="1" kern="1200" dirty="0" smtClean="0">
              <a:latin typeface="+mn-lt"/>
            </a:rPr>
            <a:t>Tailor to Suit</a:t>
          </a:r>
        </a:p>
        <a:p>
          <a:pPr lvl="0" algn="ctr" defTabSz="444500">
            <a:lnSpc>
              <a:spcPct val="90000"/>
            </a:lnSpc>
            <a:spcBef>
              <a:spcPct val="0"/>
            </a:spcBef>
            <a:spcAft>
              <a:spcPct val="35000"/>
            </a:spcAft>
          </a:pPr>
          <a:r>
            <a:rPr lang="en-US" sz="1100" b="1" kern="1200" dirty="0" smtClean="0">
              <a:latin typeface="+mn-lt"/>
            </a:rPr>
            <a:t>the Project </a:t>
          </a:r>
        </a:p>
        <a:p>
          <a:pPr lvl="0" algn="ctr" defTabSz="444500">
            <a:lnSpc>
              <a:spcPct val="90000"/>
            </a:lnSpc>
            <a:spcBef>
              <a:spcPct val="0"/>
            </a:spcBef>
            <a:spcAft>
              <a:spcPct val="35000"/>
            </a:spcAft>
          </a:pPr>
          <a:r>
            <a:rPr lang="en-US" sz="1100" b="1" kern="1200" dirty="0" smtClean="0">
              <a:latin typeface="+mn-lt"/>
            </a:rPr>
            <a:t>Environment</a:t>
          </a:r>
          <a:endParaRPr lang="en-US" sz="1100" b="1" kern="1200" dirty="0">
            <a:latin typeface="+mn-lt"/>
          </a:endParaRPr>
        </a:p>
      </dsp:txBody>
      <dsp:txXfrm>
        <a:off x="1174868" y="262738"/>
        <a:ext cx="1429403" cy="1337462"/>
      </dsp:txXfrm>
    </dsp:sp>
    <dsp:sp modelId="{3BED8F94-D029-43C7-864A-FAAD1AC2AB10}">
      <dsp:nvSpPr>
        <dsp:cNvPr id="0" name=""/>
        <dsp:cNvSpPr/>
      </dsp:nvSpPr>
      <dsp:spPr>
        <a:xfrm rot="3032104">
          <a:off x="2421066" y="1395887"/>
          <a:ext cx="362829" cy="30255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3032104">
        <a:off x="2421066" y="1395887"/>
        <a:ext cx="362829" cy="302556"/>
      </dsp:txXfrm>
    </dsp:sp>
    <dsp:sp modelId="{17A3709A-3658-4D7C-B23B-6FC6C24A05ED}">
      <dsp:nvSpPr>
        <dsp:cNvPr id="0" name=""/>
        <dsp:cNvSpPr/>
      </dsp:nvSpPr>
      <dsp:spPr>
        <a:xfrm>
          <a:off x="2698864" y="1497923"/>
          <a:ext cx="1227188" cy="1091929"/>
        </a:xfrm>
        <a:prstGeom prst="ellipse">
          <a:avLst/>
        </a:prstGeom>
        <a:solidFill>
          <a:srgbClr val="009644"/>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kumimoji="0" lang="en-US" sz="1100" b="1" i="0" u="none" strike="noStrike" kern="1200" cap="none" normalizeH="0" baseline="0" dirty="0" smtClean="0">
              <a:ln/>
              <a:effectLst/>
              <a:latin typeface="+mn-lt"/>
            </a:rPr>
            <a:t>PRINCE2</a:t>
          </a:r>
        </a:p>
        <a:p>
          <a:pPr lvl="0" algn="ctr" defTabSz="488950" rtl="0">
            <a:lnSpc>
              <a:spcPct val="90000"/>
            </a:lnSpc>
            <a:spcBef>
              <a:spcPct val="0"/>
            </a:spcBef>
            <a:spcAft>
              <a:spcPct val="35000"/>
            </a:spcAft>
          </a:pPr>
          <a:r>
            <a:rPr kumimoji="0" lang="en-US" sz="1100" b="1" i="0" u="none" strike="noStrike" kern="1200" cap="none" normalizeH="0" baseline="0" dirty="0" smtClean="0">
              <a:ln/>
              <a:effectLst/>
              <a:latin typeface="+mn-lt"/>
            </a:rPr>
            <a:t>Principles</a:t>
          </a:r>
        </a:p>
      </dsp:txBody>
      <dsp:txXfrm>
        <a:off x="2698864" y="1497923"/>
        <a:ext cx="1227188" cy="1091929"/>
      </dsp:txXfrm>
    </dsp:sp>
    <dsp:sp modelId="{0C98F1CD-7452-413E-8B5E-8A17B15AE28E}">
      <dsp:nvSpPr>
        <dsp:cNvPr id="0" name=""/>
        <dsp:cNvSpPr/>
      </dsp:nvSpPr>
      <dsp:spPr>
        <a:xfrm rot="15830253" flipH="1">
          <a:off x="3130410" y="1101283"/>
          <a:ext cx="335403" cy="318722"/>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5830253" flipH="1">
        <a:off x="3130410" y="1101283"/>
        <a:ext cx="335403" cy="3187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7A0C4B-694C-4C1F-9C00-D7F8FFF5558B}">
      <dsp:nvSpPr>
        <dsp:cNvPr id="0" name=""/>
        <dsp:cNvSpPr/>
      </dsp:nvSpPr>
      <dsp:spPr>
        <a:xfrm>
          <a:off x="812749" y="2160"/>
          <a:ext cx="1657063" cy="1141716"/>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AD52D7-9A9E-4BA2-800B-68ECEC09E6AD}">
      <dsp:nvSpPr>
        <dsp:cNvPr id="0" name=""/>
        <dsp:cNvSpPr/>
      </dsp:nvSpPr>
      <dsp:spPr>
        <a:xfrm>
          <a:off x="792267" y="138591"/>
          <a:ext cx="1657063" cy="61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Extreme</a:t>
          </a:r>
        </a:p>
        <a:p>
          <a:pPr lvl="0" algn="ctr" defTabSz="622300">
            <a:lnSpc>
              <a:spcPct val="90000"/>
            </a:lnSpc>
            <a:spcBef>
              <a:spcPct val="0"/>
            </a:spcBef>
            <a:spcAft>
              <a:spcPct val="35000"/>
            </a:spcAft>
          </a:pPr>
          <a:r>
            <a:rPr lang="en-US" sz="1400" b="1" kern="1200" dirty="0" smtClean="0"/>
            <a:t>Projects</a:t>
          </a:r>
        </a:p>
        <a:p>
          <a:pPr lvl="0" algn="ctr" defTabSz="622300">
            <a:lnSpc>
              <a:spcPct val="90000"/>
            </a:lnSpc>
            <a:spcBef>
              <a:spcPct val="0"/>
            </a:spcBef>
            <a:spcAft>
              <a:spcPct val="35000"/>
            </a:spcAft>
          </a:pPr>
          <a:r>
            <a:rPr lang="en-US" sz="1400" b="1" kern="1200" dirty="0" smtClean="0"/>
            <a:t>(Q4)</a:t>
          </a:r>
        </a:p>
      </dsp:txBody>
      <dsp:txXfrm>
        <a:off x="792267" y="138591"/>
        <a:ext cx="1657063" cy="614770"/>
      </dsp:txXfrm>
    </dsp:sp>
    <dsp:sp modelId="{5EAD4282-B3EC-454C-88E2-B5C740DBCAB2}">
      <dsp:nvSpPr>
        <dsp:cNvPr id="0" name=""/>
        <dsp:cNvSpPr/>
      </dsp:nvSpPr>
      <dsp:spPr>
        <a:xfrm>
          <a:off x="2656251" y="515"/>
          <a:ext cx="1657063" cy="1141716"/>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07DDC97-12F8-4525-B4FE-45AAEC29BD27}">
      <dsp:nvSpPr>
        <dsp:cNvPr id="0" name=""/>
        <dsp:cNvSpPr/>
      </dsp:nvSpPr>
      <dsp:spPr>
        <a:xfrm>
          <a:off x="2794326" y="207630"/>
          <a:ext cx="1382073" cy="61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Extreme</a:t>
          </a:r>
        </a:p>
        <a:p>
          <a:pPr lvl="0" algn="ctr" defTabSz="622300">
            <a:lnSpc>
              <a:spcPct val="90000"/>
            </a:lnSpc>
            <a:spcBef>
              <a:spcPct val="0"/>
            </a:spcBef>
            <a:spcAft>
              <a:spcPct val="35000"/>
            </a:spcAft>
          </a:pPr>
          <a:r>
            <a:rPr lang="en-US" sz="1400" b="1" kern="1200" dirty="0" smtClean="0"/>
            <a:t>Projects</a:t>
          </a:r>
        </a:p>
        <a:p>
          <a:pPr lvl="0" algn="ctr" defTabSz="622300">
            <a:lnSpc>
              <a:spcPct val="90000"/>
            </a:lnSpc>
            <a:spcBef>
              <a:spcPct val="0"/>
            </a:spcBef>
            <a:spcAft>
              <a:spcPct val="35000"/>
            </a:spcAft>
          </a:pPr>
          <a:r>
            <a:rPr lang="en-US" sz="1400" b="1" kern="1200" dirty="0" smtClean="0"/>
            <a:t>(Q3)</a:t>
          </a:r>
          <a:endParaRPr lang="en-US" sz="1400" b="1" kern="1200" dirty="0"/>
        </a:p>
      </dsp:txBody>
      <dsp:txXfrm>
        <a:off x="2794326" y="207630"/>
        <a:ext cx="1382073" cy="614770"/>
      </dsp:txXfrm>
    </dsp:sp>
    <dsp:sp modelId="{F79200C2-C71C-405F-A340-A2916ACBADD0}">
      <dsp:nvSpPr>
        <dsp:cNvPr id="0" name=""/>
        <dsp:cNvSpPr/>
      </dsp:nvSpPr>
      <dsp:spPr>
        <a:xfrm>
          <a:off x="784529" y="1854525"/>
          <a:ext cx="1657063" cy="1141716"/>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8B7EC4-03E2-416D-80C3-0728BE9656B6}">
      <dsp:nvSpPr>
        <dsp:cNvPr id="0" name=""/>
        <dsp:cNvSpPr/>
      </dsp:nvSpPr>
      <dsp:spPr>
        <a:xfrm>
          <a:off x="784529" y="2071623"/>
          <a:ext cx="1657063" cy="61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Traditional </a:t>
          </a:r>
        </a:p>
        <a:p>
          <a:pPr lvl="0" algn="ctr" defTabSz="622300">
            <a:lnSpc>
              <a:spcPct val="90000"/>
            </a:lnSpc>
            <a:spcBef>
              <a:spcPct val="0"/>
            </a:spcBef>
            <a:spcAft>
              <a:spcPct val="35000"/>
            </a:spcAft>
          </a:pPr>
          <a:r>
            <a:rPr lang="en-US" sz="1400" b="1" kern="1200" dirty="0" smtClean="0"/>
            <a:t>Projects</a:t>
          </a:r>
        </a:p>
        <a:p>
          <a:pPr lvl="0" algn="ctr" defTabSz="622300">
            <a:lnSpc>
              <a:spcPct val="90000"/>
            </a:lnSpc>
            <a:spcBef>
              <a:spcPct val="0"/>
            </a:spcBef>
            <a:spcAft>
              <a:spcPct val="35000"/>
            </a:spcAft>
          </a:pPr>
          <a:r>
            <a:rPr lang="en-US" sz="1400" b="1" kern="1200" dirty="0" smtClean="0"/>
            <a:t>(Q1)</a:t>
          </a:r>
          <a:endParaRPr lang="en-US" sz="1400" b="1" kern="1200" dirty="0"/>
        </a:p>
      </dsp:txBody>
      <dsp:txXfrm>
        <a:off x="784529" y="2071623"/>
        <a:ext cx="1657063" cy="614770"/>
      </dsp:txXfrm>
    </dsp:sp>
    <dsp:sp modelId="{6A9A8E9C-228D-49CB-A4E2-D8025A8B4AF8}">
      <dsp:nvSpPr>
        <dsp:cNvPr id="0" name=""/>
        <dsp:cNvSpPr/>
      </dsp:nvSpPr>
      <dsp:spPr>
        <a:xfrm>
          <a:off x="2667005" y="1854194"/>
          <a:ext cx="1657063" cy="1141716"/>
        </a:xfrm>
        <a:prstGeom prst="roundRect">
          <a:avLst/>
        </a:prstGeom>
        <a:solidFill>
          <a:srgbClr val="CCE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C9B615-4ACD-4A36-ADDE-05D1E675CDC0}">
      <dsp:nvSpPr>
        <dsp:cNvPr id="0" name=""/>
        <dsp:cNvSpPr/>
      </dsp:nvSpPr>
      <dsp:spPr>
        <a:xfrm>
          <a:off x="2686343" y="2082799"/>
          <a:ext cx="1657063" cy="61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n-US" sz="1400" b="1" kern="1200" dirty="0" smtClean="0"/>
            <a:t>Agile</a:t>
          </a:r>
        </a:p>
        <a:p>
          <a:pPr lvl="0" algn="ctr" defTabSz="622300">
            <a:lnSpc>
              <a:spcPct val="90000"/>
            </a:lnSpc>
            <a:spcBef>
              <a:spcPct val="0"/>
            </a:spcBef>
            <a:spcAft>
              <a:spcPct val="35000"/>
            </a:spcAft>
          </a:pPr>
          <a:r>
            <a:rPr lang="en-US" sz="1400" b="1" kern="1200" dirty="0" smtClean="0"/>
            <a:t>Projects</a:t>
          </a:r>
        </a:p>
        <a:p>
          <a:pPr lvl="0" algn="ctr" defTabSz="622300">
            <a:lnSpc>
              <a:spcPct val="90000"/>
            </a:lnSpc>
            <a:spcBef>
              <a:spcPct val="0"/>
            </a:spcBef>
            <a:spcAft>
              <a:spcPct val="35000"/>
            </a:spcAft>
          </a:pPr>
          <a:r>
            <a:rPr lang="en-US" sz="1400" b="1" kern="1200" dirty="0" smtClean="0"/>
            <a:t>(Q2)</a:t>
          </a:r>
        </a:p>
      </dsp:txBody>
      <dsp:txXfrm>
        <a:off x="2686343" y="2082799"/>
        <a:ext cx="1657063" cy="6147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68611"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8612"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68613" name="Rectangle 5"/>
          <p:cNvSpPr>
            <a:spLocks noGrp="1" noChangeArrowheads="1"/>
          </p:cNvSpPr>
          <p:nvPr>
            <p:ph type="sldNum" sz="quarter" idx="3"/>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6085EA91-313A-4607-9609-7752342D36A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03779"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p:spPr>
      </p:sp>
      <p:sp>
        <p:nvSpPr>
          <p:cNvPr id="203781" name="Rectangle 5"/>
          <p:cNvSpPr>
            <a:spLocks noGrp="1" noChangeArrowheads="1"/>
          </p:cNvSpPr>
          <p:nvPr>
            <p:ph type="body" sz="quarter" idx="3"/>
          </p:nvPr>
        </p:nvSpPr>
        <p:spPr bwMode="auto">
          <a:xfrm>
            <a:off x="685800" y="4311650"/>
            <a:ext cx="5486400" cy="408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3782" name="Rectangle 6"/>
          <p:cNvSpPr>
            <a:spLocks noGrp="1" noChangeArrowheads="1"/>
          </p:cNvSpPr>
          <p:nvPr>
            <p:ph type="ftr" sz="quarter" idx="4"/>
          </p:nvPr>
        </p:nvSpPr>
        <p:spPr bwMode="auto">
          <a:xfrm>
            <a:off x="0"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03783" name="Rectangle 7"/>
          <p:cNvSpPr>
            <a:spLocks noGrp="1" noChangeArrowheads="1"/>
          </p:cNvSpPr>
          <p:nvPr>
            <p:ph type="sldNum" sz="quarter" idx="5"/>
          </p:nvPr>
        </p:nvSpPr>
        <p:spPr bwMode="auto">
          <a:xfrm>
            <a:off x="3884613" y="862171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C83459E-2EB2-4936-9FBA-BDECE7D182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01AA6-51FC-4CE4-B43F-2704B9A4508E}" type="slidenum">
              <a:rPr lang="en-US" smtClean="0"/>
              <a:pPr/>
              <a:t>1</a:t>
            </a:fld>
            <a:endParaRPr lang="en-US" smtClean="0"/>
          </a:p>
        </p:txBody>
      </p:sp>
      <p:sp>
        <p:nvSpPr>
          <p:cNvPr id="113667"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E9A5670-63B1-4153-8AA5-9D537DCC18D3}" type="slidenum">
              <a:rPr lang="en-US" smtClean="0"/>
              <a:pPr/>
              <a:t>10</a:t>
            </a:fld>
            <a:endParaRPr lang="en-US" smtClean="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A0834DCA-F4B4-4298-9AB5-05D85F382ACE}" type="slidenum">
              <a:rPr lang="en-US" smtClean="0"/>
              <a:pPr/>
              <a:t>100</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8CF4310-1060-4955-95DE-69523E72E916}" type="slidenum">
              <a:rPr lang="en-US" smtClean="0"/>
              <a:pPr/>
              <a:t>101</a:t>
            </a:fld>
            <a:endParaRPr lang="en-U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6CD441E-3293-4F16-90B2-EDD25D930A9D}" type="slidenum">
              <a:rPr lang="en-US" smtClean="0"/>
              <a:pPr/>
              <a:t>102</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44A45CDD-6B28-4858-BCCD-4FE661F75931}" type="slidenum">
              <a:rPr lang="en-US" smtClean="0"/>
              <a:pPr/>
              <a:t>103</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7A2547A2-5B5B-45CF-870B-875D4299A1B7}" type="slidenum">
              <a:rPr lang="en-US" smtClean="0"/>
              <a:pPr/>
              <a:t>104</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712F00F-A7C5-4308-AAC4-FC9D14E74F66}" type="slidenum">
              <a:rPr lang="en-US" smtClean="0"/>
              <a:pPr/>
              <a:t>105</a:t>
            </a:fld>
            <a:endParaRPr lang="en-U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BE8F1242-6108-4FE0-9C3B-4C197BE2794C}" type="slidenum">
              <a:rPr lang="en-US" smtClean="0"/>
              <a:pPr/>
              <a:t>106</a:t>
            </a:fld>
            <a:endParaRPr lang="en-U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0B934BC-EF2B-4813-BAD8-E75D05397DA1}" type="slidenum">
              <a:rPr lang="en-US" smtClean="0"/>
              <a:pPr/>
              <a:t>11</a:t>
            </a:fld>
            <a:endParaRPr lang="en-US" smtClean="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4C998E7-FC43-4202-8F39-F615B6670FD5}" type="slidenum">
              <a:rPr lang="en-US" smtClean="0"/>
              <a:pPr/>
              <a:t>12</a:t>
            </a:fld>
            <a:endParaRPr lang="en-US" smtClean="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283DA97-7C07-494D-AF60-833875441AD4}" type="slidenum">
              <a:rPr lang="en-US" smtClean="0"/>
              <a:pPr/>
              <a:t>13</a:t>
            </a:fld>
            <a:endParaRPr lang="en-US" smtClean="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BD4F77B-FDF5-4B45-8A4C-4D7C4D099A3D}" type="slidenum">
              <a:rPr lang="en-US" smtClean="0"/>
              <a:pPr/>
              <a:t>14</a:t>
            </a:fld>
            <a:endParaRPr lang="en-US" smtClean="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ABBC6CB-400B-4CDE-B7DC-3A13E4C749BE}" type="slidenum">
              <a:rPr lang="en-US" smtClean="0"/>
              <a:pPr/>
              <a:t>15</a:t>
            </a:fld>
            <a:endParaRPr lang="en-US" smtClean="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E99B0C8-6EA8-4E20-90A0-BAFD1EBD2E88}" type="slidenum">
              <a:rPr lang="en-US" smtClean="0"/>
              <a:pPr/>
              <a:t>16</a:t>
            </a:fld>
            <a:endParaRPr lang="en-US" smtClean="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FD19583-FED1-4663-9D23-9D557695693E}" type="slidenum">
              <a:rPr lang="en-US" smtClean="0"/>
              <a:pPr/>
              <a:t>17</a:t>
            </a:fld>
            <a:endParaRPr lang="en-US"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F751A50-DC07-474A-8E40-7FF6284CF92E}" type="slidenum">
              <a:rPr lang="en-US" smtClean="0"/>
              <a:pPr/>
              <a:t>18</a:t>
            </a:fld>
            <a:endParaRPr lang="en-US"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CD022D4-F808-4F58-855A-8C87A1919834}" type="slidenum">
              <a:rPr lang="en-US" smtClean="0"/>
              <a:pPr/>
              <a:t>19</a:t>
            </a:fld>
            <a:endParaRPr lang="en-US" smtClean="0"/>
          </a:p>
        </p:txBody>
      </p:sp>
      <p:sp>
        <p:nvSpPr>
          <p:cNvPr id="132099" name="Rectangle 2"/>
          <p:cNvSpPr>
            <a:spLocks noGrp="1" noRot="1" noChangeAspect="1" noChangeArrowheads="1" noTextEdit="1"/>
          </p:cNvSpPr>
          <p:nvPr>
            <p:ph type="sldImg"/>
          </p:nvPr>
        </p:nvSpPr>
        <p:spPr>
          <a:solidFill>
            <a:srgbClr val="FFFFFF"/>
          </a:solidFill>
          <a:ln/>
        </p:spPr>
      </p:sp>
      <p:sp>
        <p:nvSpPr>
          <p:cNvPr id="13210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39252228-701B-4E0E-B47E-4D21DCF40DD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6E7C0FE-3780-410F-B074-46523F63B83F}" type="slidenum">
              <a:rPr lang="en-US" smtClean="0"/>
              <a:pPr/>
              <a:t>20</a:t>
            </a:fld>
            <a:endParaRPr lang="en-US"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FDF3CB9-28AD-46A5-91ED-07BA9DA20856}" type="slidenum">
              <a:rPr lang="en-US" smtClean="0"/>
              <a:pPr/>
              <a:t>21</a:t>
            </a:fld>
            <a:endParaRPr lang="en-US"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7F216C5-3298-46F8-A175-B2E382E74811}" type="slidenum">
              <a:rPr lang="en-US" smtClean="0"/>
              <a:pPr/>
              <a:t>22</a:t>
            </a:fld>
            <a:endParaRPr lang="en-US" smtClean="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A337A77-0EB4-430E-8005-3696C159CC0E}" type="slidenum">
              <a:rPr lang="en-US" smtClean="0"/>
              <a:pPr/>
              <a:t>23</a:t>
            </a:fld>
            <a:endParaRPr lang="en-US"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D75996C-475B-4C08-A3AF-7E038F2A855F}" type="slidenum">
              <a:rPr lang="en-US" smtClean="0"/>
              <a:pPr/>
              <a:t>24</a:t>
            </a:fld>
            <a:endParaRPr lang="en-US"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2F91739-1F89-4E4A-B410-B1413760CB1B}" type="slidenum">
              <a:rPr lang="en-US" smtClean="0"/>
              <a:pPr/>
              <a:t>25</a:t>
            </a:fld>
            <a:endParaRPr lang="en-US" smtClean="0"/>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39C527B-F654-410F-A9AA-0573B522D988}" type="slidenum">
              <a:rPr lang="en-US" smtClean="0"/>
              <a:pPr/>
              <a:t>26</a:t>
            </a:fld>
            <a:endParaRPr lang="en-US" smtClean="0"/>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0404F22-29EC-4163-BA3E-F30A86EB34B6}" type="slidenum">
              <a:rPr lang="en-US" smtClean="0"/>
              <a:pPr/>
              <a:t>27</a:t>
            </a:fld>
            <a:endParaRPr lang="en-US" smtClean="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6337545-4E08-414F-9B79-9E515DAA9831}" type="slidenum">
              <a:rPr lang="en-US" smtClean="0"/>
              <a:pPr/>
              <a:t>28</a:t>
            </a:fld>
            <a:endParaRPr lang="en-US" smtClean="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5B43B480-C2F0-4E33-894B-93F637ED6AD9}" type="slidenum">
              <a:rPr lang="en-US" smtClean="0"/>
              <a:pPr/>
              <a:t>29</a:t>
            </a:fld>
            <a:endParaRPr lang="en-US" smtClean="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780E1A-6FA6-476E-87CD-BAC536B3F99B}" type="slidenum">
              <a:rPr lang="en-US" smtClean="0"/>
              <a:pPr/>
              <a:t>3</a:t>
            </a:fld>
            <a:endParaRPr lang="en-US" smtClean="0"/>
          </a:p>
        </p:txBody>
      </p:sp>
      <p:sp>
        <p:nvSpPr>
          <p:cNvPr id="115715"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CD64849-12A1-4E8F-83CA-CC3B04C8D842}" type="slidenum">
              <a:rPr lang="en-US" smtClean="0"/>
              <a:pPr/>
              <a:t>30</a:t>
            </a:fld>
            <a:endParaRPr lang="en-US" smtClean="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B12E26D-99DD-459D-AC00-0E909402D013}" type="slidenum">
              <a:rPr lang="en-US" smtClean="0"/>
              <a:pPr/>
              <a:t>31</a:t>
            </a:fld>
            <a:endParaRPr lang="en-US" smtClean="0"/>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697D79E-8A4B-4396-809D-A38330814F1B}" type="slidenum">
              <a:rPr lang="en-US" smtClean="0"/>
              <a:pPr/>
              <a:t>32</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11650"/>
            <a:ext cx="5029200" cy="4084638"/>
          </a:xfrm>
          <a:noFill/>
          <a:ln/>
        </p:spPr>
        <p:txBody>
          <a:bodyPr/>
          <a:lstStyle/>
          <a:p>
            <a:pPr eaLnBrk="1" hangingPunct="1"/>
            <a:r>
              <a:rPr lang="en-US" smtClean="0"/>
              <a:t>Like all well planned presentations we are going to tell you what we are going to tell you, tell you and then tell you what we told you.</a:t>
            </a:r>
          </a:p>
          <a:p>
            <a:pPr eaLnBrk="1" hangingPunct="1"/>
            <a:endParaRPr lang="en-US" smtClean="0"/>
          </a:p>
          <a:p>
            <a:pPr eaLnBrk="1" hangingPunct="1"/>
            <a:r>
              <a:rPr lang="en-US" smtClean="0"/>
              <a:t>So let’s spend some time telling you what we are going to tell you.</a:t>
            </a:r>
          </a:p>
          <a:p>
            <a:pPr eaLnBrk="1" hangingPunct="1"/>
            <a:endParaRPr lang="en-US" smtClean="0"/>
          </a:p>
          <a:p>
            <a:pPr eaLnBrk="1" hangingPunct="1"/>
            <a:r>
              <a:rPr lang="en-US" smtClean="0"/>
              <a:t>Some basic logistics first:</a:t>
            </a:r>
          </a:p>
          <a:p>
            <a:pPr eaLnBrk="1" hangingPunct="1"/>
            <a:endParaRPr lang="en-US" smtClean="0"/>
          </a:p>
          <a:p>
            <a:pPr eaLnBrk="1" hangingPunct="1"/>
            <a:r>
              <a:rPr lang="en-US" smtClean="0"/>
              <a:t>This course is interactive.</a:t>
            </a:r>
          </a:p>
          <a:p>
            <a:pPr eaLnBrk="1" hangingPunct="1"/>
            <a:r>
              <a:rPr lang="en-US" smtClean="0"/>
              <a:t>Ask questions</a:t>
            </a:r>
          </a:p>
          <a:p>
            <a:pPr eaLnBrk="1" hangingPunct="1"/>
            <a:r>
              <a:rPr lang="en-US" smtClean="0"/>
              <a:t>Challenge what you hear</a:t>
            </a:r>
          </a:p>
          <a:p>
            <a:pPr eaLnBrk="1" hangingPunct="1"/>
            <a:r>
              <a:rPr lang="en-US" smtClean="0"/>
              <a:t>Engage the instructor in applications at your company</a:t>
            </a:r>
          </a:p>
          <a:p>
            <a:pPr eaLnBrk="1" hangingPunct="1"/>
            <a:r>
              <a:rPr lang="en-US" smtClean="0"/>
              <a:t>What works?</a:t>
            </a:r>
          </a:p>
          <a:p>
            <a:pPr eaLnBrk="1" hangingPunct="1"/>
            <a:r>
              <a:rPr lang="en-US" smtClean="0"/>
              <a:t>What doesn’t work?</a:t>
            </a:r>
          </a:p>
          <a:p>
            <a:pPr eaLnBrk="1" hangingPunct="1"/>
            <a:endParaRPr lang="en-US" smtClean="0"/>
          </a:p>
          <a:p>
            <a:pPr eaLnBrk="1" hangingPunct="1"/>
            <a:r>
              <a:rPr lang="en-US" smtClean="0"/>
              <a:t>Spend a few minutes on each topic to give them a sense of what the course is about.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6A3C9CC-DE2B-4DA1-B5B9-BA7A8D36868C}" type="slidenum">
              <a:rPr lang="en-US" smtClean="0"/>
              <a:pPr/>
              <a:t>33</a:t>
            </a:fld>
            <a:endParaRPr lang="en-US" smtClean="0"/>
          </a:p>
        </p:txBody>
      </p:sp>
      <p:sp>
        <p:nvSpPr>
          <p:cNvPr id="146435" name="Rectangle 2"/>
          <p:cNvSpPr>
            <a:spLocks noGrp="1" noRot="1" noChangeAspect="1" noChangeArrowheads="1" noTextEdit="1"/>
          </p:cNvSpPr>
          <p:nvPr>
            <p:ph type="sldImg"/>
          </p:nvPr>
        </p:nvSpPr>
        <p:spPr>
          <a:solidFill>
            <a:srgbClr val="FFFFFF"/>
          </a:solidFill>
          <a:ln/>
        </p:spPr>
      </p:sp>
      <p:sp>
        <p:nvSpPr>
          <p:cNvPr id="14643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22571DC-699B-4A9C-ACF3-F9C485602106}" type="slidenum">
              <a:rPr lang="en-US" smtClean="0"/>
              <a:pPr/>
              <a:t>34</a:t>
            </a:fld>
            <a:endParaRPr lang="en-US" smtClean="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CC4E641-1FB5-4BCF-B66F-B49CC7F7913D}" type="slidenum">
              <a:rPr lang="en-US" smtClean="0"/>
              <a:pPr/>
              <a:t>35</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A0DEC39-F9C6-4C55-B5C8-904AC5452AE8}" type="slidenum">
              <a:rPr lang="en-US" smtClean="0"/>
              <a:pPr/>
              <a:t>36</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35AEA662-E2D5-4D55-A3D6-D681643B92BE}" type="slidenum">
              <a:rPr lang="en-US" smtClean="0"/>
              <a:pPr/>
              <a:t>37</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131FFD5-00CF-484A-B65F-790CD84643F8}" type="slidenum">
              <a:rPr lang="en-US" smtClean="0"/>
              <a:pPr/>
              <a:t>38</a:t>
            </a:fld>
            <a:endParaRPr lang="en-US" smtClean="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6B2DB5C-8D15-44CC-9BF9-28D2C7D8EEA4}" type="slidenum">
              <a:rPr lang="en-US" smtClean="0"/>
              <a:pPr/>
              <a:t>39</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4AF42F5-349D-4E34-8862-D7969A7E1403}" type="slidenum">
              <a:rPr lang="en-US" smtClean="0"/>
              <a:pPr/>
              <a:t>4</a:t>
            </a:fld>
            <a:endParaRPr lang="en-US" smtClean="0"/>
          </a:p>
        </p:txBody>
      </p:sp>
      <p:sp>
        <p:nvSpPr>
          <p:cNvPr id="116739"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49DC1C9-5B51-4AAB-BD9F-22379A5FB4D3}" type="slidenum">
              <a:rPr lang="en-US" smtClean="0"/>
              <a:pPr/>
              <a:t>40</a:t>
            </a:fld>
            <a:endParaRPr lang="en-US" smtClean="0"/>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EFA6F32-C604-4E47-A39E-B79AFD8138A7}" type="slidenum">
              <a:rPr lang="en-US" smtClean="0"/>
              <a:pPr/>
              <a:t>41</a:t>
            </a:fld>
            <a:endParaRPr lang="en-US" smtClean="0"/>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FCCDBF7-21D3-496C-A959-7B82CD7F9CB6}" type="slidenum">
              <a:rPr lang="en-US" smtClean="0"/>
              <a:pPr/>
              <a:t>42</a:t>
            </a:fld>
            <a:endParaRPr lang="en-US" smtClean="0"/>
          </a:p>
        </p:txBody>
      </p:sp>
      <p:sp>
        <p:nvSpPr>
          <p:cNvPr id="155651" name="Rectangle 2"/>
          <p:cNvSpPr>
            <a:spLocks noGrp="1" noRot="1" noChangeAspect="1" noChangeArrowheads="1" noTextEdit="1"/>
          </p:cNvSpPr>
          <p:nvPr>
            <p:ph type="sldImg"/>
          </p:nvPr>
        </p:nvSpPr>
        <p:spPr>
          <a:solidFill>
            <a:srgbClr val="FFFFFF"/>
          </a:solidFill>
          <a:ln/>
        </p:spPr>
      </p:sp>
      <p:sp>
        <p:nvSpPr>
          <p:cNvPr id="15565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3248478-A50B-4685-A3D9-A9828956844D}" type="slidenum">
              <a:rPr lang="en-US" smtClean="0"/>
              <a:pPr/>
              <a:t>43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201528D-4AF0-4A78-BD77-D415D5122729}" type="slidenum">
              <a:rPr lang="en-US" smtClean="0"/>
              <a:pPr/>
              <a:t>44</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7114DE6B-BBD3-42FB-AD1E-26C30D6A4A0D}" type="slidenum">
              <a:rPr lang="en-US" smtClean="0"/>
              <a:pPr/>
              <a:t>45</a:t>
            </a:fld>
            <a:endParaRPr lang="en-US" smtClean="0"/>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D432238-5E3E-4EEB-981D-4383DBBDBB2C}" type="slidenum">
              <a:rPr lang="en-US" smtClean="0"/>
              <a:pPr/>
              <a:t>46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B8B81F29-1CAA-4A60-BCF7-8E1FB2367161}" type="slidenum">
              <a:rPr lang="en-US" smtClean="0"/>
              <a:pPr/>
              <a:t>47</a:t>
            </a:fld>
            <a:endParaRPr lang="en-US" smtClean="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890C094-479A-4890-8DD8-9BEC4838D82B}" type="slidenum">
              <a:rPr lang="en-US" smtClean="0"/>
              <a:pPr/>
              <a:t>48</a:t>
            </a:fld>
            <a:endParaRPr lang="en-US" smtClean="0"/>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481D9DF-5D44-429F-9799-B30485450E71}" type="slidenum">
              <a:rPr lang="en-US" smtClean="0"/>
              <a:pPr/>
              <a:t>49</a:t>
            </a:fld>
            <a:endParaRPr lang="en-US" smtClean="0"/>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F2D61FE-2C0B-4CBD-BB7E-063167DC7CA6}" type="slidenum">
              <a:rPr lang="en-US" smtClean="0"/>
              <a:pPr/>
              <a:t>5</a:t>
            </a:fld>
            <a:endParaRPr lang="en-US" smtClean="0"/>
          </a:p>
        </p:txBody>
      </p:sp>
      <p:sp>
        <p:nvSpPr>
          <p:cNvPr id="117763"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92C6F7DA-54CB-467C-9B20-90A47AEF282D}" type="slidenum">
              <a:rPr lang="en-US" smtClean="0"/>
              <a:pPr/>
              <a:t>50</a:t>
            </a:fld>
            <a:endParaRPr lang="en-US" smtClean="0"/>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13F65AC-1E98-4BA5-870B-576A0F433871}" type="slidenum">
              <a:rPr lang="en-US" smtClean="0"/>
              <a:pPr/>
              <a:t>51</a:t>
            </a:fld>
            <a:endParaRPr lang="en-US" smtClean="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E289A93A-B03E-476C-A428-1CA2309D3D41}" type="slidenum">
              <a:rPr lang="en-US" smtClean="0"/>
              <a:pPr/>
              <a:t>52</a:t>
            </a:fld>
            <a:endParaRPr lang="en-US" smtClean="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7DEB18F-A620-41DD-A52C-012C6BF8DCAC}" type="slidenum">
              <a:rPr lang="en-US" smtClean="0"/>
              <a:pPr/>
              <a:t>53</a:t>
            </a:fld>
            <a:endParaRPr lang="en-US" smtClean="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C41C0F1E-FCCD-479C-A550-2E74B775D26E}" type="slidenum">
              <a:rPr lang="en-US" smtClean="0"/>
              <a:pPr/>
              <a:t>54</a:t>
            </a:fld>
            <a:endParaRPr lang="en-US" smtClean="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C615CDE-26BA-4663-97BE-A891CB8FD602}" type="slidenum">
              <a:rPr lang="en-US" smtClean="0"/>
              <a:pPr/>
              <a:t>55</a:t>
            </a:fld>
            <a:endParaRPr 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F7E49992-1207-4705-861E-2141F334ABD5}" type="slidenum">
              <a:rPr lang="en-US" smtClean="0"/>
              <a:pPr/>
              <a:t>56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C98BE5C1-B671-4E84-85EA-67CDABD0DB29}" type="slidenum">
              <a:rPr lang="en-US" smtClean="0"/>
              <a:pPr/>
              <a:t>57</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7546FF5-B3D5-4F77-8273-3B736184A332}" type="slidenum">
              <a:rPr lang="en-US" smtClean="0"/>
              <a:pPr/>
              <a:t>58</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AA88D5D-7C8F-4B48-8423-B1A9A725E28F}" type="slidenum">
              <a:rPr lang="en-US" smtClean="0"/>
              <a:pPr/>
              <a:t>59</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BCEA973-87E3-40A7-BCF4-6A2B13A0CE57}" type="slidenum">
              <a:rPr lang="en-US" smtClean="0"/>
              <a:pPr/>
              <a:t>6</a:t>
            </a:fld>
            <a:endParaRPr lang="en-US" smtClean="0"/>
          </a:p>
        </p:txBody>
      </p:sp>
      <p:sp>
        <p:nvSpPr>
          <p:cNvPr id="118787"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EBAEDC5-39DA-45A6-A058-4877F521DBC0}" type="slidenum">
              <a:rPr lang="en-US" smtClean="0"/>
              <a:pPr/>
              <a:t>60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7561FFA-3288-45B2-97DB-71F794BA32F7}" type="slidenum">
              <a:rPr lang="en-US" smtClean="0"/>
              <a:pPr/>
              <a:t>61</a:t>
            </a:fld>
            <a:endParaRPr lang="en-US" smtClean="0"/>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C8C271E4-0D85-41E9-A7B0-DB7D378B075C}" type="slidenum">
              <a:rPr lang="en-US" smtClean="0"/>
              <a:pPr/>
              <a:t>62</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501CE01C-6CB9-4D99-9257-9E6A1F16ED95}" type="slidenum">
              <a:rPr lang="en-US" smtClean="0"/>
              <a:pPr/>
              <a:t>63</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3054960A-3E03-41C8-9E54-0B977294125C}" type="slidenum">
              <a:rPr lang="en-US" smtClean="0"/>
              <a:pPr/>
              <a:t>64</a:t>
            </a:fld>
            <a:endParaRPr lang="en-US"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xfrm>
            <a:off x="914400" y="4311650"/>
            <a:ext cx="5029200" cy="4084638"/>
          </a:xfrm>
          <a:solidFill>
            <a:srgbClr val="FFFFFF"/>
          </a:solidFill>
          <a:ln>
            <a:solidFill>
              <a:schemeClr val="tx1"/>
            </a:solidFill>
          </a:ln>
        </p:spPr>
        <p:txBody>
          <a:bodyPr/>
          <a:lstStyle/>
          <a:p>
            <a:pPr eaLnBrk="1" hangingPunct="1"/>
            <a:endParaRPr lang="en-US" smtClean="0"/>
          </a:p>
          <a:p>
            <a:pPr eaLnBrk="1" hangingPunct="1"/>
            <a:endParaRPr lang="en-US" b="1"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C591B90-BB46-400E-BC23-0E2172F8AE41}" type="slidenum">
              <a:rPr lang="en-US" smtClean="0"/>
              <a:pPr/>
              <a:t>65</a:t>
            </a:fld>
            <a:endParaRPr 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997D60B7-2A5D-47FF-9CA1-A7D6981630B1}" type="slidenum">
              <a:rPr lang="en-US" smtClean="0"/>
              <a:pPr/>
              <a:t>66</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6EEF25F4-C43E-4768-A608-8DB62CD52818}" type="slidenum">
              <a:rPr lang="en-US" smtClean="0"/>
              <a:pPr/>
              <a:t>67</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63522848-5785-4D82-AB1F-E52A3508E268}" type="slidenum">
              <a:rPr lang="en-US" smtClean="0"/>
              <a:pPr/>
              <a:t>68</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5430B2E1-2B5F-4A6E-B1EF-311D7759CF89}" type="slidenum">
              <a:rPr lang="en-US" smtClean="0"/>
              <a:pPr/>
              <a:t>69</a:t>
            </a:fld>
            <a:endParaRPr lang="en-US"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BE430B4-742A-43F6-B0F4-ED886A19D1ED}" type="slidenum">
              <a:rPr lang="en-US" smtClean="0"/>
              <a:pPr/>
              <a:t>7</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11650"/>
            <a:ext cx="5029200" cy="4084638"/>
          </a:xfrm>
          <a:noFill/>
          <a:ln/>
        </p:spPr>
        <p:txBody>
          <a:bodyPr/>
          <a:lstStyle/>
          <a:p>
            <a:pPr eaLnBrk="1" hangingPunct="1"/>
            <a:r>
              <a:rPr lang="en-US" smtClean="0"/>
              <a:t>Explain how each of these contributes to the growing importance of project management in the business world.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DBA2A584-DC4E-4960-A6F6-297891E7B905}" type="slidenum">
              <a:rPr lang="en-US" smtClean="0"/>
              <a:pPr/>
              <a:t>70</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30598064-4B7E-4E94-9102-9D9E2DD1028C}" type="slidenum">
              <a:rPr lang="en-US" smtClean="0"/>
              <a:pPr/>
              <a:t>71</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3A17BFF-B747-4E85-9C81-C605564F1C8B}" type="slidenum">
              <a:rPr lang="en-US" smtClean="0"/>
              <a:pPr/>
              <a:t>72</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66539221-D149-43CE-B493-6A83C833CE48}" type="slidenum">
              <a:rPr lang="en-US" smtClean="0"/>
              <a:pPr/>
              <a:t>73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A1C3D64A-ABAD-49AD-9845-D6128F55176B}" type="slidenum">
              <a:rPr lang="en-US" smtClean="0"/>
              <a:pPr/>
              <a:t>74</a:t>
            </a:fld>
            <a:endParaRPr lang="en-U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31317BEA-3B8C-4A98-B95E-CE6212DCB796}" type="slidenum">
              <a:rPr lang="en-US" smtClean="0"/>
              <a:pPr/>
              <a:t>75</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D41C9525-7FA6-4A16-8945-FC2DFE3C30E9}" type="slidenum">
              <a:rPr lang="en-US" smtClean="0"/>
              <a:pPr/>
              <a:t>76</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BDA41137-4E73-4DB4-A7A4-15F7385C9B3B}" type="slidenum">
              <a:rPr lang="en-US" smtClean="0"/>
              <a:pPr/>
              <a:t>77</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EF242931-8DDA-4AF1-B0C9-CD7F1DF73810}" type="slidenum">
              <a:rPr lang="en-US" smtClean="0"/>
              <a:pPr/>
              <a:t>78</a:t>
            </a:fld>
            <a:endParaRPr lang="en-US" smtClean="0"/>
          </a:p>
        </p:txBody>
      </p:sp>
      <p:sp>
        <p:nvSpPr>
          <p:cNvPr id="192515" name="Rectangle 2"/>
          <p:cNvSpPr>
            <a:spLocks noGrp="1" noChangeArrowheads="1"/>
          </p:cNvSpPr>
          <p:nvPr>
            <p:ph type="body" idx="1"/>
          </p:nvPr>
        </p:nvSpPr>
        <p:spPr>
          <a:noFill/>
          <a:ln/>
        </p:spPr>
        <p:txBody>
          <a:bodyPr/>
          <a:lstStyle/>
          <a:p>
            <a:pPr eaLnBrk="1" hangingPunct="1"/>
            <a:r>
              <a:rPr lang="en-US" b="1" smtClean="0"/>
              <a:t>Facilitator Notes</a:t>
            </a:r>
          </a:p>
          <a:p>
            <a:pPr eaLnBrk="1" hangingPunct="1"/>
            <a:r>
              <a:rPr lang="en-US" smtClean="0"/>
              <a:t>3 minutes</a:t>
            </a:r>
          </a:p>
          <a:p>
            <a:pPr eaLnBrk="1" hangingPunct="1"/>
            <a:endParaRPr lang="en-US" smtClean="0"/>
          </a:p>
          <a:p>
            <a:pPr eaLnBrk="1" hangingPunct="1"/>
            <a:r>
              <a:rPr lang="en-US" b="1" smtClean="0"/>
              <a:t>Discussion Points</a:t>
            </a:r>
          </a:p>
          <a:p>
            <a:pPr eaLnBrk="1" hangingPunct="1"/>
            <a:r>
              <a:rPr lang="en-US" smtClean="0"/>
              <a:t>This is your time to introduce yourself before the attendees introduce themselves.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ADED334-605E-4E60-8B5C-ED1ECACB3DA0}" type="slidenum">
              <a:rPr lang="en-US" smtClean="0"/>
              <a:pPr/>
              <a:t>79</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088E8795-E5C0-4C82-B6D0-20DE4D0F7127}" type="slidenum">
              <a:rPr lang="en-US" smtClean="0"/>
              <a:pPr/>
              <a:t>8</a:t>
            </a:fld>
            <a:endParaRPr lang="en-US"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914400" y="4311650"/>
            <a:ext cx="5029200" cy="4084638"/>
          </a:xfrm>
          <a:solidFill>
            <a:srgbClr val="FFFFFF"/>
          </a:solidFill>
          <a:ln>
            <a:solidFill>
              <a:srgbClr val="000000"/>
            </a:solidFill>
          </a:ln>
        </p:spPr>
        <p:txBody>
          <a:bodyPr/>
          <a:lstStyle/>
          <a:p>
            <a:pPr eaLnBrk="1" hangingPunct="1"/>
            <a:r>
              <a:rPr lang="en-US" smtClean="0"/>
              <a:t>Explain how each of these contributes to the growing importance of project management in the business world.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6C99D2E-E6C3-4503-A384-4B6FD1A6CDDB}" type="slidenum">
              <a:rPr lang="en-US" smtClean="0"/>
              <a:pPr/>
              <a:t>80</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655A6CB4-1B36-423C-BDC8-812A0C03EBE7}" type="slidenum">
              <a:rPr lang="en-US" smtClean="0"/>
              <a:pPr/>
              <a:t>81</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7E700DA0-12CB-4E87-A6A5-245BDC04F548}" type="slidenum">
              <a:rPr lang="en-US" smtClean="0"/>
              <a:pPr/>
              <a:t>82</a:t>
            </a:fld>
            <a:endParaRPr lang="en-U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2168C39-74AA-4887-9C8C-96C901C3C920}" type="slidenum">
              <a:rPr lang="en-US" smtClean="0"/>
              <a:pPr/>
              <a:t>83</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2C2771F8-878A-454F-BF70-6A08A74C52AC}" type="slidenum">
              <a:rPr lang="en-US" smtClean="0"/>
              <a:pPr/>
              <a:t>84</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BE65526B-5551-4B32-83C0-D979442BB292}" type="slidenum">
              <a:rPr lang="en-US" smtClean="0"/>
              <a:pPr/>
              <a:t>85</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DC36CC3-6864-4CC9-A9D0-F369568A1FD1}" type="slidenum">
              <a:rPr lang="en-US" smtClean="0"/>
              <a:pPr/>
              <a:t>86</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5FAE4AC2-697D-48FA-826B-1ABBB7CD7D97}" type="slidenum">
              <a:rPr lang="en-US" smtClean="0"/>
              <a:pPr/>
              <a:t>87</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F2961C72-D4B5-4856-8D88-F899D27B9FD8}" type="slidenum">
              <a:rPr lang="en-US" smtClean="0"/>
              <a:pPr/>
              <a:t>88</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A8946591-EB20-4D3E-AF4B-50046BB8A45C}" type="slidenum">
              <a:rPr lang="en-US" smtClean="0"/>
              <a:pPr/>
              <a:t>89</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C5D36E1-FBA1-45C9-A1E9-66FBD763FA5A}" type="slidenum">
              <a:rPr lang="en-US" smtClean="0"/>
              <a:pPr/>
              <a:t>9</a:t>
            </a:fld>
            <a:endParaRPr lang="en-US"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xfrm>
            <a:off x="914400" y="4311650"/>
            <a:ext cx="5029200" cy="4084638"/>
          </a:xfrm>
          <a:solidFill>
            <a:srgbClr val="FFFFFF"/>
          </a:solidFill>
          <a:ln>
            <a:solidFill>
              <a:srgbClr val="000000"/>
            </a:solidFill>
          </a:ln>
        </p:spPr>
        <p:txBody>
          <a:bodyPr/>
          <a:lstStyle/>
          <a:p>
            <a:pPr eaLnBrk="1" hangingPunct="1"/>
            <a:r>
              <a:rPr lang="en-US" smtClean="0"/>
              <a:t>Explain how each of these contributes to the growing importance of project management in the business world.</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86DBA68F-71E6-4C1C-8F46-6D9DD55525D8}" type="slidenum">
              <a:rPr lang="en-US" smtClean="0"/>
              <a:pPr/>
              <a:t>90</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155C3E49-FD3C-4AC8-BF11-4A6C04812B2A}" type="slidenum">
              <a:rPr lang="en-US" smtClean="0"/>
              <a:pPr/>
              <a:t>91</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72F8EE5C-E6AE-46F3-9B42-45BABAC930AA}" type="slidenum">
              <a:rPr lang="en-US" smtClean="0"/>
              <a:pPr/>
              <a:t>92</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555A9AA0-2ED4-44CE-925C-A7570CF660BC}" type="slidenum">
              <a:rPr lang="en-US" smtClean="0"/>
              <a:pPr/>
              <a:t>93</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4B9E393-3069-469E-8F8F-118C319B554B}" type="slidenum">
              <a:rPr lang="en-US" smtClean="0"/>
              <a:pPr/>
              <a:t>94</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B48FC40C-E309-4283-81DE-D1CB1F7A7C18}" type="slidenum">
              <a:rPr lang="en-US" smtClean="0"/>
              <a:pPr/>
              <a:t>95</a:t>
            </a:fld>
            <a:endParaRPr lang="en-U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D723C815-4EE9-4126-A28A-900DDD57AAF1}" type="slidenum">
              <a:rPr lang="en-US" smtClean="0"/>
              <a:pPr/>
              <a:t>96</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4C48BA79-AF33-48E8-AD64-1A523D7E3E55}" type="slidenum">
              <a:rPr lang="en-US" smtClean="0"/>
              <a:pPr/>
              <a:t>97</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7986CAB0-2093-45E5-93D4-C86ECDFB5438}" type="slidenum">
              <a:rPr lang="en-US" smtClean="0"/>
              <a:pPr/>
              <a:t>98</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6101037E-A1A5-4F64-85A7-6A02556C9C14}" type="slidenum">
              <a:rPr lang="en-US" smtClean="0"/>
              <a:pPr/>
              <a:t>99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6"/>
          <p:cNvSpPr>
            <a:spLocks noChangeArrowheads="1"/>
          </p:cNvSpPr>
          <p:nvPr/>
        </p:nvSpPr>
        <p:spPr bwMode="auto">
          <a:xfrm>
            <a:off x="3505200" y="2743200"/>
            <a:ext cx="4892675" cy="76200"/>
          </a:xfrm>
          <a:prstGeom prst="rect">
            <a:avLst/>
          </a:prstGeom>
          <a:solidFill>
            <a:schemeClr val="hlink">
              <a:alpha val="50000"/>
            </a:schemeClr>
          </a:solidFill>
          <a:ln w="9525">
            <a:noFill/>
            <a:miter lim="800000"/>
            <a:headEnd/>
            <a:tailEnd/>
          </a:ln>
          <a:effectLst/>
        </p:spPr>
        <p:txBody>
          <a:bodyPr wrap="none" anchor="ctr"/>
          <a:lstStyle/>
          <a:p>
            <a:pPr algn="ctr">
              <a:defRPr/>
            </a:pPr>
            <a:endParaRPr kumimoji="1" lang="en-US"/>
          </a:p>
        </p:txBody>
      </p:sp>
      <p:graphicFrame>
        <p:nvGraphicFramePr>
          <p:cNvPr id="5" name="Object 72"/>
          <p:cNvGraphicFramePr>
            <a:graphicFrameLocks noChangeAspect="1"/>
          </p:cNvGraphicFramePr>
          <p:nvPr/>
        </p:nvGraphicFramePr>
        <p:xfrm>
          <a:off x="-25400" y="-38100"/>
          <a:ext cx="9220200" cy="1016000"/>
        </p:xfrm>
        <a:graphic>
          <a:graphicData uri="http://schemas.openxmlformats.org/presentationml/2006/ole">
            <p:oleObj spid="_x0000_s234498" name="CorelDRAW" r:id="rId3" imgW="10185120" imgH="1226880" progId="">
              <p:embed/>
            </p:oleObj>
          </a:graphicData>
        </a:graphic>
      </p:graphicFrame>
      <p:sp>
        <p:nvSpPr>
          <p:cNvPr id="7" name="Rectangle 75"/>
          <p:cNvSpPr>
            <a:spLocks noChangeArrowheads="1"/>
          </p:cNvSpPr>
          <p:nvPr userDrawn="1"/>
        </p:nvSpPr>
        <p:spPr bwMode="auto">
          <a:xfrm>
            <a:off x="3505200" y="5054600"/>
            <a:ext cx="4892675" cy="76200"/>
          </a:xfrm>
          <a:prstGeom prst="rect">
            <a:avLst/>
          </a:prstGeom>
          <a:solidFill>
            <a:schemeClr val="hlink">
              <a:alpha val="50000"/>
            </a:schemeClr>
          </a:solidFill>
          <a:ln w="9525">
            <a:noFill/>
            <a:miter lim="800000"/>
            <a:headEnd/>
            <a:tailEnd/>
          </a:ln>
          <a:effectLst/>
        </p:spPr>
        <p:txBody>
          <a:bodyPr wrap="none" anchor="ctr"/>
          <a:lstStyle/>
          <a:p>
            <a:pPr algn="ctr">
              <a:defRPr/>
            </a:pPr>
            <a:endParaRPr kumimoji="1" lang="en-US"/>
          </a:p>
        </p:txBody>
      </p:sp>
      <p:grpSp>
        <p:nvGrpSpPr>
          <p:cNvPr id="14" name="Group 13"/>
          <p:cNvGrpSpPr/>
          <p:nvPr userDrawn="1"/>
        </p:nvGrpSpPr>
        <p:grpSpPr>
          <a:xfrm>
            <a:off x="4343400" y="6172200"/>
            <a:ext cx="1401689" cy="533400"/>
            <a:chOff x="4343400" y="6172200"/>
            <a:chExt cx="1401689" cy="533400"/>
          </a:xfrm>
        </p:grpSpPr>
        <p:pic>
          <p:nvPicPr>
            <p:cNvPr id="6" name="Picture 74" descr="C:\Documents and Settings\Leica Turner\My Documents\EII\eii logo.jpg"/>
            <p:cNvPicPr>
              <a:picLocks noChangeAspect="1" noChangeArrowheads="1"/>
            </p:cNvPicPr>
            <p:nvPr userDrawn="1"/>
          </p:nvPicPr>
          <p:blipFill>
            <a:blip r:embed="rId4" cstate="print"/>
            <a:srcRect/>
            <a:stretch>
              <a:fillRect/>
            </a:stretch>
          </p:blipFill>
          <p:spPr bwMode="auto">
            <a:xfrm>
              <a:off x="4343400" y="6172200"/>
              <a:ext cx="533400" cy="445792"/>
            </a:xfrm>
            <a:prstGeom prst="rect">
              <a:avLst/>
            </a:prstGeom>
            <a:noFill/>
            <a:ln w="9525">
              <a:noFill/>
              <a:miter lim="800000"/>
              <a:headEnd/>
              <a:tailEnd/>
            </a:ln>
          </p:spPr>
        </p:pic>
        <p:sp>
          <p:nvSpPr>
            <p:cNvPr id="8" name="TextBox 7"/>
            <p:cNvSpPr txBox="1"/>
            <p:nvPr userDrawn="1"/>
          </p:nvSpPr>
          <p:spPr>
            <a:xfrm>
              <a:off x="4800600" y="6459379"/>
              <a:ext cx="944489" cy="246221"/>
            </a:xfrm>
            <a:prstGeom prst="rect">
              <a:avLst/>
            </a:prstGeom>
            <a:noFill/>
          </p:spPr>
          <p:txBody>
            <a:bodyPr wrap="square" anchor="b" anchorCtr="0">
              <a:spAutoFit/>
            </a:bodyPr>
            <a:lstStyle/>
            <a:p>
              <a:pPr>
                <a:defRPr/>
              </a:pPr>
              <a:r>
                <a:rPr lang="en-US" sz="1000" b="0" dirty="0">
                  <a:solidFill>
                    <a:srgbClr val="003366"/>
                  </a:solidFill>
                  <a:latin typeface="+mn-lt"/>
                </a:rPr>
                <a:t>Publications</a:t>
              </a:r>
            </a:p>
          </p:txBody>
        </p:sp>
      </p:grpSp>
      <p:sp>
        <p:nvSpPr>
          <p:cNvPr id="708675" name="Rectangle 67"/>
          <p:cNvSpPr>
            <a:spLocks noGrp="1" noChangeArrowheads="1"/>
          </p:cNvSpPr>
          <p:nvPr userDrawn="1">
            <p:ph type="ctrTitle" sz="quarter"/>
          </p:nvPr>
        </p:nvSpPr>
        <p:spPr>
          <a:xfrm>
            <a:off x="838200" y="1120775"/>
            <a:ext cx="7620000" cy="1431925"/>
          </a:xfrm>
        </p:spPr>
        <p:txBody>
          <a:bodyPr/>
          <a:lstStyle>
            <a:lvl1pPr>
              <a:defRPr b="1">
                <a:solidFill>
                  <a:schemeClr val="tx2"/>
                </a:solidFill>
              </a:defRPr>
            </a:lvl1pPr>
          </a:lstStyle>
          <a:p>
            <a:r>
              <a:rPr lang="en-US"/>
              <a:t>Click to edit Master title style</a:t>
            </a:r>
          </a:p>
        </p:txBody>
      </p:sp>
      <p:sp>
        <p:nvSpPr>
          <p:cNvPr id="708676" name="Rectangle 68"/>
          <p:cNvSpPr>
            <a:spLocks noGrp="1" noChangeArrowheads="1"/>
          </p:cNvSpPr>
          <p:nvPr userDrawn="1">
            <p:ph type="subTitle" sz="quarter" idx="1"/>
          </p:nvPr>
        </p:nvSpPr>
        <p:spPr>
          <a:xfrm>
            <a:off x="4021138" y="2974975"/>
            <a:ext cx="4437062" cy="2054225"/>
          </a:xfrm>
        </p:spPr>
        <p:txBody>
          <a:bodyPr/>
          <a:lstStyle>
            <a:lvl1pPr marL="0" indent="0" algn="r">
              <a:buFont typeface="Wingdings" pitchFamily="2" charset="2"/>
              <a:buNone/>
              <a:defRPr b="1" i="1"/>
            </a:lvl1pPr>
          </a:lstStyle>
          <a:p>
            <a:r>
              <a:rPr lang="en-US"/>
              <a:t>Click to edit Master subtitle style</a:t>
            </a:r>
          </a:p>
        </p:txBody>
      </p:sp>
      <p:sp>
        <p:nvSpPr>
          <p:cNvPr id="9" name="Rectangle 69"/>
          <p:cNvSpPr>
            <a:spLocks noGrp="1" noChangeArrowheads="1"/>
          </p:cNvSpPr>
          <p:nvPr userDrawn="1">
            <p:ph type="dt" sz="quarter" idx="10"/>
          </p:nvPr>
        </p:nvSpPr>
        <p:spPr>
          <a:xfrm>
            <a:off x="685800" y="6248400"/>
            <a:ext cx="3124200" cy="457200"/>
          </a:xfrm>
        </p:spPr>
        <p:txBody>
          <a:bodyPr/>
          <a:lstStyle>
            <a:lvl1pPr algn="l">
              <a:defRPr sz="1000"/>
            </a:lvl1pPr>
          </a:lstStyle>
          <a:p>
            <a:pPr>
              <a:defRPr/>
            </a:pPr>
            <a:r>
              <a:rPr lang="en-US" dirty="0" smtClean="0"/>
              <a:t>J. Ross Publishing WAV™ material</a:t>
            </a:r>
            <a:endParaRPr lang="en-US" dirty="0"/>
          </a:p>
        </p:txBody>
      </p:sp>
      <p:sp>
        <p:nvSpPr>
          <p:cNvPr id="11" name="Rectangle 71"/>
          <p:cNvSpPr>
            <a:spLocks noGrp="1" noChangeArrowheads="1"/>
          </p:cNvSpPr>
          <p:nvPr userDrawn="1">
            <p:ph type="sldNum" sz="quarter" idx="12"/>
          </p:nvPr>
        </p:nvSpPr>
        <p:spPr>
          <a:xfrm>
            <a:off x="6553200" y="6248400"/>
            <a:ext cx="1905000" cy="457200"/>
          </a:xfrm>
        </p:spPr>
        <p:txBody>
          <a:bodyPr/>
          <a:lstStyle>
            <a:lvl1pPr>
              <a:defRPr/>
            </a:lvl1pPr>
          </a:lstStyle>
          <a:p>
            <a:pPr>
              <a:defRPr/>
            </a:pPr>
            <a:fld id="{436789D3-5E50-4093-A9C0-E7F95E61F6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xfrm>
            <a:off x="838200" y="6286500"/>
            <a:ext cx="2428875" cy="457200"/>
          </a:xfrm>
          <a:ln/>
        </p:spPr>
        <p:txBody>
          <a:bodyPr/>
          <a:lstStyle>
            <a:lvl1pPr>
              <a:defRPr/>
            </a:lvl1pPr>
          </a:lstStyle>
          <a:p>
            <a:pPr>
              <a:defRPr/>
            </a:pPr>
            <a:r>
              <a:rPr lang="en-US" smtClean="0"/>
              <a:t>J. Ross Publishing WAV™ material</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E1209D4C-5207-40E1-A54C-6D989B8289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52400"/>
            <a:ext cx="2039938"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52400"/>
            <a:ext cx="5970587"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xfrm>
            <a:off x="838200" y="6286500"/>
            <a:ext cx="2428875" cy="457200"/>
          </a:xfrm>
          <a:ln/>
        </p:spPr>
        <p:txBody>
          <a:bodyPr/>
          <a:lstStyle>
            <a:lvl1pPr>
              <a:defRPr/>
            </a:lvl1pPr>
          </a:lstStyle>
          <a:p>
            <a:pPr>
              <a:defRPr/>
            </a:pPr>
            <a:r>
              <a:rPr lang="en-US" smtClean="0"/>
              <a:t>J. Ross Publishing WAV™ material</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2C034BF3-F0CC-4760-9305-246FA60E5A4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1538" y="152400"/>
            <a:ext cx="8162925"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2813" y="1905000"/>
            <a:ext cx="8002587" cy="4191000"/>
          </a:xfrm>
        </p:spPr>
        <p:txBody>
          <a:bodyPr/>
          <a:lstStyle/>
          <a:p>
            <a:pPr lvl="0"/>
            <a:endParaRPr lang="en-US" noProof="0" smtClean="0"/>
          </a:p>
        </p:txBody>
      </p:sp>
      <p:sp>
        <p:nvSpPr>
          <p:cNvPr id="4" name="Rectangle 67"/>
          <p:cNvSpPr>
            <a:spLocks noGrp="1" noChangeArrowheads="1"/>
          </p:cNvSpPr>
          <p:nvPr>
            <p:ph type="dt" sz="half" idx="10"/>
          </p:nvPr>
        </p:nvSpPr>
        <p:spPr>
          <a:xfrm>
            <a:off x="838200" y="6286500"/>
            <a:ext cx="2428875" cy="457200"/>
          </a:xfrm>
          <a:ln/>
        </p:spPr>
        <p:txBody>
          <a:bodyPr/>
          <a:lstStyle>
            <a:lvl1pPr>
              <a:defRPr/>
            </a:lvl1pPr>
          </a:lstStyle>
          <a:p>
            <a:pPr>
              <a:defRPr/>
            </a:pPr>
            <a:r>
              <a:rPr lang="en-US" dirty="0" smtClean="0"/>
              <a:t>J. Ross Publishing WAV™ material</a:t>
            </a: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B56437CA-7F76-4314-8F90-DD5BD1407D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7"/>
          <p:cNvSpPr>
            <a:spLocks noGrp="1" noChangeArrowheads="1"/>
          </p:cNvSpPr>
          <p:nvPr>
            <p:ph type="dt" sz="half" idx="10"/>
          </p:nvPr>
        </p:nvSpPr>
        <p:spPr>
          <a:xfrm>
            <a:off x="609600" y="6324600"/>
            <a:ext cx="2971800" cy="457200"/>
          </a:xfrm>
          <a:ln/>
        </p:spPr>
        <p:txBody>
          <a:bodyPr/>
          <a:lstStyle>
            <a:lvl1pPr algn="l">
              <a:defRPr sz="1000"/>
            </a:lvl1pPr>
          </a:lstStyle>
          <a:p>
            <a:pPr>
              <a:defRPr/>
            </a:pPr>
            <a:r>
              <a:rPr lang="en-US" dirty="0" smtClean="0"/>
              <a:t>J. Ross Publishing WAV™ material</a:t>
            </a:r>
            <a:endParaRPr lang="en-US" dirty="0"/>
          </a:p>
        </p:txBody>
      </p:sp>
      <p:sp>
        <p:nvSpPr>
          <p:cNvPr id="5" name="Rectangle 68"/>
          <p:cNvSpPr>
            <a:spLocks noGrp="1" noChangeArrowheads="1"/>
          </p:cNvSpPr>
          <p:nvPr>
            <p:ph type="ftr" sz="quarter" idx="11"/>
          </p:nvPr>
        </p:nvSpPr>
        <p:spPr>
          <a:xfrm>
            <a:off x="3962399" y="6286500"/>
            <a:ext cx="2524125" cy="457200"/>
          </a:xfrm>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1FBC415-B54D-42F1-9A09-A2A50639A4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xfrm>
            <a:off x="685800" y="6248400"/>
            <a:ext cx="2428875" cy="457200"/>
          </a:xfrm>
          <a:ln/>
        </p:spPr>
        <p:txBody>
          <a:bodyPr/>
          <a:lstStyle>
            <a:lvl1pPr>
              <a:defRPr/>
            </a:lvl1pPr>
          </a:lstStyle>
          <a:p>
            <a:pPr>
              <a:defRPr/>
            </a:pPr>
            <a:r>
              <a:rPr lang="en-US" smtClean="0"/>
              <a:t>J. Ross Publishing WAV™ material</a:t>
            </a: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88290E82-602D-459E-9014-DFC3E38E83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243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89513" y="1905000"/>
            <a:ext cx="3925887"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xfrm>
            <a:off x="838200" y="6248400"/>
            <a:ext cx="2428875" cy="457200"/>
          </a:xfrm>
          <a:ln/>
        </p:spPr>
        <p:txBody>
          <a:bodyPr/>
          <a:lstStyle>
            <a:lvl1pPr>
              <a:defRPr/>
            </a:lvl1pPr>
          </a:lstStyle>
          <a:p>
            <a:pPr>
              <a:defRPr/>
            </a:pPr>
            <a:r>
              <a:rPr lang="en-US" smtClean="0"/>
              <a:t>J. Ross Publishing WAV™ material</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F5883E7A-C23A-4351-8BDF-761A33D8DD6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xfrm>
            <a:off x="457200" y="6324600"/>
            <a:ext cx="2428875" cy="457200"/>
          </a:xfrm>
          <a:ln/>
        </p:spPr>
        <p:txBody>
          <a:bodyPr/>
          <a:lstStyle>
            <a:lvl1pPr>
              <a:defRPr/>
            </a:lvl1pPr>
          </a:lstStyle>
          <a:p>
            <a:pPr>
              <a:defRPr/>
            </a:pPr>
            <a:r>
              <a:rPr lang="en-US" dirty="0" smtClean="0"/>
              <a:t>J. Ross Publishing WAV™ material</a:t>
            </a: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F94F4C5D-3E03-4218-B2A6-95930DA6BF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7"/>
          <p:cNvSpPr>
            <a:spLocks noGrp="1" noChangeArrowheads="1"/>
          </p:cNvSpPr>
          <p:nvPr>
            <p:ph type="dt" sz="half" idx="10"/>
          </p:nvPr>
        </p:nvSpPr>
        <p:spPr>
          <a:xfrm>
            <a:off x="762000" y="6324600"/>
            <a:ext cx="2428875" cy="457200"/>
          </a:xfrm>
          <a:ln/>
        </p:spPr>
        <p:txBody>
          <a:bodyPr/>
          <a:lstStyle>
            <a:lvl1pPr>
              <a:defRPr/>
            </a:lvl1pPr>
          </a:lstStyle>
          <a:p>
            <a:pPr>
              <a:defRPr/>
            </a:pPr>
            <a:r>
              <a:rPr lang="en-US" smtClean="0"/>
              <a:t>J. Ross Publishing WAV™ material</a:t>
            </a: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B882E182-7CA8-4D56-BE74-62AEAA8BE2C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xfrm>
            <a:off x="771525" y="6286500"/>
            <a:ext cx="2428875" cy="457200"/>
          </a:xfrm>
          <a:ln/>
        </p:spPr>
        <p:txBody>
          <a:bodyPr/>
          <a:lstStyle>
            <a:lvl1pPr>
              <a:defRPr/>
            </a:lvl1pPr>
          </a:lstStyle>
          <a:p>
            <a:pPr>
              <a:defRPr/>
            </a:pPr>
            <a:r>
              <a:rPr lang="en-US" smtClean="0"/>
              <a:t>J. Ross Publishing WAV™ material</a:t>
            </a: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12AF5064-FF8D-4FFF-A3A8-48DDF1011A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xfrm>
            <a:off x="457200" y="6286500"/>
            <a:ext cx="2428875" cy="457200"/>
          </a:xfrm>
          <a:ln/>
        </p:spPr>
        <p:txBody>
          <a:bodyPr/>
          <a:lstStyle>
            <a:lvl1pPr>
              <a:defRPr/>
            </a:lvl1pPr>
          </a:lstStyle>
          <a:p>
            <a:pPr>
              <a:defRPr/>
            </a:pPr>
            <a:r>
              <a:rPr lang="en-US" smtClean="0"/>
              <a:t>J. Ross Publishing WAV™ material</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A9528BA2-DD66-459C-BFA6-112434A8E6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xfrm>
            <a:off x="762000" y="6286500"/>
            <a:ext cx="2428875" cy="457200"/>
          </a:xfrm>
          <a:ln/>
        </p:spPr>
        <p:txBody>
          <a:bodyPr/>
          <a:lstStyle>
            <a:lvl1pPr>
              <a:defRPr/>
            </a:lvl1pPr>
          </a:lstStyle>
          <a:p>
            <a:pPr>
              <a:defRPr/>
            </a:pPr>
            <a:r>
              <a:rPr lang="en-US" smtClean="0"/>
              <a:t>J. Ross Publishing WAV™ material</a:t>
            </a: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2807CB84-3AB6-4746-A889-6A7D228559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1"/>
          <p:cNvGraphicFramePr>
            <a:graphicFrameLocks noChangeAspect="1"/>
          </p:cNvGraphicFramePr>
          <p:nvPr/>
        </p:nvGraphicFramePr>
        <p:xfrm>
          <a:off x="-38100" y="-25400"/>
          <a:ext cx="9220200" cy="1016000"/>
        </p:xfrm>
        <a:graphic>
          <a:graphicData uri="http://schemas.openxmlformats.org/presentationml/2006/ole">
            <p:oleObj spid="_x0000_s1026" name="CorelDRAW" r:id="rId15" imgW="10185120" imgH="1226880" progId="">
              <p:embed/>
            </p:oleObj>
          </a:graphicData>
        </a:graphic>
      </p:graphicFrame>
      <p:sp>
        <p:nvSpPr>
          <p:cNvPr id="1028" name="Rectangle 65"/>
          <p:cNvSpPr>
            <a:spLocks noGrp="1" noChangeArrowheads="1"/>
          </p:cNvSpPr>
          <p:nvPr>
            <p:ph type="title"/>
          </p:nvPr>
        </p:nvSpPr>
        <p:spPr bwMode="auto">
          <a:xfrm>
            <a:off x="871538" y="329625"/>
            <a:ext cx="8162925" cy="584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p>
        </p:txBody>
      </p:sp>
      <p:sp>
        <p:nvSpPr>
          <p:cNvPr id="1029" name="Rectangle 66"/>
          <p:cNvSpPr>
            <a:spLocks noGrp="1" noChangeArrowheads="1"/>
          </p:cNvSpPr>
          <p:nvPr>
            <p:ph type="body" idx="1"/>
          </p:nvPr>
        </p:nvSpPr>
        <p:spPr bwMode="auto">
          <a:xfrm>
            <a:off x="912813" y="1905000"/>
            <a:ext cx="800258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7651" name="Rectangle 67"/>
          <p:cNvSpPr>
            <a:spLocks noGrp="1" noChangeArrowheads="1"/>
          </p:cNvSpPr>
          <p:nvPr>
            <p:ph type="dt" sz="half" idx="2"/>
          </p:nvPr>
        </p:nvSpPr>
        <p:spPr bwMode="auto">
          <a:xfrm>
            <a:off x="838200" y="6286500"/>
            <a:ext cx="24288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pPr>
              <a:defRPr/>
            </a:pPr>
            <a:r>
              <a:rPr lang="en-US" dirty="0" smtClean="0"/>
              <a:t>J. Ross Publishing WAV™ material</a:t>
            </a:r>
            <a:endParaRPr lang="en-US" dirty="0"/>
          </a:p>
        </p:txBody>
      </p:sp>
      <p:sp>
        <p:nvSpPr>
          <p:cNvPr id="707652"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a:p>
        </p:txBody>
      </p:sp>
      <p:sp>
        <p:nvSpPr>
          <p:cNvPr id="707653"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02555F9B-A19C-4091-99EC-683D827C070D}" type="slidenum">
              <a:rPr lang="en-US"/>
              <a:pPr>
                <a:defRPr/>
              </a:pPr>
              <a:t>‹#›</a:t>
            </a:fld>
            <a:endParaRPr lang="en-US"/>
          </a:p>
        </p:txBody>
      </p:sp>
      <p:sp>
        <p:nvSpPr>
          <p:cNvPr id="707656" name="Rectangle 72"/>
          <p:cNvSpPr>
            <a:spLocks noChangeArrowheads="1"/>
          </p:cNvSpPr>
          <p:nvPr userDrawn="1"/>
        </p:nvSpPr>
        <p:spPr bwMode="auto">
          <a:xfrm>
            <a:off x="0" y="977900"/>
            <a:ext cx="838200" cy="5194300"/>
          </a:xfrm>
          <a:prstGeom prst="rect">
            <a:avLst/>
          </a:prstGeom>
          <a:solidFill>
            <a:srgbClr val="EBF0F3"/>
          </a:solidFill>
          <a:ln w="9525">
            <a:noFill/>
            <a:miter lim="800000"/>
            <a:headEnd/>
            <a:tailEnd/>
          </a:ln>
          <a:effectLst/>
        </p:spPr>
        <p:txBody>
          <a:bodyPr wrap="none" anchor="ctr"/>
          <a:lstStyle/>
          <a:p>
            <a:pPr>
              <a:defRPr/>
            </a:pPr>
            <a:endParaRPr lang="en-US"/>
          </a:p>
        </p:txBody>
      </p:sp>
      <p:sp>
        <p:nvSpPr>
          <p:cNvPr id="707658" name="Rectangle 74"/>
          <p:cNvSpPr>
            <a:spLocks noChangeArrowheads="1"/>
          </p:cNvSpPr>
          <p:nvPr userDrawn="1"/>
        </p:nvSpPr>
        <p:spPr bwMode="auto">
          <a:xfrm>
            <a:off x="914400" y="1727200"/>
            <a:ext cx="8001000" cy="101600"/>
          </a:xfrm>
          <a:prstGeom prst="rect">
            <a:avLst/>
          </a:prstGeom>
          <a:solidFill>
            <a:schemeClr val="hlink">
              <a:alpha val="50000"/>
            </a:schemeClr>
          </a:solidFill>
          <a:ln w="9525">
            <a:noFill/>
            <a:miter lim="800000"/>
            <a:headEnd/>
            <a:tailEnd/>
          </a:ln>
          <a:effectLst/>
        </p:spPr>
        <p:txBody>
          <a:bodyPr wrap="none" anchor="ctr"/>
          <a:lstStyle/>
          <a:p>
            <a:pPr algn="ctr">
              <a:defRPr/>
            </a:pPr>
            <a:endParaRPr kumimoji="1" lang="en-US"/>
          </a:p>
        </p:txBody>
      </p:sp>
    </p:spTree>
  </p:cSld>
  <p:clrMap bg1="lt1" tx1="dk1" bg2="lt2" tx2="dk2" accent1="accent1" accent2="accent2" accent3="accent3" accent4="accent4" accent5="accent5" accent6="accent6" hlink="hlink" folHlink="folHlink"/>
  <p:sldLayoutIdLst>
    <p:sldLayoutId id="2147491664" r:id="rId1"/>
    <p:sldLayoutId id="2147491653" r:id="rId2"/>
    <p:sldLayoutId id="2147491654" r:id="rId3"/>
    <p:sldLayoutId id="2147491655" r:id="rId4"/>
    <p:sldLayoutId id="2147491656" r:id="rId5"/>
    <p:sldLayoutId id="2147491657" r:id="rId6"/>
    <p:sldLayoutId id="2147491658" r:id="rId7"/>
    <p:sldLayoutId id="2147491659" r:id="rId8"/>
    <p:sldLayoutId id="2147491660" r:id="rId9"/>
    <p:sldLayoutId id="2147491661" r:id="rId10"/>
    <p:sldLayoutId id="2147491662" r:id="rId11"/>
    <p:sldLayoutId id="2147491663" r:id="rId12"/>
  </p:sldLayoutIdLst>
  <p:hf hdr="0" ftr="0"/>
  <p:txStyles>
    <p:titleStyle>
      <a:lvl1pPr algn="ctr" rtl="0" eaLnBrk="0" fontAlgn="base" hangingPunct="0">
        <a:spcBef>
          <a:spcPct val="0"/>
        </a:spcBef>
        <a:spcAft>
          <a:spcPct val="0"/>
        </a:spcAft>
        <a:defRPr sz="3200" b="0">
          <a:solidFill>
            <a:schemeClr val="accent1"/>
          </a:solidFill>
          <a:latin typeface="+mj-lt"/>
          <a:ea typeface="+mj-ea"/>
          <a:cs typeface="+mj-cs"/>
        </a:defRPr>
      </a:lvl1pPr>
      <a:lvl2pPr algn="r" rtl="0" eaLnBrk="0" fontAlgn="base" hangingPunct="0">
        <a:spcBef>
          <a:spcPct val="0"/>
        </a:spcBef>
        <a:spcAft>
          <a:spcPct val="0"/>
        </a:spcAft>
        <a:defRPr sz="4400">
          <a:solidFill>
            <a:schemeClr val="accent1"/>
          </a:solidFill>
          <a:latin typeface="Arial" charset="0"/>
        </a:defRPr>
      </a:lvl2pPr>
      <a:lvl3pPr algn="r" rtl="0" eaLnBrk="0" fontAlgn="base" hangingPunct="0">
        <a:spcBef>
          <a:spcPct val="0"/>
        </a:spcBef>
        <a:spcAft>
          <a:spcPct val="0"/>
        </a:spcAft>
        <a:defRPr sz="4400">
          <a:solidFill>
            <a:schemeClr val="accent1"/>
          </a:solidFill>
          <a:latin typeface="Arial" charset="0"/>
        </a:defRPr>
      </a:lvl3pPr>
      <a:lvl4pPr algn="r" rtl="0" eaLnBrk="0" fontAlgn="base" hangingPunct="0">
        <a:spcBef>
          <a:spcPct val="0"/>
        </a:spcBef>
        <a:spcAft>
          <a:spcPct val="0"/>
        </a:spcAft>
        <a:defRPr sz="4400">
          <a:solidFill>
            <a:schemeClr val="accent1"/>
          </a:solidFill>
          <a:latin typeface="Arial" charset="0"/>
        </a:defRPr>
      </a:lvl4pPr>
      <a:lvl5pPr algn="r" rtl="0" eaLnBrk="0" fontAlgn="base" hangingPunct="0">
        <a:spcBef>
          <a:spcPct val="0"/>
        </a:spcBef>
        <a:spcAft>
          <a:spcPct val="0"/>
        </a:spcAft>
        <a:defRPr sz="4400">
          <a:solidFill>
            <a:schemeClr val="accent1"/>
          </a:solidFill>
          <a:latin typeface="Arial" charset="0"/>
        </a:defRPr>
      </a:lvl5pPr>
      <a:lvl6pPr marL="457200" algn="r" rtl="0" fontAlgn="base">
        <a:spcBef>
          <a:spcPct val="0"/>
        </a:spcBef>
        <a:spcAft>
          <a:spcPct val="0"/>
        </a:spcAft>
        <a:defRPr sz="4400">
          <a:solidFill>
            <a:schemeClr val="accent1"/>
          </a:solidFill>
          <a:latin typeface="Arial" charset="0"/>
        </a:defRPr>
      </a:lvl6pPr>
      <a:lvl7pPr marL="914400" algn="r" rtl="0" fontAlgn="base">
        <a:spcBef>
          <a:spcPct val="0"/>
        </a:spcBef>
        <a:spcAft>
          <a:spcPct val="0"/>
        </a:spcAft>
        <a:defRPr sz="4400">
          <a:solidFill>
            <a:schemeClr val="accent1"/>
          </a:solidFill>
          <a:latin typeface="Arial" charset="0"/>
        </a:defRPr>
      </a:lvl7pPr>
      <a:lvl8pPr marL="1371600" algn="r" rtl="0" fontAlgn="base">
        <a:spcBef>
          <a:spcPct val="0"/>
        </a:spcBef>
        <a:spcAft>
          <a:spcPct val="0"/>
        </a:spcAft>
        <a:defRPr sz="4400">
          <a:solidFill>
            <a:schemeClr val="accent1"/>
          </a:solidFill>
          <a:latin typeface="Arial" charset="0"/>
        </a:defRPr>
      </a:lvl8pPr>
      <a:lvl9pPr marL="1828800" algn="r" rtl="0" fontAlgn="base">
        <a:spcBef>
          <a:spcPct val="0"/>
        </a:spcBef>
        <a:spcAft>
          <a:spcPct val="0"/>
        </a:spcAft>
        <a:defRPr sz="4400">
          <a:solidFill>
            <a:schemeClr val="accent1"/>
          </a:solidFill>
          <a:latin typeface="Arial" charset="0"/>
        </a:defRPr>
      </a:lvl9pPr>
    </p:titleStyle>
    <p:bodyStyle>
      <a:lvl1pPr marL="342900" indent="-342900" algn="l" rtl="0" eaLnBrk="0" fontAlgn="base" hangingPunct="0">
        <a:spcBef>
          <a:spcPct val="0"/>
        </a:spcBef>
        <a:spcAft>
          <a:spcPct val="0"/>
        </a:spcAft>
        <a:buClr>
          <a:schemeClr val="folHlink"/>
        </a:buClr>
        <a:buSzPct val="100000"/>
        <a:buFont typeface="Wingdings" pitchFamily="2" charset="2"/>
        <a:buChar char="Ø"/>
        <a:defRPr sz="2000">
          <a:solidFill>
            <a:schemeClr val="tx1"/>
          </a:solidFill>
          <a:latin typeface="+mn-lt"/>
          <a:ea typeface="+mn-ea"/>
          <a:cs typeface="+mn-cs"/>
        </a:defRPr>
      </a:lvl1pPr>
      <a:lvl2pPr marL="742950" indent="-285750" algn="l" rtl="0" eaLnBrk="0" fontAlgn="base" hangingPunct="0">
        <a:spcBef>
          <a:spcPct val="0"/>
        </a:spcBef>
        <a:spcAft>
          <a:spcPct val="0"/>
        </a:spcAft>
        <a:buClr>
          <a:schemeClr val="folHlink"/>
        </a:buClr>
        <a:buSzPct val="70000"/>
        <a:buFont typeface="Wingdings" pitchFamily="2" charset="2"/>
        <a:buChar char="n"/>
        <a:defRPr sz="2000">
          <a:solidFill>
            <a:schemeClr val="tx1"/>
          </a:solidFill>
          <a:latin typeface="+mn-lt"/>
        </a:defRPr>
      </a:lvl2pPr>
      <a:lvl3pPr marL="1143000" indent="-228600" algn="l" rtl="0" eaLnBrk="0" fontAlgn="base" hangingPunct="0">
        <a:spcBef>
          <a:spcPct val="0"/>
        </a:spcBef>
        <a:spcAft>
          <a:spcPct val="0"/>
        </a:spcAft>
        <a:buClr>
          <a:schemeClr val="tx2"/>
        </a:buClr>
        <a:buChar char="•"/>
        <a:defRPr sz="2000">
          <a:solidFill>
            <a:schemeClr val="tx1"/>
          </a:solidFill>
          <a:latin typeface="+mn-lt"/>
        </a:defRPr>
      </a:lvl3pPr>
      <a:lvl4pPr marL="1600200" indent="-228600" algn="l" rtl="0" eaLnBrk="0" fontAlgn="base" hangingPunct="0">
        <a:spcBef>
          <a:spcPct val="0"/>
        </a:spcBef>
        <a:spcAft>
          <a:spcPct val="0"/>
        </a:spcAft>
        <a:buClr>
          <a:schemeClr val="hlink"/>
        </a:buClr>
        <a:buChar char="•"/>
        <a:defRPr sz="2000">
          <a:solidFill>
            <a:schemeClr val="tx1"/>
          </a:solidFill>
          <a:latin typeface="+mn-lt"/>
        </a:defRPr>
      </a:lvl4pPr>
      <a:lvl5pPr marL="2057400" indent="-228600" algn="l" rtl="0" eaLnBrk="0" fontAlgn="base" hangingPunct="0">
        <a:spcBef>
          <a:spcPct val="0"/>
        </a:spcBef>
        <a:spcAft>
          <a:spcPct val="0"/>
        </a:spcAft>
        <a:buClr>
          <a:schemeClr val="tx1"/>
        </a:buClr>
        <a:buSzPct val="85000"/>
        <a:buChar char="•"/>
        <a:defRPr sz="2000">
          <a:solidFill>
            <a:schemeClr val="tx1"/>
          </a:solidFill>
          <a:latin typeface="+mn-lt"/>
        </a:defRPr>
      </a:lvl5pPr>
      <a:lvl6pPr marL="2514600" indent="-228600" algn="l" rtl="0" fontAlgn="base">
        <a:spcBef>
          <a:spcPct val="0"/>
        </a:spcBef>
        <a:spcAft>
          <a:spcPct val="0"/>
        </a:spcAft>
        <a:buClr>
          <a:schemeClr val="tx1"/>
        </a:buClr>
        <a:buSzPct val="85000"/>
        <a:buChar char="•"/>
        <a:defRPr>
          <a:solidFill>
            <a:schemeClr val="tx1"/>
          </a:solidFill>
          <a:latin typeface="+mn-lt"/>
        </a:defRPr>
      </a:lvl6pPr>
      <a:lvl7pPr marL="2971800" indent="-228600" algn="l" rtl="0" fontAlgn="base">
        <a:spcBef>
          <a:spcPct val="0"/>
        </a:spcBef>
        <a:spcAft>
          <a:spcPct val="0"/>
        </a:spcAft>
        <a:buClr>
          <a:schemeClr val="tx1"/>
        </a:buClr>
        <a:buSzPct val="85000"/>
        <a:buChar char="•"/>
        <a:defRPr>
          <a:solidFill>
            <a:schemeClr val="tx1"/>
          </a:solidFill>
          <a:latin typeface="+mn-lt"/>
        </a:defRPr>
      </a:lvl7pPr>
      <a:lvl8pPr marL="3429000" indent="-228600" algn="l" rtl="0" fontAlgn="base">
        <a:spcBef>
          <a:spcPct val="0"/>
        </a:spcBef>
        <a:spcAft>
          <a:spcPct val="0"/>
        </a:spcAft>
        <a:buClr>
          <a:schemeClr val="tx1"/>
        </a:buClr>
        <a:buSzPct val="85000"/>
        <a:buChar char="•"/>
        <a:defRPr>
          <a:solidFill>
            <a:schemeClr val="tx1"/>
          </a:solidFill>
          <a:latin typeface="+mn-lt"/>
        </a:defRPr>
      </a:lvl8pPr>
      <a:lvl9pPr marL="3886200" indent="-228600" algn="l" rtl="0" fontAlgn="base">
        <a:spcBef>
          <a:spcPct val="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pic>
        <p:nvPicPr>
          <p:cNvPr id="5123" name="Picture 2"/>
          <p:cNvPicPr>
            <a:picLocks noChangeAspect="1" noChangeArrowheads="1"/>
          </p:cNvPicPr>
          <p:nvPr/>
        </p:nvPicPr>
        <p:blipFill>
          <a:blip r:embed="rId3" cstate="print"/>
          <a:srcRect/>
          <a:stretch>
            <a:fillRect/>
          </a:stretch>
        </p:blipFill>
        <p:spPr bwMode="auto">
          <a:xfrm>
            <a:off x="7391400" y="304800"/>
            <a:ext cx="1560512" cy="2286000"/>
          </a:xfrm>
          <a:prstGeom prst="rect">
            <a:avLst/>
          </a:prstGeom>
          <a:noFill/>
          <a:ln w="9525">
            <a:solidFill>
              <a:srgbClr val="003366"/>
            </a:solidFill>
            <a:miter lim="800000"/>
            <a:headEnd/>
            <a:tailEnd/>
          </a:ln>
          <a:effectLst>
            <a:outerShdw blurRad="50800" dist="38100" dir="2700000" algn="tl" rotWithShape="0">
              <a:prstClr val="black">
                <a:alpha val="40000"/>
              </a:prstClr>
            </a:outerShdw>
          </a:effectLst>
        </p:spPr>
      </p:pic>
      <p:sp>
        <p:nvSpPr>
          <p:cNvPr id="5124" name="Rectangle 6"/>
          <p:cNvSpPr>
            <a:spLocks noChangeArrowheads="1"/>
          </p:cNvSpPr>
          <p:nvPr/>
        </p:nvSpPr>
        <p:spPr bwMode="auto">
          <a:xfrm>
            <a:off x="0" y="228600"/>
            <a:ext cx="7391400" cy="584200"/>
          </a:xfrm>
          <a:prstGeom prst="rect">
            <a:avLst/>
          </a:prstGeom>
          <a:noFill/>
          <a:ln w="9525">
            <a:noFill/>
            <a:miter lim="800000"/>
            <a:headEnd/>
            <a:tailEnd/>
          </a:ln>
        </p:spPr>
        <p:txBody>
          <a:bodyPr wrap="square" anchor="b">
            <a:spAutoFit/>
          </a:bodyPr>
          <a:lstStyle/>
          <a:p>
            <a:pPr algn="ctr"/>
            <a:r>
              <a:rPr lang="en-US" sz="3200" b="1" dirty="0">
                <a:solidFill>
                  <a:srgbClr val="009644"/>
                </a:solidFill>
                <a:latin typeface="Arial" charset="0"/>
              </a:rPr>
              <a:t> </a:t>
            </a:r>
            <a:r>
              <a:rPr lang="en-US" sz="3200" b="1" dirty="0">
                <a:solidFill>
                  <a:srgbClr val="FFFF00"/>
                </a:solidFill>
                <a:effectLst>
                  <a:outerShdw blurRad="38100" dist="38100" dir="2700000" algn="tl">
                    <a:srgbClr val="000000">
                      <a:alpha val="43137"/>
                    </a:srgbClr>
                  </a:outerShdw>
                </a:effectLst>
                <a:latin typeface="Arial" charset="0"/>
              </a:rPr>
              <a:t>READ ME FIRST</a:t>
            </a:r>
          </a:p>
        </p:txBody>
      </p:sp>
      <p:sp>
        <p:nvSpPr>
          <p:cNvPr id="14" name="TextBox 13"/>
          <p:cNvSpPr txBox="1"/>
          <p:nvPr/>
        </p:nvSpPr>
        <p:spPr>
          <a:xfrm>
            <a:off x="838200" y="1905000"/>
            <a:ext cx="6400800" cy="923330"/>
          </a:xfrm>
          <a:prstGeom prst="rect">
            <a:avLst/>
          </a:prstGeom>
          <a:noFill/>
        </p:spPr>
        <p:txBody>
          <a:bodyPr wrap="square">
            <a:spAutoFit/>
          </a:bodyPr>
          <a:lstStyle/>
          <a:p>
            <a:pPr>
              <a:defRPr/>
            </a:pPr>
            <a:r>
              <a:rPr lang="en-US" sz="1800" dirty="0">
                <a:latin typeface="+mn-lt"/>
              </a:rPr>
              <a:t>PRINCE2 has been an unqualified success in the UK and EU and related geographies. It is just now beginning to take hold in the U.S</a:t>
            </a:r>
            <a:r>
              <a:rPr lang="en-US" sz="1800" dirty="0" smtClean="0">
                <a:latin typeface="+mn-lt"/>
              </a:rPr>
              <a:t>.</a:t>
            </a:r>
            <a:endParaRPr lang="en-US" sz="1800" dirty="0">
              <a:latin typeface="+mn-lt"/>
            </a:endParaRPr>
          </a:p>
        </p:txBody>
      </p:sp>
      <p:sp>
        <p:nvSpPr>
          <p:cNvPr id="7" name="Rectangle 6"/>
          <p:cNvSpPr/>
          <p:nvPr/>
        </p:nvSpPr>
        <p:spPr>
          <a:xfrm>
            <a:off x="838200" y="2908280"/>
            <a:ext cx="7924800" cy="3416320"/>
          </a:xfrm>
          <a:prstGeom prst="rect">
            <a:avLst/>
          </a:prstGeom>
        </p:spPr>
        <p:txBody>
          <a:bodyPr wrap="square">
            <a:spAutoFit/>
          </a:bodyPr>
          <a:lstStyle/>
          <a:p>
            <a:pPr>
              <a:defRPr/>
            </a:pPr>
            <a:r>
              <a:rPr lang="en-US" sz="1800" dirty="0">
                <a:latin typeface="+mn-lt"/>
              </a:rPr>
              <a:t>But there is a problem. PRINCE2 was designed for the traditional linear project management project. Approximately 80% of projects are complex and very non-linear. There are many unknown unknowns and despite recent attempts to the contrary PRINCE2 does not work in these situations.</a:t>
            </a:r>
          </a:p>
          <a:p>
            <a:pPr>
              <a:defRPr/>
            </a:pPr>
            <a:endParaRPr lang="en-US" sz="1800" dirty="0">
              <a:latin typeface="+mn-lt"/>
            </a:endParaRPr>
          </a:p>
          <a:p>
            <a:pPr>
              <a:defRPr/>
            </a:pPr>
            <a:r>
              <a:rPr lang="en-US" sz="1800" dirty="0">
                <a:latin typeface="+mn-lt"/>
              </a:rPr>
              <a:t>But now there is a solution. This slide deck is an extraction </a:t>
            </a:r>
            <a:r>
              <a:rPr lang="en-US" sz="1800" dirty="0" smtClean="0">
                <a:latin typeface="+mn-lt"/>
              </a:rPr>
              <a:t>of topics </a:t>
            </a:r>
            <a:r>
              <a:rPr lang="en-US" sz="1800" dirty="0">
                <a:latin typeface="+mn-lt"/>
              </a:rPr>
              <a:t>from the book that focus on the 7 artifacts that we </a:t>
            </a:r>
            <a:r>
              <a:rPr lang="en-US" sz="1800" dirty="0" smtClean="0">
                <a:latin typeface="+mn-lt"/>
              </a:rPr>
              <a:t>have taken </a:t>
            </a:r>
            <a:r>
              <a:rPr lang="en-US" sz="1800" dirty="0">
                <a:latin typeface="+mn-lt"/>
              </a:rPr>
              <a:t>from  the ECPM Framework and integrated into PRINCE2. </a:t>
            </a:r>
            <a:r>
              <a:rPr lang="en-US" sz="1800" dirty="0" smtClean="0">
                <a:latin typeface="+mn-lt"/>
              </a:rPr>
              <a:t>P2 </a:t>
            </a:r>
            <a:r>
              <a:rPr lang="en-US" sz="1800" dirty="0">
                <a:latin typeface="+mn-lt"/>
              </a:rPr>
              <a:t>LEAN is the solution we are offering the P2 community. </a:t>
            </a:r>
            <a:endParaRPr lang="en-US" sz="1800" dirty="0" smtClean="0">
              <a:latin typeface="+mn-lt"/>
            </a:endParaRPr>
          </a:p>
          <a:p>
            <a:pPr>
              <a:defRPr/>
            </a:pPr>
            <a:endParaRPr lang="en-US" sz="1800" dirty="0">
              <a:latin typeface="+mn-lt"/>
            </a:endParaRPr>
          </a:p>
          <a:p>
            <a:pPr>
              <a:defRPr/>
            </a:pPr>
            <a:r>
              <a:rPr lang="en-US" sz="1800" dirty="0">
                <a:latin typeface="+mn-lt"/>
              </a:rPr>
              <a:t>Thanks for your interest. Enjoy and please stay in touch! If you </a:t>
            </a:r>
            <a:r>
              <a:rPr lang="en-US" sz="1800" dirty="0" smtClean="0">
                <a:latin typeface="+mn-lt"/>
              </a:rPr>
              <a:t>need </a:t>
            </a:r>
            <a:r>
              <a:rPr lang="en-US" sz="1800" dirty="0">
                <a:latin typeface="+mn-lt"/>
              </a:rPr>
              <a:t>additional information, just ask.</a:t>
            </a:r>
          </a:p>
        </p:txBody>
      </p:sp>
      <p:sp>
        <p:nvSpPr>
          <p:cNvPr id="8" name="Date Placeholder 7"/>
          <p:cNvSpPr>
            <a:spLocks noGrp="1"/>
          </p:cNvSpPr>
          <p:nvPr>
            <p:ph type="dt" sz="half" idx="10"/>
          </p:nvPr>
        </p:nvSpPr>
        <p:spPr/>
        <p:txBody>
          <a:bodyPr/>
          <a:lstStyle/>
          <a:p>
            <a:pPr>
              <a:defRPr/>
            </a:pPr>
            <a:r>
              <a:rPr lang="en-US" dirty="0" smtClean="0"/>
              <a:t>J. Ross Publishing WAV™ material</a:t>
            </a:r>
            <a:endParaRPr lang="en-US" dirty="0"/>
          </a:p>
        </p:txBody>
      </p:sp>
      <p:sp>
        <p:nvSpPr>
          <p:cNvPr id="9" name="Slide Number Placeholder 8"/>
          <p:cNvSpPr>
            <a:spLocks noGrp="1"/>
          </p:cNvSpPr>
          <p:nvPr>
            <p:ph type="sldNum" sz="quarter" idx="12"/>
          </p:nvPr>
        </p:nvSpPr>
        <p:spPr/>
        <p:txBody>
          <a:bodyPr/>
          <a:lstStyle/>
          <a:p>
            <a:pPr>
              <a:defRPr/>
            </a:pPr>
            <a:fld id="{51FBC415-B54D-42F1-9A09-A2A50639A4C7}" type="slidenum">
              <a:rPr lang="en-US" smtClean="0"/>
              <a:pPr>
                <a:defRPr/>
              </a:pPr>
              <a:t>1</a:t>
            </a:fld>
            <a:endParaRPr lang="en-US"/>
          </a:p>
        </p:txBody>
      </p:sp>
      <p:sp>
        <p:nvSpPr>
          <p:cNvPr id="10" name="Rectangle 9"/>
          <p:cNvSpPr/>
          <p:nvPr/>
        </p:nvSpPr>
        <p:spPr>
          <a:xfrm>
            <a:off x="838200" y="1066800"/>
            <a:ext cx="6553200" cy="523220"/>
          </a:xfrm>
          <a:prstGeom prst="rect">
            <a:avLst/>
          </a:prstGeom>
        </p:spPr>
        <p:txBody>
          <a:bodyPr wrap="square">
            <a:spAutoFit/>
          </a:bodyPr>
          <a:lstStyle/>
          <a:p>
            <a:pPr>
              <a:defRPr/>
            </a:pPr>
            <a:r>
              <a:rPr lang="en-US" sz="2800" b="1" dirty="0" smtClean="0">
                <a:solidFill>
                  <a:srgbClr val="003366"/>
                </a:solidFill>
                <a:latin typeface="+mj-lt"/>
              </a:rPr>
              <a:t>P2 LEAN</a:t>
            </a:r>
            <a:endParaRPr lang="en-US" sz="2800" b="1" dirty="0" smtClean="0">
              <a:solidFill>
                <a:srgbClr val="003366"/>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795463" y="2986088"/>
            <a:ext cx="184731" cy="461665"/>
          </a:xfrm>
          <a:prstGeom prst="rect">
            <a:avLst/>
          </a:prstGeom>
          <a:noFill/>
          <a:ln w="9525">
            <a:noFill/>
            <a:miter lim="800000"/>
            <a:headEnd/>
            <a:tailEnd/>
          </a:ln>
        </p:spPr>
        <p:txBody>
          <a:bodyPr wrap="none">
            <a:spAutoFit/>
          </a:bodyPr>
          <a:lstStyle/>
          <a:p>
            <a:endParaRPr lang="en-US">
              <a:latin typeface="Tiger" pitchFamily="18" charset="0"/>
            </a:endParaRPr>
          </a:p>
        </p:txBody>
      </p:sp>
      <p:sp>
        <p:nvSpPr>
          <p:cNvPr id="14339" name="Rectangle 4"/>
          <p:cNvSpPr>
            <a:spLocks noChangeArrowheads="1"/>
          </p:cNvSpPr>
          <p:nvPr/>
        </p:nvSpPr>
        <p:spPr bwMode="auto">
          <a:xfrm>
            <a:off x="1795463" y="2986088"/>
            <a:ext cx="184731" cy="461665"/>
          </a:xfrm>
          <a:prstGeom prst="rect">
            <a:avLst/>
          </a:prstGeom>
          <a:noFill/>
          <a:ln w="9525">
            <a:noFill/>
            <a:miter lim="800000"/>
            <a:headEnd/>
            <a:tailEnd/>
          </a:ln>
        </p:spPr>
        <p:txBody>
          <a:bodyPr wrap="none">
            <a:spAutoFit/>
          </a:bodyPr>
          <a:lstStyle/>
          <a:p>
            <a:endParaRPr lang="en-US">
              <a:latin typeface="Tiger" pitchFamily="18" charset="0"/>
            </a:endParaRPr>
          </a:p>
        </p:txBody>
      </p:sp>
      <p:sp>
        <p:nvSpPr>
          <p:cNvPr id="14340" name="Rectangle 5"/>
          <p:cNvSpPr>
            <a:spLocks noChangeArrowheads="1"/>
          </p:cNvSpPr>
          <p:nvPr/>
        </p:nvSpPr>
        <p:spPr bwMode="auto">
          <a:xfrm>
            <a:off x="1795463" y="2986088"/>
            <a:ext cx="184731" cy="461665"/>
          </a:xfrm>
          <a:prstGeom prst="rect">
            <a:avLst/>
          </a:prstGeom>
          <a:noFill/>
          <a:ln w="9525">
            <a:noFill/>
            <a:miter lim="800000"/>
            <a:headEnd/>
            <a:tailEnd/>
          </a:ln>
        </p:spPr>
        <p:txBody>
          <a:bodyPr wrap="none">
            <a:spAutoFit/>
          </a:bodyPr>
          <a:lstStyle/>
          <a:p>
            <a:endParaRPr lang="en-US">
              <a:latin typeface="Tiger" pitchFamily="18" charset="0"/>
            </a:endParaRPr>
          </a:p>
        </p:txBody>
      </p:sp>
      <p:sp>
        <p:nvSpPr>
          <p:cNvPr id="14341" name="Rectangle 6"/>
          <p:cNvSpPr>
            <a:spLocks noChangeArrowheads="1"/>
          </p:cNvSpPr>
          <p:nvPr/>
        </p:nvSpPr>
        <p:spPr bwMode="auto">
          <a:xfrm>
            <a:off x="1795463" y="2986088"/>
            <a:ext cx="184731" cy="461665"/>
          </a:xfrm>
          <a:prstGeom prst="rect">
            <a:avLst/>
          </a:prstGeom>
          <a:noFill/>
          <a:ln w="9525">
            <a:noFill/>
            <a:miter lim="800000"/>
            <a:headEnd/>
            <a:tailEnd/>
          </a:ln>
        </p:spPr>
        <p:txBody>
          <a:bodyPr wrap="none">
            <a:spAutoFit/>
          </a:bodyPr>
          <a:lstStyle/>
          <a:p>
            <a:endParaRPr lang="en-US">
              <a:latin typeface="Tiger" pitchFamily="18" charset="0"/>
            </a:endParaRPr>
          </a:p>
        </p:txBody>
      </p:sp>
      <p:sp>
        <p:nvSpPr>
          <p:cNvPr id="14342" name="Rectangle 21"/>
          <p:cNvSpPr>
            <a:spLocks noChangeArrowheads="1"/>
          </p:cNvSpPr>
          <p:nvPr/>
        </p:nvSpPr>
        <p:spPr bwMode="auto">
          <a:xfrm>
            <a:off x="838200" y="1081445"/>
            <a:ext cx="8077200" cy="523220"/>
          </a:xfrm>
          <a:prstGeom prst="rect">
            <a:avLst/>
          </a:prstGeom>
          <a:noFill/>
          <a:ln w="9525">
            <a:noFill/>
            <a:miter lim="800000"/>
            <a:headEnd/>
            <a:tailEnd/>
          </a:ln>
        </p:spPr>
        <p:txBody>
          <a:bodyPr wrap="square" anchor="b">
            <a:spAutoFit/>
          </a:bodyPr>
          <a:lstStyle/>
          <a:p>
            <a:r>
              <a:rPr lang="en-US" sz="2800" b="1" dirty="0">
                <a:solidFill>
                  <a:schemeClr val="tx2"/>
                </a:solidFill>
                <a:latin typeface="Arial" charset="0"/>
              </a:rPr>
              <a:t>What is the P2 LEAN Framework?</a:t>
            </a:r>
            <a:endParaRPr lang="en-US" sz="2800" dirty="0">
              <a:solidFill>
                <a:schemeClr val="tx2"/>
              </a:solidFill>
            </a:endParaRPr>
          </a:p>
        </p:txBody>
      </p:sp>
      <p:sp>
        <p:nvSpPr>
          <p:cNvPr id="1434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Effective PM Framework</a:t>
            </a:r>
          </a:p>
        </p:txBody>
      </p:sp>
      <p:sp>
        <p:nvSpPr>
          <p:cNvPr id="11" name="TextBox 10"/>
          <p:cNvSpPr txBox="1"/>
          <p:nvPr/>
        </p:nvSpPr>
        <p:spPr>
          <a:xfrm>
            <a:off x="838200" y="1981200"/>
            <a:ext cx="7620000" cy="2554545"/>
          </a:xfrm>
          <a:prstGeom prst="rect">
            <a:avLst/>
          </a:prstGeom>
          <a:noFill/>
        </p:spPr>
        <p:txBody>
          <a:bodyPr wrap="square">
            <a:spAutoFit/>
          </a:bodyPr>
          <a:lstStyle/>
          <a:p>
            <a:pPr>
              <a:defRPr/>
            </a:pPr>
            <a:r>
              <a:rPr lang="en-US" sz="2000" b="1" dirty="0">
                <a:latin typeface="+mn-lt"/>
              </a:rPr>
              <a:t>Definition: P2 LEAN Framework</a:t>
            </a:r>
          </a:p>
          <a:p>
            <a:pPr>
              <a:defRPr/>
            </a:pPr>
            <a:endParaRPr lang="en-US" sz="2000" dirty="0">
              <a:latin typeface="+mn-lt"/>
            </a:endParaRPr>
          </a:p>
          <a:p>
            <a:pPr>
              <a:defRPr/>
            </a:pPr>
            <a:r>
              <a:rPr lang="en-US" sz="2000" dirty="0">
                <a:latin typeface="+mn-lt"/>
              </a:rPr>
              <a:t>The P2 LEAN Framework is an integration of selected artifacts from the ECPM Framework into the P2 Framework in order to create not just an agile and lean version of P2, but a better framework for handling complexity and uncertainty in projects:</a:t>
            </a:r>
          </a:p>
          <a:p>
            <a:pPr>
              <a:defRPr/>
            </a:pPr>
            <a:endParaRPr lang="en-US" sz="2000" dirty="0">
              <a:latin typeface="+mn-lt"/>
            </a:endParaRPr>
          </a:p>
          <a:p>
            <a:pPr algn="ctr">
              <a:defRPr/>
            </a:pPr>
            <a:r>
              <a:rPr lang="en-US" sz="2000" b="1" dirty="0">
                <a:latin typeface="+mn-lt"/>
              </a:rPr>
              <a:t>(P2 + ECPM) Frameworks  =  P2 LEAN Framework</a:t>
            </a:r>
          </a:p>
        </p:txBody>
      </p:sp>
      <p:sp>
        <p:nvSpPr>
          <p:cNvPr id="9" name="TextBox 8"/>
          <p:cNvSpPr txBox="1"/>
          <p:nvPr/>
        </p:nvSpPr>
        <p:spPr bwMode="auto">
          <a:xfrm>
            <a:off x="1295400" y="5181600"/>
            <a:ext cx="6400800" cy="1015663"/>
          </a:xfrm>
          <a:prstGeom prst="rect">
            <a:avLst/>
          </a:prstGeom>
          <a:solidFill>
            <a:srgbClr val="E2ECF6"/>
          </a:solidFill>
          <a:ln>
            <a:solidFill>
              <a:schemeClr val="tx1"/>
            </a:solidFill>
          </a:ln>
        </p:spPr>
        <p:txBody>
          <a:bodyPr>
            <a:spAutoFit/>
          </a:bodyPr>
          <a:lstStyle/>
          <a:p>
            <a:pPr algn="ctr">
              <a:defRPr/>
            </a:pPr>
            <a:r>
              <a:rPr lang="en-US" sz="2000" b="1" dirty="0">
                <a:latin typeface="+mn-lt"/>
              </a:rPr>
              <a:t>P2 LEAN is unique and our recommendation for a solution to the systemic high failure rate in the complex project landscape!</a:t>
            </a:r>
          </a:p>
        </p:txBody>
      </p:sp>
      <p:sp>
        <p:nvSpPr>
          <p:cNvPr id="12" name="Date Placeholder 11"/>
          <p:cNvSpPr>
            <a:spLocks noGrp="1"/>
          </p:cNvSpPr>
          <p:nvPr>
            <p:ph type="dt" sz="half" idx="10"/>
          </p:nvPr>
        </p:nvSpPr>
        <p:spPr/>
        <p:txBody>
          <a:bodyPr/>
          <a:lstStyle/>
          <a:p>
            <a:pPr>
              <a:defRPr/>
            </a:pPr>
            <a:r>
              <a:rPr lang="en-US" dirty="0" smtClean="0"/>
              <a:t>J. Ross Publishing WAV™ material</a:t>
            </a:r>
            <a:endParaRPr lang="en-US" dirty="0"/>
          </a:p>
        </p:txBody>
      </p:sp>
      <p:sp>
        <p:nvSpPr>
          <p:cNvPr id="13" name="Slide Number Placeholder 12"/>
          <p:cNvSpPr>
            <a:spLocks noGrp="1"/>
          </p:cNvSpPr>
          <p:nvPr>
            <p:ph type="sldNum" sz="quarter" idx="12"/>
          </p:nvPr>
        </p:nvSpPr>
        <p:spPr/>
        <p:txBody>
          <a:bodyPr/>
          <a:lstStyle/>
          <a:p>
            <a:pPr>
              <a:defRPr/>
            </a:pPr>
            <a:fld id="{51FBC415-B54D-42F1-9A09-A2A50639A4C7}"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649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Mature the Initial PSO to a P2 LEAN PSO</a:t>
            </a:r>
          </a:p>
        </p:txBody>
      </p:sp>
      <p:pic>
        <p:nvPicPr>
          <p:cNvPr id="106501" name="Picture 7"/>
          <p:cNvPicPr>
            <a:picLocks noChangeAspect="1" noChangeArrowheads="1"/>
          </p:cNvPicPr>
          <p:nvPr/>
        </p:nvPicPr>
        <p:blipFill>
          <a:blip r:embed="rId3" cstate="print"/>
          <a:srcRect/>
          <a:stretch>
            <a:fillRect/>
          </a:stretch>
        </p:blipFill>
        <p:spPr bwMode="auto">
          <a:xfrm>
            <a:off x="5205413" y="4191000"/>
            <a:ext cx="3328987" cy="1701800"/>
          </a:xfrm>
          <a:prstGeom prst="rect">
            <a:avLst/>
          </a:prstGeom>
          <a:noFill/>
          <a:ln w="9525">
            <a:noFill/>
            <a:miter lim="800000"/>
            <a:headEnd/>
            <a:tailEnd/>
          </a:ln>
        </p:spPr>
      </p:pic>
      <p:sp>
        <p:nvSpPr>
          <p:cNvPr id="8" name="TextBox 7"/>
          <p:cNvSpPr txBox="1"/>
          <p:nvPr/>
        </p:nvSpPr>
        <p:spPr>
          <a:xfrm>
            <a:off x="990600" y="2057400"/>
            <a:ext cx="7205819" cy="1908215"/>
          </a:xfrm>
          <a:prstGeom prst="rect">
            <a:avLst/>
          </a:prstGeom>
          <a:noFill/>
        </p:spPr>
        <p:txBody>
          <a:bodyPr wrap="none">
            <a:spAutoFit/>
          </a:bodyPr>
          <a:lstStyle/>
          <a:p>
            <a:pPr marL="342900" indent="-342900">
              <a:spcAft>
                <a:spcPts val="1200"/>
              </a:spcAft>
              <a:buClr>
                <a:srgbClr val="003366"/>
              </a:buClr>
              <a:buFont typeface="Wingdings" pitchFamily="2" charset="2"/>
              <a:buChar char="Ø"/>
              <a:defRPr/>
            </a:pPr>
            <a:r>
              <a:rPr lang="en-US" sz="2200" dirty="0">
                <a:latin typeface="+mn-lt"/>
              </a:rPr>
              <a:t>Agile Project Portfolio Management (APPM) process</a:t>
            </a:r>
          </a:p>
          <a:p>
            <a:pPr marL="342900" indent="-342900">
              <a:spcAft>
                <a:spcPts val="1200"/>
              </a:spcAft>
              <a:buClr>
                <a:srgbClr val="003366"/>
              </a:buClr>
              <a:buFont typeface="Wingdings" pitchFamily="2" charset="2"/>
              <a:buChar char="Ø"/>
              <a:defRPr/>
            </a:pPr>
            <a:r>
              <a:rPr lang="en-US" sz="2200" dirty="0">
                <a:latin typeface="+mn-lt"/>
              </a:rPr>
              <a:t>Complex Project Manager (CPM) position family</a:t>
            </a:r>
          </a:p>
          <a:p>
            <a:pPr marL="342900" indent="-342900">
              <a:spcAft>
                <a:spcPts val="1200"/>
              </a:spcAft>
              <a:buClr>
                <a:srgbClr val="003366"/>
              </a:buClr>
              <a:buFont typeface="Wingdings" pitchFamily="2" charset="2"/>
              <a:buChar char="Ø"/>
              <a:defRPr/>
            </a:pPr>
            <a:r>
              <a:rPr lang="en-US" sz="2200" dirty="0">
                <a:latin typeface="+mn-lt"/>
              </a:rPr>
              <a:t>Career &amp; Professional Development Program</a:t>
            </a:r>
          </a:p>
          <a:p>
            <a:pPr marL="342900" indent="-342900">
              <a:spcAft>
                <a:spcPts val="1200"/>
              </a:spcAft>
              <a:buClr>
                <a:srgbClr val="003366"/>
              </a:buClr>
              <a:buFont typeface="Wingdings" pitchFamily="2" charset="2"/>
              <a:buChar char="Ø"/>
              <a:defRPr/>
            </a:pPr>
            <a:r>
              <a:rPr lang="en-US" sz="2200" dirty="0">
                <a:latin typeface="+mn-lt"/>
              </a:rPr>
              <a:t>Project Review Process</a:t>
            </a:r>
          </a:p>
        </p:txBody>
      </p:sp>
      <p:sp>
        <p:nvSpPr>
          <p:cNvPr id="10650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752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Mature the Initial PSO to a P2 LEAN PSO</a:t>
            </a:r>
          </a:p>
        </p:txBody>
      </p:sp>
      <p:sp>
        <p:nvSpPr>
          <p:cNvPr id="8" name="TextBox 7"/>
          <p:cNvSpPr txBox="1"/>
          <p:nvPr/>
        </p:nvSpPr>
        <p:spPr>
          <a:xfrm>
            <a:off x="990600" y="1855113"/>
            <a:ext cx="6571030" cy="430887"/>
          </a:xfrm>
          <a:prstGeom prst="rect">
            <a:avLst/>
          </a:prstGeom>
          <a:noFill/>
        </p:spPr>
        <p:txBody>
          <a:bodyPr wrap="none">
            <a:spAutoFit/>
          </a:bodyPr>
          <a:lstStyle/>
          <a:p>
            <a:pPr marL="342900" indent="-342900">
              <a:buClr>
                <a:srgbClr val="003366"/>
              </a:buClr>
              <a:buFont typeface="Wingdings" pitchFamily="2" charset="2"/>
              <a:buChar char="Ø"/>
              <a:defRPr/>
            </a:pPr>
            <a:r>
              <a:rPr lang="en-US" sz="2200" b="1" dirty="0">
                <a:latin typeface="+mn-lt"/>
              </a:rPr>
              <a:t>Career &amp; Professional Development </a:t>
            </a:r>
            <a:r>
              <a:rPr lang="en-US" sz="2200" b="1" dirty="0" smtClean="0">
                <a:latin typeface="+mn-lt"/>
              </a:rPr>
              <a:t>Program</a:t>
            </a:r>
            <a:endParaRPr lang="en-US" sz="2200" b="1" dirty="0">
              <a:latin typeface="+mn-lt"/>
            </a:endParaRPr>
          </a:p>
        </p:txBody>
      </p:sp>
      <p:sp>
        <p:nvSpPr>
          <p:cNvPr id="10752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101</a:t>
            </a:fld>
            <a:endParaRPr lang="en-US"/>
          </a:p>
        </p:txBody>
      </p:sp>
      <p:grpSp>
        <p:nvGrpSpPr>
          <p:cNvPr id="29" name="Group 28"/>
          <p:cNvGrpSpPr/>
          <p:nvPr/>
        </p:nvGrpSpPr>
        <p:grpSpPr>
          <a:xfrm>
            <a:off x="4114800" y="5791200"/>
            <a:ext cx="990600" cy="685800"/>
            <a:chOff x="2362200" y="5638800"/>
            <a:chExt cx="990600" cy="685800"/>
          </a:xfrm>
        </p:grpSpPr>
        <p:sp>
          <p:nvSpPr>
            <p:cNvPr id="20" name="Rectangle 19"/>
            <p:cNvSpPr/>
            <p:nvPr/>
          </p:nvSpPr>
          <p:spPr bwMode="auto">
            <a:xfrm>
              <a:off x="2362200" y="5638800"/>
              <a:ext cx="99060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Team Leader</a:t>
              </a:r>
            </a:p>
          </p:txBody>
        </p:sp>
        <p:sp>
          <p:nvSpPr>
            <p:cNvPr id="21" name="Rectangle 20"/>
            <p:cNvSpPr/>
            <p:nvPr/>
          </p:nvSpPr>
          <p:spPr bwMode="auto">
            <a:xfrm>
              <a:off x="2362200" y="5958840"/>
              <a:ext cx="99060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Team Member</a:t>
              </a:r>
            </a:p>
          </p:txBody>
        </p:sp>
      </p:grpSp>
      <p:grpSp>
        <p:nvGrpSpPr>
          <p:cNvPr id="28" name="Group 27"/>
          <p:cNvGrpSpPr/>
          <p:nvPr/>
        </p:nvGrpSpPr>
        <p:grpSpPr>
          <a:xfrm>
            <a:off x="4114800" y="4343400"/>
            <a:ext cx="990600" cy="1112520"/>
            <a:chOff x="2362200" y="4282440"/>
            <a:chExt cx="990600" cy="1112520"/>
          </a:xfrm>
        </p:grpSpPr>
        <p:sp>
          <p:nvSpPr>
            <p:cNvPr id="18" name="Rectangle 17"/>
            <p:cNvSpPr/>
            <p:nvPr/>
          </p:nvSpPr>
          <p:spPr bwMode="auto">
            <a:xfrm>
              <a:off x="2362200" y="4282440"/>
              <a:ext cx="99060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000" b="1" dirty="0" smtClean="0">
                  <a:latin typeface="+mn-lt"/>
                </a:rPr>
                <a:t>Senior</a:t>
              </a:r>
            </a:p>
            <a:p>
              <a:pPr algn="ctr"/>
              <a:r>
                <a:rPr lang="en-US" sz="1000" b="1" dirty="0" smtClean="0">
                  <a:latin typeface="+mn-lt"/>
                </a:rPr>
                <a:t>Project Manager</a:t>
              </a:r>
              <a:endParaRPr lang="en-US" sz="1050" b="1" dirty="0" smtClean="0">
                <a:latin typeface="+mn-lt"/>
              </a:endParaRPr>
            </a:p>
          </p:txBody>
        </p:sp>
        <p:sp>
          <p:nvSpPr>
            <p:cNvPr id="19" name="Rectangle 18"/>
            <p:cNvSpPr/>
            <p:nvPr/>
          </p:nvSpPr>
          <p:spPr bwMode="auto">
            <a:xfrm>
              <a:off x="2362200" y="5029200"/>
              <a:ext cx="99060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Associate</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mn-lt"/>
                </a:rPr>
                <a:t>Project Manager</a:t>
              </a:r>
              <a:endParaRPr kumimoji="0" lang="en-US" sz="1000" b="1" i="0" u="none" strike="noStrike" cap="none" normalizeH="0" baseline="0" dirty="0" smtClean="0">
                <a:ln>
                  <a:noFill/>
                </a:ln>
                <a:solidFill>
                  <a:schemeClr val="tx1"/>
                </a:solidFill>
                <a:effectLst/>
                <a:latin typeface="+mn-lt"/>
              </a:endParaRPr>
            </a:p>
          </p:txBody>
        </p:sp>
        <p:sp>
          <p:nvSpPr>
            <p:cNvPr id="22" name="Rectangle 21"/>
            <p:cNvSpPr/>
            <p:nvPr/>
          </p:nvSpPr>
          <p:spPr bwMode="auto">
            <a:xfrm>
              <a:off x="2362200" y="4648200"/>
              <a:ext cx="990600" cy="36576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000" b="1" dirty="0" smtClean="0">
                  <a:latin typeface="+mn-lt"/>
                </a:rPr>
                <a:t>Project Manager</a:t>
              </a:r>
            </a:p>
          </p:txBody>
        </p:sp>
      </p:grpSp>
      <p:grpSp>
        <p:nvGrpSpPr>
          <p:cNvPr id="40" name="Group 39"/>
          <p:cNvGrpSpPr/>
          <p:nvPr/>
        </p:nvGrpSpPr>
        <p:grpSpPr>
          <a:xfrm>
            <a:off x="3200400" y="2435352"/>
            <a:ext cx="990600" cy="1450848"/>
            <a:chOff x="3200400" y="2435352"/>
            <a:chExt cx="990600" cy="1450848"/>
          </a:xfrm>
        </p:grpSpPr>
        <p:sp>
          <p:nvSpPr>
            <p:cNvPr id="12" name="Rectangle 11"/>
            <p:cNvSpPr/>
            <p:nvPr/>
          </p:nvSpPr>
          <p:spPr bwMode="auto">
            <a:xfrm>
              <a:off x="3200400" y="24353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Process</a:t>
              </a:r>
            </a:p>
            <a:p>
              <a:pPr marL="0" marR="0" indent="0" algn="ctr" defTabSz="914400" rtl="0" eaLnBrk="1" fontAlgn="base" latinLnBrk="0" hangingPunct="1">
                <a:lnSpc>
                  <a:spcPct val="100000"/>
                </a:lnSpc>
                <a:spcBef>
                  <a:spcPct val="0"/>
                </a:spcBef>
                <a:spcAft>
                  <a:spcPct val="0"/>
                </a:spcAft>
                <a:buClrTx/>
                <a:buSzTx/>
                <a:buFontTx/>
                <a:buNone/>
                <a:tabLst/>
              </a:pPr>
              <a:r>
                <a:rPr lang="en-US" sz="1050" b="1" dirty="0" smtClean="0">
                  <a:latin typeface="+mn-lt"/>
                </a:rPr>
                <a:t>Director</a:t>
              </a:r>
              <a:endParaRPr kumimoji="0" lang="en-US" sz="1050" b="1" i="0" u="none" strike="noStrike" cap="none" normalizeH="0" baseline="0" dirty="0" smtClean="0">
                <a:ln>
                  <a:noFill/>
                </a:ln>
                <a:solidFill>
                  <a:schemeClr val="tx1"/>
                </a:solidFill>
                <a:effectLst/>
                <a:latin typeface="+mn-lt"/>
              </a:endParaRPr>
            </a:p>
          </p:txBody>
        </p:sp>
        <p:sp>
          <p:nvSpPr>
            <p:cNvPr id="13" name="Rectangle 12"/>
            <p:cNvSpPr/>
            <p:nvPr/>
          </p:nvSpPr>
          <p:spPr bwMode="auto">
            <a:xfrm>
              <a:off x="3200400" y="31211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050" b="1" dirty="0" smtClean="0">
                  <a:latin typeface="+mn-lt"/>
                </a:rPr>
                <a:t>Senior</a:t>
              </a:r>
            </a:p>
            <a:p>
              <a:pPr algn="ctr"/>
              <a:r>
                <a:rPr lang="en-US" sz="1050" b="1" dirty="0" smtClean="0">
                  <a:latin typeface="+mn-lt"/>
                </a:rPr>
                <a:t>Consultant</a:t>
              </a:r>
            </a:p>
          </p:txBody>
        </p:sp>
        <p:sp>
          <p:nvSpPr>
            <p:cNvPr id="14" name="Rectangle 13"/>
            <p:cNvSpPr/>
            <p:nvPr/>
          </p:nvSpPr>
          <p:spPr bwMode="auto">
            <a:xfrm>
              <a:off x="3200400" y="35021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US" sz="1050" b="1" dirty="0" smtClean="0">
                  <a:latin typeface="+mn-lt"/>
                </a:rPr>
                <a:t>Consultant</a:t>
              </a:r>
            </a:p>
          </p:txBody>
        </p:sp>
        <p:cxnSp>
          <p:nvCxnSpPr>
            <p:cNvPr id="24" name="Straight Arrow Connector 23"/>
            <p:cNvCxnSpPr/>
            <p:nvPr/>
          </p:nvCxnSpPr>
          <p:spPr bwMode="auto">
            <a:xfrm flipV="1">
              <a:off x="3733800" y="2816352"/>
              <a:ext cx="0" cy="3048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grpSp>
      <p:grpSp>
        <p:nvGrpSpPr>
          <p:cNvPr id="41" name="Group 40"/>
          <p:cNvGrpSpPr/>
          <p:nvPr/>
        </p:nvGrpSpPr>
        <p:grpSpPr>
          <a:xfrm>
            <a:off x="5105400" y="2435352"/>
            <a:ext cx="990600" cy="1450848"/>
            <a:chOff x="5105400" y="2435352"/>
            <a:chExt cx="990600" cy="1450848"/>
          </a:xfrm>
        </p:grpSpPr>
        <p:sp>
          <p:nvSpPr>
            <p:cNvPr id="15" name="Rectangle 14"/>
            <p:cNvSpPr/>
            <p:nvPr/>
          </p:nvSpPr>
          <p:spPr bwMode="auto">
            <a:xfrm>
              <a:off x="5105400" y="24353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050" b="1" dirty="0" smtClean="0">
                  <a:latin typeface="+mn-lt"/>
                </a:rPr>
                <a:t>Practice</a:t>
              </a:r>
            </a:p>
            <a:p>
              <a:pPr algn="ctr"/>
              <a:r>
                <a:rPr lang="en-US" sz="1050" b="1" dirty="0" smtClean="0">
                  <a:latin typeface="+mn-lt"/>
                </a:rPr>
                <a:t>Director</a:t>
              </a:r>
            </a:p>
          </p:txBody>
        </p:sp>
        <p:sp>
          <p:nvSpPr>
            <p:cNvPr id="16" name="Rectangle 15"/>
            <p:cNvSpPr/>
            <p:nvPr/>
          </p:nvSpPr>
          <p:spPr bwMode="auto">
            <a:xfrm>
              <a:off x="5105400" y="31211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Tx/>
                <a:buSzTx/>
                <a:buFontTx/>
                <a:buNone/>
                <a:tabLst/>
              </a:pPr>
              <a:r>
                <a:rPr lang="en-US" sz="1050" b="1" dirty="0" smtClean="0">
                  <a:latin typeface="+mn-lt"/>
                </a:rPr>
                <a:t>Manager</a:t>
              </a:r>
            </a:p>
          </p:txBody>
        </p:sp>
        <p:sp>
          <p:nvSpPr>
            <p:cNvPr id="17" name="Rectangle 16"/>
            <p:cNvSpPr/>
            <p:nvPr/>
          </p:nvSpPr>
          <p:spPr bwMode="auto">
            <a:xfrm>
              <a:off x="5105400" y="3502152"/>
              <a:ext cx="990600" cy="384048"/>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050" b="1" dirty="0" smtClean="0">
                  <a:latin typeface="+mn-lt"/>
                </a:rPr>
                <a:t>Associate</a:t>
              </a:r>
            </a:p>
            <a:p>
              <a:pPr algn="ctr"/>
              <a:r>
                <a:rPr lang="en-US" sz="1050" b="1" dirty="0" smtClean="0">
                  <a:latin typeface="+mn-lt"/>
                </a:rPr>
                <a:t>Manager</a:t>
              </a:r>
            </a:p>
          </p:txBody>
        </p:sp>
        <p:cxnSp>
          <p:nvCxnSpPr>
            <p:cNvPr id="25" name="Straight Arrow Connector 24"/>
            <p:cNvCxnSpPr/>
            <p:nvPr/>
          </p:nvCxnSpPr>
          <p:spPr bwMode="auto">
            <a:xfrm flipV="1">
              <a:off x="5638800" y="2816352"/>
              <a:ext cx="0" cy="3048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grpSp>
      <p:grpSp>
        <p:nvGrpSpPr>
          <p:cNvPr id="43" name="Group 42"/>
          <p:cNvGrpSpPr/>
          <p:nvPr/>
        </p:nvGrpSpPr>
        <p:grpSpPr>
          <a:xfrm>
            <a:off x="3886200" y="3959352"/>
            <a:ext cx="1446276" cy="384048"/>
            <a:chOff x="3886200" y="3959352"/>
            <a:chExt cx="1446276" cy="384048"/>
          </a:xfrm>
        </p:grpSpPr>
        <p:cxnSp>
          <p:nvCxnSpPr>
            <p:cNvPr id="33" name="Straight Arrow Connector 32"/>
            <p:cNvCxnSpPr>
              <a:stCxn id="18" idx="0"/>
            </p:cNvCxnSpPr>
            <p:nvPr/>
          </p:nvCxnSpPr>
          <p:spPr bwMode="auto">
            <a:xfrm flipH="1" flipV="1">
              <a:off x="3886200" y="3962400"/>
              <a:ext cx="723900" cy="3810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cxnSp>
          <p:nvCxnSpPr>
            <p:cNvPr id="36" name="Straight Arrow Connector 35"/>
            <p:cNvCxnSpPr>
              <a:stCxn id="18" idx="0"/>
            </p:cNvCxnSpPr>
            <p:nvPr/>
          </p:nvCxnSpPr>
          <p:spPr bwMode="auto">
            <a:xfrm flipV="1">
              <a:off x="4610100" y="3959352"/>
              <a:ext cx="722376" cy="384048"/>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grpSp>
      <p:cxnSp>
        <p:nvCxnSpPr>
          <p:cNvPr id="44" name="Straight Arrow Connector 43"/>
          <p:cNvCxnSpPr/>
          <p:nvPr/>
        </p:nvCxnSpPr>
        <p:spPr bwMode="auto">
          <a:xfrm flipV="1">
            <a:off x="4648200" y="5486400"/>
            <a:ext cx="0" cy="304800"/>
          </a:xfrm>
          <a:prstGeom prst="straightConnector1">
            <a:avLst/>
          </a:prstGeom>
          <a:solidFill>
            <a:schemeClr val="accent1"/>
          </a:solidFill>
          <a:ln w="19050" cap="flat" cmpd="sng" algn="ctr">
            <a:solidFill>
              <a:schemeClr val="tx1"/>
            </a:solidFill>
            <a:prstDash val="solid"/>
            <a:miter lim="800000"/>
            <a:headEnd type="none" w="med" len="med"/>
            <a:tailEnd type="stealth"/>
          </a:ln>
          <a:effectLst/>
        </p:spPr>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854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Mature the Initial PSO to a P2 LEAN PSO</a:t>
            </a:r>
          </a:p>
        </p:txBody>
      </p:sp>
      <p:pic>
        <p:nvPicPr>
          <p:cNvPr id="108549" name="Picture 7"/>
          <p:cNvPicPr>
            <a:picLocks noChangeAspect="1" noChangeArrowheads="1"/>
          </p:cNvPicPr>
          <p:nvPr/>
        </p:nvPicPr>
        <p:blipFill>
          <a:blip r:embed="rId3" cstate="print"/>
          <a:srcRect/>
          <a:stretch>
            <a:fillRect/>
          </a:stretch>
        </p:blipFill>
        <p:spPr bwMode="auto">
          <a:xfrm>
            <a:off x="1752600" y="1981200"/>
            <a:ext cx="5791200" cy="4394277"/>
          </a:xfrm>
          <a:prstGeom prst="rect">
            <a:avLst/>
          </a:prstGeom>
          <a:noFill/>
          <a:ln w="9525">
            <a:noFill/>
            <a:miter lim="800000"/>
            <a:headEnd/>
            <a:tailEnd/>
          </a:ln>
        </p:spPr>
      </p:pic>
      <p:sp>
        <p:nvSpPr>
          <p:cNvPr id="10855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957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Mature the Initial PSO to a P2 LEAN PSO</a:t>
            </a:r>
          </a:p>
        </p:txBody>
      </p:sp>
      <p:pic>
        <p:nvPicPr>
          <p:cNvPr id="109573" name="Picture 2"/>
          <p:cNvPicPr>
            <a:picLocks noChangeAspect="1" noChangeArrowheads="1"/>
          </p:cNvPicPr>
          <p:nvPr/>
        </p:nvPicPr>
        <p:blipFill>
          <a:blip r:embed="rId3" cstate="print"/>
          <a:srcRect/>
          <a:stretch>
            <a:fillRect/>
          </a:stretch>
        </p:blipFill>
        <p:spPr bwMode="auto">
          <a:xfrm>
            <a:off x="1752599" y="1995488"/>
            <a:ext cx="5602547" cy="4329112"/>
          </a:xfrm>
          <a:prstGeom prst="rect">
            <a:avLst/>
          </a:prstGeom>
          <a:noFill/>
          <a:ln w="9525">
            <a:noFill/>
            <a:miter lim="800000"/>
            <a:headEnd/>
            <a:tailEnd/>
          </a:ln>
        </p:spPr>
      </p:pic>
      <p:sp>
        <p:nvSpPr>
          <p:cNvPr id="10957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1059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Mature the Initial PSO to a P2 LEAN PSO</a:t>
            </a:r>
          </a:p>
        </p:txBody>
      </p:sp>
      <p:pic>
        <p:nvPicPr>
          <p:cNvPr id="110597" name="Picture 2"/>
          <p:cNvPicPr>
            <a:picLocks noChangeAspect="1" noChangeArrowheads="1"/>
          </p:cNvPicPr>
          <p:nvPr/>
        </p:nvPicPr>
        <p:blipFill>
          <a:blip r:embed="rId3" cstate="print"/>
          <a:srcRect/>
          <a:stretch>
            <a:fillRect/>
          </a:stretch>
        </p:blipFill>
        <p:spPr bwMode="auto">
          <a:xfrm>
            <a:off x="1752601" y="1981200"/>
            <a:ext cx="5562600" cy="4220932"/>
          </a:xfrm>
          <a:prstGeom prst="rect">
            <a:avLst/>
          </a:prstGeom>
          <a:noFill/>
          <a:ln w="9525">
            <a:noFill/>
            <a:miter lim="800000"/>
            <a:headEnd/>
            <a:tailEnd/>
          </a:ln>
        </p:spPr>
      </p:pic>
      <p:sp>
        <p:nvSpPr>
          <p:cNvPr id="11059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1161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461962"/>
          </a:xfrm>
          <a:prstGeom prst="rect">
            <a:avLst/>
          </a:prstGeom>
          <a:noFill/>
        </p:spPr>
        <p:txBody>
          <a:bodyPr wrap="square">
            <a:spAutoFit/>
          </a:bodyPr>
          <a:lstStyle/>
          <a:p>
            <a:pPr>
              <a:defRPr/>
            </a:pPr>
            <a:r>
              <a:rPr lang="en-US" b="1" dirty="0">
                <a:solidFill>
                  <a:srgbClr val="003366"/>
                </a:solidFill>
                <a:latin typeface="+mn-lt"/>
              </a:rPr>
              <a:t>Business Value and the P2 LEAN Framework</a:t>
            </a:r>
          </a:p>
        </p:txBody>
      </p:sp>
      <p:sp>
        <p:nvSpPr>
          <p:cNvPr id="111621" name="Rectangle 6"/>
          <p:cNvSpPr>
            <a:spLocks noChangeArrowheads="1"/>
          </p:cNvSpPr>
          <p:nvPr/>
        </p:nvSpPr>
        <p:spPr bwMode="auto">
          <a:xfrm>
            <a:off x="0" y="390525"/>
            <a:ext cx="9144000" cy="523875"/>
          </a:xfrm>
          <a:prstGeom prst="rect">
            <a:avLst/>
          </a:prstGeom>
          <a:noFill/>
          <a:ln w="9525">
            <a:noFill/>
            <a:miter lim="800000"/>
            <a:headEnd/>
            <a:tailEnd/>
          </a:ln>
        </p:spPr>
        <p:txBody>
          <a:bodyPr anchor="b">
            <a:spAutoFit/>
          </a:bodyPr>
          <a:lstStyle/>
          <a:p>
            <a:pPr algn="ctr"/>
            <a:r>
              <a:rPr lang="en-US" sz="2800" b="1" dirty="0">
                <a:solidFill>
                  <a:schemeClr val="accent1"/>
                </a:solidFill>
                <a:latin typeface="Arial" charset="0"/>
              </a:rPr>
              <a:t>Benefits Realization from the P2 LEAN Framework</a:t>
            </a:r>
            <a:endParaRPr lang="en-US" sz="3200" b="1" dirty="0">
              <a:solidFill>
                <a:schemeClr val="accent1"/>
              </a:solidFill>
              <a:latin typeface="Arial" charset="0"/>
            </a:endParaRPr>
          </a:p>
        </p:txBody>
      </p:sp>
      <p:sp>
        <p:nvSpPr>
          <p:cNvPr id="6" name="TextBox 5"/>
          <p:cNvSpPr txBox="1"/>
          <p:nvPr/>
        </p:nvSpPr>
        <p:spPr>
          <a:xfrm>
            <a:off x="990600" y="1905000"/>
            <a:ext cx="7391400" cy="3631763"/>
          </a:xfrm>
          <a:prstGeom prst="rect">
            <a:avLst/>
          </a:prstGeom>
          <a:noFill/>
        </p:spPr>
        <p:txBody>
          <a:bodyPr wrap="square">
            <a:spAutoFit/>
          </a:bodyPr>
          <a:lstStyle/>
          <a:p>
            <a:pPr marL="342900" indent="-342900">
              <a:spcAft>
                <a:spcPts val="1200"/>
              </a:spcAft>
              <a:buClr>
                <a:srgbClr val="003366"/>
              </a:buClr>
              <a:buFont typeface="Wingdings" pitchFamily="2" charset="2"/>
              <a:buChar char="Ø"/>
              <a:defRPr/>
            </a:pPr>
            <a:r>
              <a:rPr lang="en-US" sz="2000" dirty="0">
                <a:latin typeface="+mn-lt"/>
              </a:rPr>
              <a:t>The purpose of a P2 LEAN Project is to generate the maximum business value possible within the time and budget constraints provided.</a:t>
            </a:r>
          </a:p>
          <a:p>
            <a:pPr marL="342900" indent="-342900">
              <a:spcAft>
                <a:spcPts val="1200"/>
              </a:spcAft>
              <a:buClr>
                <a:srgbClr val="003366"/>
              </a:buClr>
              <a:buFont typeface="Wingdings" pitchFamily="2" charset="2"/>
              <a:buChar char="Ø"/>
              <a:defRPr/>
            </a:pPr>
            <a:r>
              <a:rPr lang="en-US" sz="2000" dirty="0" smtClean="0">
                <a:latin typeface="+mn-lt"/>
              </a:rPr>
              <a:t>The </a:t>
            </a:r>
            <a:r>
              <a:rPr lang="en-US" sz="2000" dirty="0">
                <a:latin typeface="+mn-lt"/>
              </a:rPr>
              <a:t>structure and processes of a P2 LEAN Project are flexible and lean. The Co-Managers are authorized to decide how best to manage the project.</a:t>
            </a:r>
          </a:p>
          <a:p>
            <a:pPr marL="342900" indent="-342900">
              <a:spcAft>
                <a:spcPts val="1200"/>
              </a:spcAft>
              <a:buClr>
                <a:srgbClr val="003366"/>
              </a:buClr>
              <a:buFont typeface="Wingdings" pitchFamily="2" charset="2"/>
              <a:buChar char="Ø"/>
              <a:defRPr/>
            </a:pPr>
            <a:r>
              <a:rPr lang="en-US" sz="2000" dirty="0" smtClean="0">
                <a:latin typeface="+mn-lt"/>
              </a:rPr>
              <a:t>A </a:t>
            </a:r>
            <a:r>
              <a:rPr lang="en-US" sz="2000" dirty="0">
                <a:latin typeface="+mn-lt"/>
              </a:rPr>
              <a:t>P2 LEAN Project minimizes the non-value added work and documentation associated with producing the deliverables. </a:t>
            </a:r>
          </a:p>
          <a:p>
            <a:pPr marL="342900" indent="-342900">
              <a:spcAft>
                <a:spcPts val="1200"/>
              </a:spcAft>
              <a:buClr>
                <a:srgbClr val="003366"/>
              </a:buClr>
              <a:buFont typeface="Wingdings" pitchFamily="2" charset="2"/>
              <a:buChar char="Ø"/>
              <a:defRPr/>
            </a:pPr>
            <a:r>
              <a:rPr lang="en-US" sz="2000" dirty="0" smtClean="0">
                <a:latin typeface="+mn-lt"/>
              </a:rPr>
              <a:t>Decision </a:t>
            </a:r>
            <a:r>
              <a:rPr lang="en-US" sz="2000" dirty="0">
                <a:latin typeface="+mn-lt"/>
              </a:rPr>
              <a:t>making and problem solving in a P2 LEAN Project is done closest to the point of expertise about the situation.</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590800" y="2109788"/>
          <a:ext cx="4648200" cy="3071812"/>
        </p:xfrm>
        <a:graphic>
          <a:graphicData uri="http://schemas.openxmlformats.org/presentationml/2006/ole">
            <p:oleObj spid="_x0000_s3074" name="Drawing" r:id="rId4" imgW="1418400" imgH="936000" progId="">
              <p:embed/>
            </p:oleObj>
          </a:graphicData>
        </a:graphic>
      </p:graphicFrame>
      <p:sp>
        <p:nvSpPr>
          <p:cNvPr id="3075" name="Text Box 3"/>
          <p:cNvSpPr txBox="1">
            <a:spLocks noChangeArrowheads="1"/>
          </p:cNvSpPr>
          <p:nvPr/>
        </p:nvSpPr>
        <p:spPr bwMode="auto">
          <a:xfrm>
            <a:off x="838200" y="1143000"/>
            <a:ext cx="8077200" cy="523220"/>
          </a:xfrm>
          <a:prstGeom prst="rect">
            <a:avLst/>
          </a:prstGeom>
          <a:noFill/>
          <a:ln w="9525">
            <a:noFill/>
            <a:miter lim="800000"/>
            <a:headEnd/>
            <a:tailEnd/>
          </a:ln>
        </p:spPr>
        <p:txBody>
          <a:bodyPr wrap="square">
            <a:spAutoFit/>
          </a:bodyPr>
          <a:lstStyle/>
          <a:p>
            <a:r>
              <a:rPr lang="en-US" sz="2800" b="1" dirty="0">
                <a:solidFill>
                  <a:srgbClr val="003366"/>
                </a:solidFill>
                <a:latin typeface="Arial" charset="0"/>
              </a:rPr>
              <a:t>Thanks for the opportunity!!!</a:t>
            </a:r>
          </a:p>
        </p:txBody>
      </p:sp>
      <p:sp>
        <p:nvSpPr>
          <p:cNvPr id="3076" name="Text Box 4"/>
          <p:cNvSpPr txBox="1">
            <a:spLocks noChangeArrowheads="1"/>
          </p:cNvSpPr>
          <p:nvPr/>
        </p:nvSpPr>
        <p:spPr bwMode="auto">
          <a:xfrm>
            <a:off x="1905000" y="5429250"/>
            <a:ext cx="5486400" cy="769938"/>
          </a:xfrm>
          <a:prstGeom prst="rect">
            <a:avLst/>
          </a:prstGeom>
          <a:noFill/>
          <a:ln w="9525">
            <a:noFill/>
            <a:miter lim="800000"/>
            <a:headEnd/>
            <a:tailEnd/>
          </a:ln>
        </p:spPr>
        <p:txBody>
          <a:bodyPr>
            <a:spAutoFit/>
          </a:bodyPr>
          <a:lstStyle/>
          <a:p>
            <a:pPr algn="ctr"/>
            <a:r>
              <a:rPr lang="en-US" sz="2200" b="1">
                <a:latin typeface="Arial" charset="0"/>
                <a:cs typeface="Arial" charset="0"/>
              </a:rPr>
              <a:t>Robert K. Wysocki, Ph.D.</a:t>
            </a:r>
          </a:p>
          <a:p>
            <a:pPr algn="ctr"/>
            <a:r>
              <a:rPr lang="en-US" sz="2200" b="1">
                <a:latin typeface="Arial" charset="0"/>
                <a:cs typeface="Arial" charset="0"/>
              </a:rPr>
              <a:t>rkw@eiicorp.com</a:t>
            </a:r>
          </a:p>
        </p:txBody>
      </p:sp>
      <p:sp>
        <p:nvSpPr>
          <p:cNvPr id="307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ECPM Framework</a:t>
            </a:r>
          </a:p>
        </p:txBody>
      </p:sp>
      <p:sp>
        <p:nvSpPr>
          <p:cNvPr id="6" name="Date Placeholder 5"/>
          <p:cNvSpPr>
            <a:spLocks noGrp="1"/>
          </p:cNvSpPr>
          <p:nvPr>
            <p:ph type="dt" sz="half" idx="10"/>
          </p:nvPr>
        </p:nvSpPr>
        <p:spPr/>
        <p:txBody>
          <a:bodyPr/>
          <a:lstStyle/>
          <a:p>
            <a:pPr>
              <a:defRPr/>
            </a:pPr>
            <a:r>
              <a:rPr lang="en-US" smtClean="0"/>
              <a:t>J. Ross Publishing WAV™ material</a:t>
            </a:r>
            <a:endParaRPr lang="en-US"/>
          </a:p>
        </p:txBody>
      </p:sp>
      <p:sp>
        <p:nvSpPr>
          <p:cNvPr id="7" name="Slide Number Placeholder 6"/>
          <p:cNvSpPr>
            <a:spLocks noGrp="1"/>
          </p:cNvSpPr>
          <p:nvPr>
            <p:ph type="sldNum" sz="quarter" idx="12"/>
          </p:nvPr>
        </p:nvSpPr>
        <p:spPr/>
        <p:txBody>
          <a:bodyPr/>
          <a:lstStyle/>
          <a:p>
            <a:pPr>
              <a:defRPr/>
            </a:pPr>
            <a:fld id="{12AF5064-FF8D-4FFF-A3A8-48DDF1011AA6}" type="slidenum">
              <a:rPr lang="en-US" smtClean="0"/>
              <a:pPr>
                <a:defRPr/>
              </a:pPr>
              <a:t>106</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5364"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5365"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5366"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5367" name="Rectangle 21"/>
          <p:cNvSpPr>
            <a:spLocks noChangeArrowheads="1"/>
          </p:cNvSpPr>
          <p:nvPr/>
        </p:nvSpPr>
        <p:spPr bwMode="auto">
          <a:xfrm>
            <a:off x="838200" y="1076980"/>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P2 and ECPM Framework Comparisons</a:t>
            </a:r>
            <a:endParaRPr lang="en-US" sz="2800" dirty="0">
              <a:solidFill>
                <a:schemeClr val="tx2"/>
              </a:solidFill>
            </a:endParaRPr>
          </a:p>
        </p:txBody>
      </p:sp>
      <p:sp>
        <p:nvSpPr>
          <p:cNvPr id="1536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Effective PM Framework</a:t>
            </a:r>
          </a:p>
        </p:txBody>
      </p:sp>
      <p:sp>
        <p:nvSpPr>
          <p:cNvPr id="11" name="TextBox 10"/>
          <p:cNvSpPr txBox="1"/>
          <p:nvPr/>
        </p:nvSpPr>
        <p:spPr>
          <a:xfrm>
            <a:off x="838200" y="1905000"/>
            <a:ext cx="7696200" cy="2708434"/>
          </a:xfrm>
          <a:prstGeom prst="rect">
            <a:avLst/>
          </a:prstGeom>
          <a:noFill/>
        </p:spPr>
        <p:txBody>
          <a:bodyPr>
            <a:spAutoFit/>
          </a:bodyPr>
          <a:lstStyle/>
          <a:p>
            <a:pPr marL="465138" indent="-465138">
              <a:spcAft>
                <a:spcPts val="1200"/>
              </a:spcAft>
              <a:buFont typeface="Wingdings" pitchFamily="2" charset="2"/>
              <a:buChar char="Ø"/>
              <a:defRPr/>
            </a:pPr>
            <a:r>
              <a:rPr lang="en-US" sz="2000" dirty="0">
                <a:latin typeface="+mn-lt"/>
              </a:rPr>
              <a:t>P2 is not a “one size fits all” solution. Rather, it is a </a:t>
            </a:r>
            <a:r>
              <a:rPr lang="en-US" sz="2000" b="1" dirty="0">
                <a:latin typeface="+mn-lt"/>
              </a:rPr>
              <a:t>flexible framework</a:t>
            </a:r>
            <a:r>
              <a:rPr lang="en-US" sz="2000" dirty="0">
                <a:latin typeface="+mn-lt"/>
              </a:rPr>
              <a:t> that can readily be tailored to any type or size of project</a:t>
            </a:r>
            <a:r>
              <a:rPr lang="en-US" sz="2000" dirty="0" smtClean="0">
                <a:latin typeface="+mn-lt"/>
              </a:rPr>
              <a:t>.</a:t>
            </a:r>
            <a:endParaRPr lang="en-US" sz="2000" dirty="0">
              <a:latin typeface="+mn-lt"/>
            </a:endParaRPr>
          </a:p>
          <a:p>
            <a:pPr marL="465138" indent="-465138">
              <a:buFont typeface="Wingdings" pitchFamily="2" charset="2"/>
              <a:buChar char="Ø"/>
              <a:defRPr/>
            </a:pPr>
            <a:r>
              <a:rPr lang="en-US" sz="2000" dirty="0">
                <a:latin typeface="+mn-lt"/>
              </a:rPr>
              <a:t>ECPM is not a methodology. Rather, it is an </a:t>
            </a:r>
            <a:r>
              <a:rPr lang="en-US" sz="2000" b="1" dirty="0">
                <a:latin typeface="+mn-lt"/>
              </a:rPr>
              <a:t>adaptive agile framework</a:t>
            </a:r>
            <a:r>
              <a:rPr lang="en-US" sz="2000" dirty="0">
                <a:latin typeface="+mn-lt"/>
              </a:rPr>
              <a:t> that utilizes robust decision processes to build best-fit management models driven by project characteristics and the internal/external environments in which a project is executed.</a:t>
            </a:r>
          </a:p>
        </p:txBody>
      </p:sp>
      <p:sp>
        <p:nvSpPr>
          <p:cNvPr id="9" name="TextBox 8"/>
          <p:cNvSpPr txBox="1"/>
          <p:nvPr/>
        </p:nvSpPr>
        <p:spPr>
          <a:xfrm>
            <a:off x="1066800" y="4953000"/>
            <a:ext cx="7239000" cy="830263"/>
          </a:xfrm>
          <a:prstGeom prst="rect">
            <a:avLst/>
          </a:prstGeom>
          <a:solidFill>
            <a:srgbClr val="E2ECF6"/>
          </a:solidFill>
          <a:ln>
            <a:solidFill>
              <a:schemeClr val="tx1"/>
            </a:solidFill>
          </a:ln>
        </p:spPr>
        <p:txBody>
          <a:bodyPr>
            <a:noAutofit/>
          </a:bodyPr>
          <a:lstStyle/>
          <a:p>
            <a:pPr algn="ctr">
              <a:defRPr/>
            </a:pPr>
            <a:r>
              <a:rPr lang="en-US" sz="2000" b="1" dirty="0">
                <a:latin typeface="+mn-lt"/>
              </a:rPr>
              <a:t>The design similarities will allow for beneficial process sharing across the </a:t>
            </a:r>
            <a:r>
              <a:rPr lang="en-US" sz="2000" b="1" dirty="0" smtClean="0">
                <a:latin typeface="+mn-lt"/>
              </a:rPr>
              <a:t>frameworks</a:t>
            </a:r>
            <a:endParaRPr lang="en-US" sz="2000" b="1" dirty="0">
              <a:latin typeface="+mn-lt"/>
            </a:endParaRPr>
          </a:p>
        </p:txBody>
      </p:sp>
      <p:sp>
        <p:nvSpPr>
          <p:cNvPr id="12" name="Date Placeholder 11"/>
          <p:cNvSpPr>
            <a:spLocks noGrp="1"/>
          </p:cNvSpPr>
          <p:nvPr>
            <p:ph type="dt" sz="half" idx="10"/>
          </p:nvPr>
        </p:nvSpPr>
        <p:spPr/>
        <p:txBody>
          <a:bodyPr/>
          <a:lstStyle/>
          <a:p>
            <a:pPr>
              <a:defRPr/>
            </a:pPr>
            <a:r>
              <a:rPr lang="en-US" smtClean="0"/>
              <a:t>J. Ross Publishing WAV™ material</a:t>
            </a:r>
            <a:endParaRPr lang="en-US" dirty="0"/>
          </a:p>
        </p:txBody>
      </p:sp>
      <p:sp>
        <p:nvSpPr>
          <p:cNvPr id="13" name="Slide Number Placeholder 12"/>
          <p:cNvSpPr>
            <a:spLocks noGrp="1"/>
          </p:cNvSpPr>
          <p:nvPr>
            <p:ph type="sldNum" sz="quarter" idx="12"/>
          </p:nvPr>
        </p:nvSpPr>
        <p:spPr/>
        <p:txBody>
          <a:bodyPr/>
          <a:lstStyle/>
          <a:p>
            <a:pPr>
              <a:defRPr/>
            </a:pPr>
            <a:fld id="{51FBC415-B54D-42F1-9A09-A2A50639A4C7}" type="slidenum">
              <a:rPr lang="en-US" smtClean="0"/>
              <a:pPr>
                <a:defRPr/>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6387"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6388"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6389"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6390" name="Rectangle 21"/>
          <p:cNvSpPr>
            <a:spLocks noChangeArrowheads="1"/>
          </p:cNvSpPr>
          <p:nvPr/>
        </p:nvSpPr>
        <p:spPr bwMode="auto">
          <a:xfrm>
            <a:off x="838200" y="1143000"/>
            <a:ext cx="8305800" cy="523220"/>
          </a:xfrm>
          <a:prstGeom prst="rect">
            <a:avLst/>
          </a:prstGeom>
          <a:noFill/>
          <a:ln w="9525">
            <a:noFill/>
            <a:miter lim="800000"/>
            <a:headEnd/>
            <a:tailEnd/>
          </a:ln>
        </p:spPr>
        <p:txBody>
          <a:bodyPr wrap="square" anchor="b">
            <a:spAutoFit/>
          </a:bodyPr>
          <a:lstStyle/>
          <a:p>
            <a:r>
              <a:rPr lang="en-US" sz="2800" b="1" dirty="0">
                <a:solidFill>
                  <a:schemeClr val="tx2"/>
                </a:solidFill>
                <a:latin typeface="+mj-lt"/>
              </a:rPr>
              <a:t>Framework </a:t>
            </a:r>
            <a:r>
              <a:rPr lang="en-US" sz="2800" b="1" dirty="0" smtClean="0">
                <a:solidFill>
                  <a:schemeClr val="tx2"/>
                </a:solidFill>
                <a:latin typeface="+mj-lt"/>
              </a:rPr>
              <a:t>Overlays–P2 </a:t>
            </a:r>
            <a:r>
              <a:rPr lang="en-US" sz="2800" b="1" dirty="0">
                <a:solidFill>
                  <a:schemeClr val="tx2"/>
                </a:solidFill>
                <a:latin typeface="+mj-lt"/>
              </a:rPr>
              <a:t>and ECPM are </a:t>
            </a:r>
            <a:r>
              <a:rPr lang="en-US" sz="2800" b="1" dirty="0" smtClean="0">
                <a:solidFill>
                  <a:schemeClr val="tx2"/>
                </a:solidFill>
                <a:latin typeface="+mj-lt"/>
              </a:rPr>
              <a:t>Aligned</a:t>
            </a:r>
            <a:endParaRPr lang="en-US" sz="2800" dirty="0">
              <a:solidFill>
                <a:schemeClr val="tx2"/>
              </a:solidFill>
              <a:latin typeface="+mj-lt"/>
            </a:endParaRPr>
          </a:p>
        </p:txBody>
      </p:sp>
      <p:sp>
        <p:nvSpPr>
          <p:cNvPr id="16391" name="Rectangle 6"/>
          <p:cNvSpPr>
            <a:spLocks noChangeArrowheads="1"/>
          </p:cNvSpPr>
          <p:nvPr/>
        </p:nvSpPr>
        <p:spPr bwMode="auto">
          <a:xfrm>
            <a:off x="0" y="177225"/>
            <a:ext cx="9144000" cy="584775"/>
          </a:xfrm>
          <a:prstGeom prst="rect">
            <a:avLst/>
          </a:prstGeom>
          <a:noFill/>
          <a:ln w="9525">
            <a:noFill/>
            <a:miter lim="800000"/>
            <a:headEnd/>
            <a:tailEnd/>
          </a:ln>
        </p:spPr>
        <p:txBody>
          <a:bodyPr wrap="square" anchor="b">
            <a:spAutoFit/>
          </a:bodyPr>
          <a:lstStyle/>
          <a:p>
            <a:pPr algn="ctr"/>
            <a:r>
              <a:rPr lang="en-US" sz="3200" b="1" dirty="0">
                <a:solidFill>
                  <a:schemeClr val="accent1"/>
                </a:solidFill>
                <a:latin typeface="Arial" charset="0"/>
              </a:rPr>
              <a:t>PRINCE2 and ECPM Framework Similarities</a:t>
            </a:r>
          </a:p>
        </p:txBody>
      </p:sp>
      <p:pic>
        <p:nvPicPr>
          <p:cNvPr id="16392" name="Picture 8"/>
          <p:cNvPicPr>
            <a:picLocks noChangeAspect="1" noChangeArrowheads="1"/>
          </p:cNvPicPr>
          <p:nvPr/>
        </p:nvPicPr>
        <p:blipFill>
          <a:blip r:embed="rId3" cstate="print"/>
          <a:srcRect/>
          <a:stretch>
            <a:fillRect/>
          </a:stretch>
        </p:blipFill>
        <p:spPr bwMode="auto">
          <a:xfrm>
            <a:off x="1295400" y="1828800"/>
            <a:ext cx="6553200" cy="4876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7411"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7412"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7413"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7414" name="Rectangle 21"/>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PRINCE2 Principles</a:t>
            </a:r>
            <a:endParaRPr lang="en-US" sz="2800" dirty="0">
              <a:solidFill>
                <a:schemeClr val="tx2"/>
              </a:solidFill>
            </a:endParaRP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13</a:t>
            </a:fld>
            <a:endParaRPr lang="en-US"/>
          </a:p>
        </p:txBody>
      </p:sp>
      <p:graphicFrame>
        <p:nvGraphicFramePr>
          <p:cNvPr id="11" name="Diagram 10"/>
          <p:cNvGraphicFramePr/>
          <p:nvPr/>
        </p:nvGraphicFramePr>
        <p:xfrm>
          <a:off x="1263535" y="1981200"/>
          <a:ext cx="6737465"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6"/>
          <p:cNvSpPr>
            <a:spLocks noChangeArrowheads="1"/>
          </p:cNvSpPr>
          <p:nvPr/>
        </p:nvSpPr>
        <p:spPr bwMode="auto">
          <a:xfrm>
            <a:off x="0" y="167700"/>
            <a:ext cx="9144000" cy="584775"/>
          </a:xfrm>
          <a:prstGeom prst="rect">
            <a:avLst/>
          </a:prstGeom>
          <a:noFill/>
          <a:ln w="9525">
            <a:noFill/>
            <a:miter lim="800000"/>
            <a:headEnd/>
            <a:tailEnd/>
          </a:ln>
        </p:spPr>
        <p:txBody>
          <a:bodyPr anchor="b">
            <a:spAutoFit/>
          </a:bodyPr>
          <a:lstStyle/>
          <a:p>
            <a:pPr algn="ctr"/>
            <a:r>
              <a:rPr lang="en-US" sz="3200" b="1" dirty="0" smtClean="0">
                <a:solidFill>
                  <a:schemeClr val="accent1"/>
                </a:solidFill>
                <a:latin typeface="Arial" charset="0"/>
              </a:rPr>
              <a:t>PRINCE2 and ECPM Framework Similarities</a:t>
            </a:r>
            <a:endParaRPr lang="en-US" sz="3200" b="1" dirty="0">
              <a:solidFill>
                <a:schemeClr val="accent1"/>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2882308" y="1828800"/>
            <a:ext cx="5956891" cy="1676400"/>
          </a:xfrm>
          <a:prstGeom prst="rect">
            <a:avLst/>
          </a:prstGeom>
          <a:noFill/>
          <a:ln w="9525" cap="flat" cmpd="sng">
            <a:noFill/>
            <a:prstDash val="solid"/>
            <a:miter lim="800000"/>
            <a:headEnd type="none" w="med" len="med"/>
            <a:tailEnd type="none" w="med" len="med"/>
          </a:ln>
          <a:effectLst/>
        </p:spPr>
        <p:txBody>
          <a:bodyPr wrap="square" lIns="0" tIns="0" rIns="0" bIns="0" anchor="t">
            <a:noAutofit/>
          </a:bodyPr>
          <a:lstStyle/>
          <a:p>
            <a:pPr eaLnBrk="0" hangingPunct="0">
              <a:spcAft>
                <a:spcPts val="1200"/>
              </a:spcAft>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Business Case drives all 3 </a:t>
            </a:r>
            <a:r>
              <a:rPr lang="en-US" sz="2000" dirty="0" smtClean="0">
                <a:latin typeface="+mn-lt"/>
                <a:ea typeface="Times New Roman" pitchFamily="18" charset="0"/>
                <a:cs typeface="Arial" pitchFamily="34" charset="0"/>
              </a:rPr>
              <a:t>phases of </a:t>
            </a:r>
            <a:r>
              <a:rPr lang="en-US" sz="2000" dirty="0">
                <a:latin typeface="+mn-lt"/>
                <a:ea typeface="Times New Roman" pitchFamily="18" charset="0"/>
                <a:cs typeface="Arial" pitchFamily="34" charset="0"/>
              </a:rPr>
              <a:t>the ECPM </a:t>
            </a:r>
            <a:r>
              <a:rPr lang="en-US" sz="2000" dirty="0" smtClean="0">
                <a:latin typeface="+mn-lt"/>
                <a:ea typeface="Times New Roman" pitchFamily="18" charset="0"/>
                <a:cs typeface="Arial" pitchFamily="34" charset="0"/>
              </a:rPr>
              <a:t>Framework:</a:t>
            </a:r>
            <a:endParaRPr lang="en-US" sz="2000" dirty="0" smtClean="0">
              <a:latin typeface="+mn-lt"/>
            </a:endParaRPr>
          </a:p>
          <a:p>
            <a:pPr eaLnBrk="0" hangingPunct="0">
              <a:tabLst>
                <a:tab pos="0" algn="l"/>
              </a:tabLst>
              <a:defRPr/>
            </a:pPr>
            <a:r>
              <a:rPr lang="en-US" sz="2000" b="1" dirty="0" smtClean="0">
                <a:latin typeface="+mn-lt"/>
                <a:ea typeface="Times New Roman" pitchFamily="18" charset="0"/>
                <a:cs typeface="Arial" pitchFamily="34" charset="0"/>
              </a:rPr>
              <a:t>	</a:t>
            </a:r>
            <a:r>
              <a:rPr lang="en-US" sz="2000" b="1" dirty="0" smtClean="0">
                <a:solidFill>
                  <a:srgbClr val="003366"/>
                </a:solidFill>
                <a:latin typeface="+mn-lt"/>
                <a:ea typeface="Times New Roman" pitchFamily="18" charset="0"/>
                <a:cs typeface="Arial" pitchFamily="34" charset="0"/>
              </a:rPr>
              <a:t>IDEATION</a:t>
            </a:r>
            <a:r>
              <a:rPr lang="en-US" sz="2000" b="1" dirty="0" smtClean="0">
                <a:latin typeface="+mn-lt"/>
                <a:ea typeface="Times New Roman" pitchFamily="18" charset="0"/>
                <a:cs typeface="Arial" pitchFamily="34" charset="0"/>
              </a:rPr>
              <a:t> </a:t>
            </a:r>
            <a:r>
              <a:rPr lang="en-US" sz="2000" dirty="0" smtClean="0">
                <a:latin typeface="+mn-lt"/>
                <a:ea typeface="Times New Roman" pitchFamily="18" charset="0"/>
                <a:cs typeface="Arial" pitchFamily="34" charset="0"/>
              </a:rPr>
              <a:t>uses a customized brainstorming </a:t>
            </a:r>
            <a:r>
              <a:rPr lang="en-US" sz="2000" dirty="0">
                <a:latin typeface="+mn-lt"/>
                <a:ea typeface="Times New Roman" pitchFamily="18" charset="0"/>
                <a:cs typeface="Arial" pitchFamily="34" charset="0"/>
              </a:rPr>
              <a:t>session to define </a:t>
            </a:r>
            <a:r>
              <a:rPr lang="en-US" sz="2000" dirty="0" smtClean="0">
                <a:latin typeface="+mn-lt"/>
                <a:ea typeface="Times New Roman" pitchFamily="18" charset="0"/>
                <a:cs typeface="Arial" pitchFamily="34" charset="0"/>
              </a:rPr>
              <a:t>a number </a:t>
            </a:r>
            <a:r>
              <a:rPr lang="en-US" sz="2000" dirty="0">
                <a:latin typeface="+mn-lt"/>
                <a:ea typeface="Times New Roman" pitchFamily="18" charset="0"/>
                <a:cs typeface="Arial" pitchFamily="34" charset="0"/>
              </a:rPr>
              <a:t>of possible projects to </a:t>
            </a:r>
            <a:r>
              <a:rPr lang="en-US" sz="2000" dirty="0" smtClean="0">
                <a:latin typeface="+mn-lt"/>
                <a:ea typeface="Times New Roman" pitchFamily="18" charset="0"/>
                <a:cs typeface="Arial" pitchFamily="34" charset="0"/>
              </a:rPr>
              <a:t>address the </a:t>
            </a:r>
            <a:r>
              <a:rPr lang="en-US" sz="2000" dirty="0">
                <a:latin typeface="+mn-lt"/>
                <a:ea typeface="Times New Roman" pitchFamily="18" charset="0"/>
                <a:cs typeface="Arial" pitchFamily="34" charset="0"/>
              </a:rPr>
              <a:t>Project Mandate</a:t>
            </a:r>
            <a:r>
              <a:rPr lang="en-US" sz="2000" dirty="0" smtClean="0">
                <a:latin typeface="+mn-lt"/>
                <a:ea typeface="Times New Roman" pitchFamily="18" charset="0"/>
                <a:cs typeface="Arial" pitchFamily="34" charset="0"/>
              </a:rPr>
              <a:t>.</a:t>
            </a:r>
            <a:endParaRPr lang="en-US" dirty="0"/>
          </a:p>
        </p:txBody>
      </p:sp>
      <p:sp>
        <p:nvSpPr>
          <p:cNvPr id="18436"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8437"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8438"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8439"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8440" name="Rectangle 21"/>
          <p:cNvSpPr>
            <a:spLocks noChangeArrowheads="1"/>
          </p:cNvSpPr>
          <p:nvPr/>
        </p:nvSpPr>
        <p:spPr bwMode="auto">
          <a:xfrm>
            <a:off x="838200" y="1062335"/>
            <a:ext cx="8305800" cy="461665"/>
          </a:xfrm>
          <a:prstGeom prst="rect">
            <a:avLst/>
          </a:prstGeom>
          <a:noFill/>
          <a:ln w="9525">
            <a:noFill/>
            <a:miter lim="800000"/>
            <a:headEnd/>
            <a:tailEnd/>
          </a:ln>
        </p:spPr>
        <p:txBody>
          <a:bodyPr wrap="square"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18441" name="Rectangle 6"/>
          <p:cNvSpPr>
            <a:spLocks noChangeArrowheads="1"/>
          </p:cNvSpPr>
          <p:nvPr/>
        </p:nvSpPr>
        <p:spPr bwMode="auto">
          <a:xfrm>
            <a:off x="0" y="228600"/>
            <a:ext cx="9144000" cy="584775"/>
          </a:xfrm>
          <a:prstGeom prst="rect">
            <a:avLst/>
          </a:prstGeom>
          <a:noFill/>
          <a:ln w="9525">
            <a:noFill/>
            <a:miter lim="800000"/>
            <a:headEnd/>
            <a:tailEnd/>
          </a:ln>
        </p:spPr>
        <p:txBody>
          <a:bodyPr wrap="square"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dirty="0"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14</a:t>
            </a:fld>
            <a:endParaRPr lang="en-US"/>
          </a:p>
        </p:txBody>
      </p:sp>
      <p:sp>
        <p:nvSpPr>
          <p:cNvPr id="12" name="Rectangle 9"/>
          <p:cNvSpPr>
            <a:spLocks noChangeArrowheads="1"/>
          </p:cNvSpPr>
          <p:nvPr/>
        </p:nvSpPr>
        <p:spPr bwMode="auto">
          <a:xfrm>
            <a:off x="2895600" y="3581400"/>
            <a:ext cx="6172200" cy="2362200"/>
          </a:xfrm>
          <a:prstGeom prst="rect">
            <a:avLst/>
          </a:prstGeom>
          <a:noFill/>
          <a:ln w="9525" cap="flat" cmpd="sng">
            <a:noFill/>
            <a:prstDash val="solid"/>
            <a:miter lim="800000"/>
            <a:headEnd type="none" w="med" len="med"/>
            <a:tailEnd type="none" w="med" len="med"/>
          </a:ln>
          <a:effectLst/>
        </p:spPr>
        <p:txBody>
          <a:bodyPr wrap="square" lIns="0" tIns="0" rIns="0" bIns="0" anchor="t">
            <a:noAutofit/>
          </a:bodyPr>
          <a:lstStyle/>
          <a:p>
            <a:pPr eaLnBrk="0" hangingPunct="0">
              <a:spcAft>
                <a:spcPts val="1000"/>
              </a:spcAft>
              <a:defRPr/>
            </a:pPr>
            <a:r>
              <a:rPr lang="en-US" sz="2000" b="1" dirty="0" smtClean="0">
                <a:solidFill>
                  <a:srgbClr val="003366"/>
                </a:solidFill>
                <a:latin typeface="+mn-lt"/>
                <a:ea typeface="Times New Roman" pitchFamily="18" charset="0"/>
                <a:cs typeface="Arial" pitchFamily="34" charset="0"/>
              </a:rPr>
              <a:t>SET-UP</a:t>
            </a:r>
            <a:r>
              <a:rPr lang="en-US" sz="2000" b="1" dirty="0" smtClean="0">
                <a:latin typeface="+mn-lt"/>
                <a:ea typeface="Times New Roman" pitchFamily="18" charset="0"/>
                <a:cs typeface="Arial" pitchFamily="34" charset="0"/>
              </a:rPr>
              <a:t> </a:t>
            </a:r>
            <a:r>
              <a:rPr lang="en-US" sz="2000" dirty="0" smtClean="0">
                <a:latin typeface="+mn-lt"/>
                <a:ea typeface="Times New Roman" pitchFamily="18" charset="0"/>
                <a:cs typeface="Arial" pitchFamily="34" charset="0"/>
              </a:rPr>
              <a:t>designs the best fit project management approach using a vetted portfolio of tools, templates and processes.</a:t>
            </a:r>
          </a:p>
          <a:p>
            <a:pPr eaLnBrk="0" hangingPunct="0">
              <a:spcAft>
                <a:spcPts val="600"/>
              </a:spcAft>
              <a:defRPr/>
            </a:pPr>
            <a:r>
              <a:rPr lang="en-US" sz="2000" b="1" dirty="0" smtClean="0">
                <a:solidFill>
                  <a:srgbClr val="003366"/>
                </a:solidFill>
                <a:latin typeface="+mn-lt"/>
                <a:ea typeface="Times New Roman" pitchFamily="18" charset="0"/>
                <a:cs typeface="Arial" pitchFamily="34" charset="0"/>
              </a:rPr>
              <a:t>EXECUTION </a:t>
            </a:r>
            <a:r>
              <a:rPr lang="en-US" sz="2000" dirty="0">
                <a:latin typeface="+mn-lt"/>
                <a:ea typeface="Times New Roman" pitchFamily="18" charset="0"/>
                <a:cs typeface="Arial" pitchFamily="34" charset="0"/>
              </a:rPr>
              <a:t>conducts the project using the designed model subject to changes due to the dynamics of the </a:t>
            </a:r>
            <a:r>
              <a:rPr lang="en-US" sz="2000" dirty="0" smtClean="0">
                <a:latin typeface="+mn-lt"/>
                <a:ea typeface="Times New Roman" pitchFamily="18" charset="0"/>
                <a:cs typeface="Arial" pitchFamily="34" charset="0"/>
              </a:rPr>
              <a:t>situation</a:t>
            </a:r>
            <a:endParaRPr lang="en-US" sz="2000" dirty="0">
              <a:latin typeface="+mn-lt"/>
            </a:endParaRPr>
          </a:p>
        </p:txBody>
      </p:sp>
      <p:sp>
        <p:nvSpPr>
          <p:cNvPr id="13" name="Rectangle 12"/>
          <p:cNvSpPr/>
          <p:nvPr/>
        </p:nvSpPr>
        <p:spPr>
          <a:xfrm>
            <a:off x="2819400" y="5715000"/>
            <a:ext cx="6019800" cy="400110"/>
          </a:xfrm>
          <a:prstGeom prst="rect">
            <a:avLst/>
          </a:prstGeom>
        </p:spPr>
        <p:txBody>
          <a:bodyPr wrap="square">
            <a:spAutoFit/>
          </a:bodyPr>
          <a:lstStyle/>
          <a:p>
            <a:pPr eaLnBrk="0" hangingPunct="0">
              <a:spcAft>
                <a:spcPts val="600"/>
              </a:spcAft>
              <a:defRPr/>
            </a:pPr>
            <a:r>
              <a:rPr lang="en-US" sz="2000" dirty="0">
                <a:latin typeface="+mn-lt"/>
                <a:ea typeface="Times New Roman" pitchFamily="18" charset="0"/>
                <a:cs typeface="Arial" pitchFamily="34" charset="0"/>
              </a:rPr>
              <a:t>The Business </a:t>
            </a:r>
            <a:r>
              <a:rPr lang="en-US" sz="2000" dirty="0" smtClean="0">
                <a:latin typeface="+mn-lt"/>
                <a:ea typeface="Times New Roman" pitchFamily="18" charset="0"/>
                <a:cs typeface="Arial" pitchFamily="34" charset="0"/>
              </a:rPr>
              <a:t>Case </a:t>
            </a:r>
            <a:r>
              <a:rPr lang="en-US" sz="2000" dirty="0">
                <a:latin typeface="+mn-lt"/>
                <a:ea typeface="Times New Roman" pitchFamily="18" charset="0"/>
                <a:cs typeface="Arial" pitchFamily="34" charset="0"/>
              </a:rPr>
              <a:t>is the control </a:t>
            </a:r>
            <a:r>
              <a:rPr lang="en-US" sz="2000" dirty="0" smtClean="0">
                <a:latin typeface="+mn-lt"/>
                <a:ea typeface="Times New Roman" pitchFamily="18" charset="0"/>
                <a:cs typeface="Arial" pitchFamily="34" charset="0"/>
              </a:rPr>
              <a:t>tool</a:t>
            </a:r>
            <a:r>
              <a:rPr lang="en-US" sz="2000" b="1" dirty="0" smtClean="0">
                <a:latin typeface="+mn-lt"/>
                <a:ea typeface="Times New Roman" pitchFamily="18" charset="0"/>
                <a:cs typeface="Arial" pitchFamily="34" charset="0"/>
              </a:rPr>
              <a:t> </a:t>
            </a:r>
            <a:endParaRPr lang="en-US" sz="2000" dirty="0">
              <a:latin typeface="+mn-lt"/>
            </a:endParaRPr>
          </a:p>
        </p:txBody>
      </p:sp>
      <p:grpSp>
        <p:nvGrpSpPr>
          <p:cNvPr id="18" name="Group 17"/>
          <p:cNvGrpSpPr/>
          <p:nvPr/>
        </p:nvGrpSpPr>
        <p:grpSpPr>
          <a:xfrm>
            <a:off x="1066800" y="1981200"/>
            <a:ext cx="1676400" cy="1600200"/>
            <a:chOff x="1066800" y="1981200"/>
            <a:chExt cx="1676400" cy="1524000"/>
          </a:xfrm>
        </p:grpSpPr>
        <p:sp>
          <p:nvSpPr>
            <p:cNvPr id="16" name="Oval 15"/>
            <p:cNvSpPr/>
            <p:nvPr/>
          </p:nvSpPr>
          <p:spPr>
            <a:xfrm>
              <a:off x="1066800" y="1981200"/>
              <a:ext cx="1676400" cy="1524000"/>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Oval 4"/>
            <p:cNvSpPr/>
            <p:nvPr/>
          </p:nvSpPr>
          <p:spPr>
            <a:xfrm>
              <a:off x="1219200" y="2284414"/>
              <a:ext cx="1371600" cy="91598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600" b="1" kern="1200" dirty="0" smtClean="0"/>
                <a:t>Continued Business Justification</a:t>
              </a:r>
              <a:endParaRPr lang="en-US" sz="1600" b="1" kern="1200" dirty="0"/>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9"/>
          <p:cNvSpPr>
            <a:spLocks noChangeArrowheads="1"/>
          </p:cNvSpPr>
          <p:nvPr/>
        </p:nvSpPr>
        <p:spPr bwMode="auto">
          <a:xfrm>
            <a:off x="2819400" y="1981200"/>
            <a:ext cx="5715000" cy="2133600"/>
          </a:xfrm>
          <a:prstGeom prst="rect">
            <a:avLst/>
          </a:prstGeom>
          <a:noFill/>
          <a:ln w="9525" cap="flat" cmpd="sng">
            <a:noFill/>
            <a:prstDash val="solid"/>
            <a:miter lim="800000"/>
            <a:headEnd type="none" w="med" len="med"/>
            <a:tailEnd type="none" w="med" len="med"/>
          </a:ln>
          <a:effectLst/>
        </p:spPr>
        <p:txBody>
          <a:bodyPr wrap="square" lIns="0" tIns="0" rIns="0" bIns="0" anchor="t">
            <a:noAutofit/>
          </a:bodyPr>
          <a:lstStyle/>
          <a:p>
            <a:pPr eaLnBrk="0" hangingPunct="0">
              <a:spcAft>
                <a:spcPts val="1200"/>
              </a:spcAft>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ECPM Framework is built </a:t>
            </a:r>
            <a:r>
              <a:rPr lang="en-US" sz="2000" dirty="0" smtClean="0">
                <a:latin typeface="+mn-lt"/>
                <a:ea typeface="Times New Roman" pitchFamily="18" charset="0"/>
                <a:cs typeface="Arial" pitchFamily="34" charset="0"/>
              </a:rPr>
              <a:t>upon a </a:t>
            </a:r>
            <a:r>
              <a:rPr lang="en-US" sz="2000" dirty="0">
                <a:latin typeface="+mn-lt"/>
                <a:ea typeface="Times New Roman" pitchFamily="18" charset="0"/>
                <a:cs typeface="Arial" pitchFamily="34" charset="0"/>
              </a:rPr>
              <a:t>shared management model. </a:t>
            </a:r>
            <a:endParaRPr lang="en-US" sz="2000" dirty="0" smtClean="0">
              <a:latin typeface="+mn-lt"/>
              <a:ea typeface="Times New Roman" pitchFamily="18" charset="0"/>
              <a:cs typeface="Arial" pitchFamily="34" charset="0"/>
            </a:endParaRPr>
          </a:p>
          <a:p>
            <a:pPr eaLnBrk="0" hangingPunct="0">
              <a:spcAft>
                <a:spcPts val="1200"/>
              </a:spcAft>
              <a:defRPr/>
            </a:pPr>
            <a:r>
              <a:rPr lang="en-US" sz="2000" dirty="0" smtClean="0">
                <a:latin typeface="+mn-lt"/>
                <a:ea typeface="Times New Roman" pitchFamily="18" charset="0"/>
                <a:cs typeface="Arial" pitchFamily="34" charset="0"/>
              </a:rPr>
              <a:t>Each ECPM </a:t>
            </a:r>
            <a:r>
              <a:rPr lang="en-US" sz="2000" dirty="0">
                <a:latin typeface="+mn-lt"/>
                <a:ea typeface="Times New Roman" pitchFamily="18" charset="0"/>
                <a:cs typeface="Arial" pitchFamily="34" charset="0"/>
              </a:rPr>
              <a:t>project has two </a:t>
            </a:r>
            <a:r>
              <a:rPr lang="en-US" sz="2000" dirty="0" smtClean="0">
                <a:latin typeface="+mn-lt"/>
                <a:ea typeface="Times New Roman" pitchFamily="18" charset="0"/>
                <a:cs typeface="Arial" pitchFamily="34" charset="0"/>
              </a:rPr>
              <a:t>project managers</a:t>
            </a:r>
            <a:r>
              <a:rPr lang="en-US" sz="2000" dirty="0">
                <a:latin typeface="+mn-lt"/>
                <a:ea typeface="Times New Roman" pitchFamily="18" charset="0"/>
                <a:cs typeface="Arial" pitchFamily="34" charset="0"/>
              </a:rPr>
              <a:t>. One is from the </a:t>
            </a:r>
            <a:r>
              <a:rPr lang="en-US" sz="2000" dirty="0" smtClean="0">
                <a:latin typeface="+mn-lt"/>
                <a:ea typeface="Times New Roman" pitchFamily="18" charset="0"/>
                <a:cs typeface="Arial" pitchFamily="34" charset="0"/>
              </a:rPr>
              <a:t>developer </a:t>
            </a:r>
            <a:r>
              <a:rPr lang="en-US" sz="2000" dirty="0">
                <a:latin typeface="+mn-lt"/>
                <a:ea typeface="Times New Roman" pitchFamily="18" charset="0"/>
                <a:cs typeface="Arial" pitchFamily="34" charset="0"/>
              </a:rPr>
              <a:t>side (the P2 Supplier</a:t>
            </a:r>
            <a:r>
              <a:rPr lang="en-US" sz="2000" dirty="0" smtClean="0">
                <a:latin typeface="+mn-lt"/>
                <a:ea typeface="Times New Roman" pitchFamily="18" charset="0"/>
                <a:cs typeface="Arial" pitchFamily="34" charset="0"/>
              </a:rPr>
              <a:t>), the other </a:t>
            </a:r>
            <a:r>
              <a:rPr lang="en-US" sz="2000" dirty="0">
                <a:latin typeface="+mn-lt"/>
                <a:ea typeface="Times New Roman" pitchFamily="18" charset="0"/>
                <a:cs typeface="Arial" pitchFamily="34" charset="0"/>
              </a:rPr>
              <a:t>is from the client side (the Business and or User side). </a:t>
            </a:r>
            <a:endParaRPr lang="en-US" sz="2000" dirty="0" smtClean="0">
              <a:latin typeface="+mn-lt"/>
              <a:ea typeface="Times New Roman" pitchFamily="18" charset="0"/>
              <a:cs typeface="Arial" pitchFamily="34" charset="0"/>
            </a:endParaRPr>
          </a:p>
        </p:txBody>
      </p:sp>
      <p:sp>
        <p:nvSpPr>
          <p:cNvPr id="19459"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9460"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9461"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19462"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19463" name="Rectangle 21"/>
          <p:cNvSpPr>
            <a:spLocks noChangeArrowheads="1"/>
          </p:cNvSpPr>
          <p:nvPr/>
        </p:nvSpPr>
        <p:spPr bwMode="auto">
          <a:xfrm>
            <a:off x="838200" y="1066800"/>
            <a:ext cx="8305800" cy="461665"/>
          </a:xfrm>
          <a:prstGeom prst="rect">
            <a:avLst/>
          </a:prstGeom>
          <a:noFill/>
          <a:ln w="9525">
            <a:noFill/>
            <a:miter lim="800000"/>
            <a:headEnd/>
            <a:tailEnd/>
          </a:ln>
        </p:spPr>
        <p:txBody>
          <a:bodyPr wrap="square"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19464" name="Rectangle 6"/>
          <p:cNvSpPr>
            <a:spLocks noChangeArrowheads="1"/>
          </p:cNvSpPr>
          <p:nvPr/>
        </p:nvSpPr>
        <p:spPr bwMode="auto">
          <a:xfrm>
            <a:off x="0" y="152400"/>
            <a:ext cx="9144000" cy="584775"/>
          </a:xfrm>
          <a:prstGeom prst="rect">
            <a:avLst/>
          </a:prstGeom>
          <a:noFill/>
          <a:ln w="9525">
            <a:noFill/>
            <a:miter lim="800000"/>
            <a:headEnd/>
            <a:tailEnd/>
          </a:ln>
        </p:spPr>
        <p:txBody>
          <a:bodyPr wrap="square"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15</a:t>
            </a:fld>
            <a:endParaRPr lang="en-US"/>
          </a:p>
        </p:txBody>
      </p:sp>
      <p:sp>
        <p:nvSpPr>
          <p:cNvPr id="12" name="Rectangle 11"/>
          <p:cNvSpPr/>
          <p:nvPr/>
        </p:nvSpPr>
        <p:spPr>
          <a:xfrm>
            <a:off x="2743200" y="4038600"/>
            <a:ext cx="5715000" cy="838200"/>
          </a:xfrm>
          <a:prstGeom prst="rect">
            <a:avLst/>
          </a:prstGeom>
        </p:spPr>
        <p:txBody>
          <a:bodyPr>
            <a:noAutofit/>
          </a:bodyPr>
          <a:lstStyle/>
          <a:p>
            <a:pPr eaLnBrk="0" hangingPunct="0">
              <a:spcAft>
                <a:spcPts val="1200"/>
              </a:spcAft>
              <a:defRPr/>
            </a:pPr>
            <a:r>
              <a:rPr lang="en-US" sz="2000" dirty="0">
                <a:latin typeface="+mn-lt"/>
                <a:ea typeface="Times New Roman" pitchFamily="18" charset="0"/>
                <a:cs typeface="Arial" pitchFamily="34" charset="0"/>
              </a:rPr>
              <a:t>These co-managers have equal responsibility an authority as decision makers over the project.</a:t>
            </a:r>
            <a:endParaRPr lang="en-US" sz="2000" dirty="0">
              <a:latin typeface="+mn-lt"/>
            </a:endParaRPr>
          </a:p>
        </p:txBody>
      </p:sp>
      <p:grpSp>
        <p:nvGrpSpPr>
          <p:cNvPr id="15" name="Group 14"/>
          <p:cNvGrpSpPr/>
          <p:nvPr/>
        </p:nvGrpSpPr>
        <p:grpSpPr>
          <a:xfrm>
            <a:off x="914400" y="1905000"/>
            <a:ext cx="1752600" cy="1600200"/>
            <a:chOff x="914400" y="1905000"/>
            <a:chExt cx="1752600" cy="1447800"/>
          </a:xfrm>
        </p:grpSpPr>
        <p:sp>
          <p:nvSpPr>
            <p:cNvPr id="18" name="Oval 17"/>
            <p:cNvSpPr/>
            <p:nvPr/>
          </p:nvSpPr>
          <p:spPr>
            <a:xfrm>
              <a:off x="914400" y="1905000"/>
              <a:ext cx="1752600" cy="1447800"/>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Oval 4"/>
            <p:cNvSpPr/>
            <p:nvPr/>
          </p:nvSpPr>
          <p:spPr>
            <a:xfrm>
              <a:off x="1066801" y="2117026"/>
              <a:ext cx="1447800" cy="102374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400" b="1" kern="1200" dirty="0" smtClean="0"/>
                <a:t>Defined Roles and Responsibilities</a:t>
              </a:r>
              <a:endParaRPr lang="en-US" sz="1200" b="1" kern="1200" dirty="0"/>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ChangeArrowheads="1"/>
          </p:cNvSpPr>
          <p:nvPr/>
        </p:nvSpPr>
        <p:spPr bwMode="auto">
          <a:xfrm>
            <a:off x="2667000" y="1981201"/>
            <a:ext cx="6096000" cy="1447800"/>
          </a:xfrm>
          <a:prstGeom prst="rect">
            <a:avLst/>
          </a:prstGeom>
          <a:noFill/>
          <a:ln w="9525" cap="flat" cmpd="sng">
            <a:noFill/>
            <a:prstDash val="solid"/>
            <a:miter lim="800000"/>
            <a:headEnd type="none" w="med" len="med"/>
            <a:tailEnd type="none" w="med" len="med"/>
          </a:ln>
          <a:effectLst/>
        </p:spPr>
        <p:txBody>
          <a:bodyPr wrap="square" lIns="0" tIns="0" rIns="0" bIns="0" anchor="t">
            <a:noAutofit/>
          </a:bodyPr>
          <a:lstStyle/>
          <a:p>
            <a:pPr eaLnBrk="0" hangingPunct="0">
              <a:spcAft>
                <a:spcPts val="1200"/>
              </a:spcAft>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high-level requirements </a:t>
            </a:r>
            <a:r>
              <a:rPr lang="en-US" sz="2000" dirty="0" smtClean="0">
                <a:latin typeface="+mn-lt"/>
                <a:ea typeface="Times New Roman" pitchFamily="18" charset="0"/>
                <a:cs typeface="Arial" pitchFamily="34" charset="0"/>
              </a:rPr>
              <a:t>include performance </a:t>
            </a:r>
            <a:r>
              <a:rPr lang="en-US" sz="2000" dirty="0">
                <a:latin typeface="+mn-lt"/>
                <a:ea typeface="Times New Roman" pitchFamily="18" charset="0"/>
                <a:cs typeface="Arial" pitchFamily="34" charset="0"/>
              </a:rPr>
              <a:t>criteria that </a:t>
            </a:r>
            <a:r>
              <a:rPr lang="en-US" sz="2000" dirty="0" smtClean="0">
                <a:latin typeface="+mn-lt"/>
                <a:ea typeface="Times New Roman" pitchFamily="18" charset="0"/>
                <a:cs typeface="Arial" pitchFamily="34" charset="0"/>
              </a:rPr>
              <a:t>define product </a:t>
            </a:r>
            <a:r>
              <a:rPr lang="en-US" sz="2000" dirty="0">
                <a:latin typeface="+mn-lt"/>
                <a:ea typeface="Times New Roman" pitchFamily="18" charset="0"/>
                <a:cs typeface="Arial" pitchFamily="34" charset="0"/>
              </a:rPr>
              <a:t>quality. These </a:t>
            </a:r>
            <a:r>
              <a:rPr lang="en-US" sz="2000" dirty="0" smtClean="0">
                <a:latin typeface="+mn-lt"/>
                <a:ea typeface="Times New Roman" pitchFamily="18" charset="0"/>
                <a:cs typeface="Arial" pitchFamily="34" charset="0"/>
              </a:rPr>
              <a:t>are documented </a:t>
            </a:r>
            <a:r>
              <a:rPr lang="en-US" sz="2000" dirty="0">
                <a:latin typeface="+mn-lt"/>
                <a:ea typeface="Times New Roman" pitchFamily="18" charset="0"/>
                <a:cs typeface="Arial" pitchFamily="34" charset="0"/>
              </a:rPr>
              <a:t>in the Business Case </a:t>
            </a:r>
            <a:r>
              <a:rPr lang="en-US" sz="2000" dirty="0" smtClean="0">
                <a:latin typeface="+mn-lt"/>
                <a:ea typeface="Times New Roman" pitchFamily="18" charset="0"/>
                <a:cs typeface="Arial" pitchFamily="34" charset="0"/>
              </a:rPr>
              <a:t>and </a:t>
            </a:r>
            <a:r>
              <a:rPr lang="en-US" sz="2000" dirty="0">
                <a:latin typeface="+mn-lt"/>
                <a:ea typeface="Times New Roman" pitchFamily="18" charset="0"/>
                <a:cs typeface="Arial" pitchFamily="34" charset="0"/>
              </a:rPr>
              <a:t>are in Client Checkpoint </a:t>
            </a:r>
            <a:r>
              <a:rPr lang="en-US" sz="2000" dirty="0" smtClean="0">
                <a:latin typeface="+mn-lt"/>
                <a:ea typeface="Times New Roman" pitchFamily="18" charset="0"/>
                <a:cs typeface="Arial" pitchFamily="34" charset="0"/>
              </a:rPr>
              <a:t>(</a:t>
            </a:r>
            <a:r>
              <a:rPr lang="en-US" sz="2000" dirty="0">
                <a:latin typeface="+mn-lt"/>
                <a:ea typeface="Times New Roman" pitchFamily="18" charset="0"/>
                <a:cs typeface="Arial" pitchFamily="34" charset="0"/>
              </a:rPr>
              <a:t>similar to the end </a:t>
            </a:r>
            <a:r>
              <a:rPr lang="en-US" sz="2000" dirty="0" smtClean="0">
                <a:latin typeface="+mn-lt"/>
                <a:ea typeface="Times New Roman" pitchFamily="18" charset="0"/>
                <a:cs typeface="Arial" pitchFamily="34" charset="0"/>
              </a:rPr>
              <a:t>stage assessment).</a:t>
            </a:r>
            <a:endParaRPr lang="en-US" sz="2000" dirty="0">
              <a:latin typeface="+mn-lt"/>
              <a:ea typeface="Times New Roman" pitchFamily="18" charset="0"/>
              <a:cs typeface="Arial" pitchFamily="34" charset="0"/>
            </a:endParaRPr>
          </a:p>
        </p:txBody>
      </p:sp>
      <p:sp>
        <p:nvSpPr>
          <p:cNvPr id="20483"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0484"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0485"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0486"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0487" name="Rectangle 21"/>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2048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16</a:t>
            </a:fld>
            <a:endParaRPr lang="en-US"/>
          </a:p>
        </p:txBody>
      </p:sp>
      <p:sp>
        <p:nvSpPr>
          <p:cNvPr id="12" name="Rectangle 11"/>
          <p:cNvSpPr/>
          <p:nvPr/>
        </p:nvSpPr>
        <p:spPr>
          <a:xfrm>
            <a:off x="2590800" y="3352800"/>
            <a:ext cx="6096000" cy="1015663"/>
          </a:xfrm>
          <a:prstGeom prst="rect">
            <a:avLst/>
          </a:prstGeom>
        </p:spPr>
        <p:txBody>
          <a:bodyPr wrap="square">
            <a:spAutoFit/>
          </a:bodyPr>
          <a:lstStyle/>
          <a:p>
            <a:pPr eaLnBrk="0" hangingPunct="0">
              <a:spcAft>
                <a:spcPts val="1200"/>
              </a:spcAft>
              <a:defRPr/>
            </a:pPr>
            <a:r>
              <a:rPr lang="en-US" sz="2000" dirty="0">
                <a:latin typeface="+mn-lt"/>
                <a:ea typeface="Times New Roman" pitchFamily="18" charset="0"/>
                <a:cs typeface="Arial" pitchFamily="34" charset="0"/>
              </a:rPr>
              <a:t>Process quality is monitored and assessed through a continuous process improvement program that is built into the ECPM Framework.</a:t>
            </a:r>
            <a:endParaRPr lang="en-US" sz="2000" dirty="0">
              <a:latin typeface="+mn-lt"/>
            </a:endParaRPr>
          </a:p>
        </p:txBody>
      </p:sp>
      <p:grpSp>
        <p:nvGrpSpPr>
          <p:cNvPr id="14" name="Group 13"/>
          <p:cNvGrpSpPr/>
          <p:nvPr/>
        </p:nvGrpSpPr>
        <p:grpSpPr>
          <a:xfrm>
            <a:off x="914400" y="1981200"/>
            <a:ext cx="1676400" cy="1600200"/>
            <a:chOff x="4159476" y="1573638"/>
            <a:chExt cx="1245792" cy="1043724"/>
          </a:xfrm>
          <a:scene3d>
            <a:camera prst="orthographicFront"/>
            <a:lightRig rig="flat" dir="t"/>
          </a:scene3d>
        </p:grpSpPr>
        <p:sp>
          <p:nvSpPr>
            <p:cNvPr id="15" name="Oval 14"/>
            <p:cNvSpPr/>
            <p:nvPr/>
          </p:nvSpPr>
          <p:spPr>
            <a:xfrm>
              <a:off x="4159476" y="1573638"/>
              <a:ext cx="1245792" cy="1043724"/>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Oval 4"/>
            <p:cNvSpPr/>
            <p:nvPr/>
          </p:nvSpPr>
          <p:spPr>
            <a:xfrm>
              <a:off x="4341918" y="1726487"/>
              <a:ext cx="880908" cy="738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600" b="1" i="0" kern="1200" baseline="0" dirty="0" smtClean="0">
                  <a:latin typeface="Arial" pitchFamily="34" charset="0"/>
                </a:rPr>
                <a:t>Focus</a:t>
              </a:r>
            </a:p>
            <a:p>
              <a:pPr lvl="0" algn="ctr" defTabSz="444500">
                <a:spcBef>
                  <a:spcPct val="0"/>
                </a:spcBef>
                <a:spcAft>
                  <a:spcPct val="35000"/>
                </a:spcAft>
              </a:pPr>
              <a:r>
                <a:rPr lang="en-US" sz="1600" b="1" i="0" kern="1200" baseline="0" dirty="0" smtClean="0">
                  <a:latin typeface="Arial" pitchFamily="34" charset="0"/>
                </a:rPr>
                <a:t>on</a:t>
              </a:r>
            </a:p>
            <a:p>
              <a:pPr lvl="0" algn="ctr" defTabSz="444500">
                <a:spcBef>
                  <a:spcPct val="0"/>
                </a:spcBef>
                <a:spcAft>
                  <a:spcPct val="35000"/>
                </a:spcAft>
              </a:pPr>
              <a:r>
                <a:rPr lang="en-US" sz="1600" b="1" i="0" kern="1200" baseline="0" dirty="0" smtClean="0">
                  <a:latin typeface="Arial" pitchFamily="34" charset="0"/>
                </a:rPr>
                <a:t>Products</a:t>
              </a:r>
              <a:endParaRPr lang="en-US" sz="1600" b="1" i="0" kern="1200" baseline="0" dirty="0">
                <a:latin typeface="Arial" pitchFamily="34"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9"/>
          <p:cNvSpPr>
            <a:spLocks noChangeArrowheads="1"/>
          </p:cNvSpPr>
          <p:nvPr/>
        </p:nvSpPr>
        <p:spPr bwMode="auto">
          <a:xfrm>
            <a:off x="2514600" y="1946226"/>
            <a:ext cx="6248400" cy="3693319"/>
          </a:xfrm>
          <a:prstGeom prst="rect">
            <a:avLst/>
          </a:prstGeom>
          <a:solidFill>
            <a:schemeClr val="bg1"/>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spcAft>
                <a:spcPts val="1200"/>
              </a:spcAft>
              <a:defRPr/>
            </a:pPr>
            <a:r>
              <a:rPr lang="en-US" sz="2000" dirty="0" smtClean="0">
                <a:latin typeface="+mn-lt"/>
                <a:ea typeface="Times New Roman" pitchFamily="18" charset="0"/>
                <a:cs typeface="Arial" pitchFamily="34" charset="0"/>
              </a:rPr>
              <a:t>ECPM </a:t>
            </a:r>
            <a:r>
              <a:rPr lang="en-US" sz="2000" dirty="0">
                <a:latin typeface="+mn-lt"/>
                <a:ea typeface="Times New Roman" pitchFamily="18" charset="0"/>
                <a:cs typeface="Arial" pitchFamily="34" charset="0"/>
              </a:rPr>
              <a:t>complex projects require </a:t>
            </a:r>
            <a:r>
              <a:rPr lang="en-US" sz="2000" dirty="0" smtClean="0">
                <a:latin typeface="+mn-lt"/>
                <a:ea typeface="Times New Roman" pitchFamily="18" charset="0"/>
                <a:cs typeface="Arial" pitchFamily="34" charset="0"/>
              </a:rPr>
              <a:t>an adaptive </a:t>
            </a:r>
            <a:r>
              <a:rPr lang="en-US" sz="2000" dirty="0">
                <a:latin typeface="+mn-lt"/>
                <a:ea typeface="Times New Roman" pitchFamily="18" charset="0"/>
                <a:cs typeface="Arial" pitchFamily="34" charset="0"/>
              </a:rPr>
              <a:t>approach built upon </a:t>
            </a:r>
            <a:r>
              <a:rPr lang="en-US" sz="2000" dirty="0" smtClean="0">
                <a:latin typeface="+mn-lt"/>
                <a:ea typeface="Times New Roman" pitchFamily="18" charset="0"/>
                <a:cs typeface="Arial" pitchFamily="34" charset="0"/>
              </a:rPr>
              <a:t>the learning  </a:t>
            </a:r>
            <a:r>
              <a:rPr lang="en-US" sz="2000" dirty="0">
                <a:latin typeface="+mn-lt"/>
                <a:ea typeface="Times New Roman" pitchFamily="18" charset="0"/>
                <a:cs typeface="Arial" pitchFamily="34" charset="0"/>
              </a:rPr>
              <a:t>and discovery that </a:t>
            </a:r>
            <a:r>
              <a:rPr lang="en-US" sz="2000" dirty="0" smtClean="0">
                <a:latin typeface="+mn-lt"/>
                <a:ea typeface="Times New Roman" pitchFamily="18" charset="0"/>
                <a:cs typeface="Arial" pitchFamily="34" charset="0"/>
              </a:rPr>
              <a:t>occurs through </a:t>
            </a:r>
            <a:r>
              <a:rPr lang="en-US" sz="2000" dirty="0">
                <a:latin typeface="+mn-lt"/>
                <a:ea typeface="Times New Roman" pitchFamily="18" charset="0"/>
                <a:cs typeface="Arial" pitchFamily="34" charset="0"/>
              </a:rPr>
              <a:t>repeated Cycles (P2 </a:t>
            </a:r>
            <a:r>
              <a:rPr lang="en-US" sz="2000" dirty="0" smtClean="0">
                <a:latin typeface="+mn-lt"/>
                <a:ea typeface="Times New Roman" pitchFamily="18" charset="0"/>
                <a:cs typeface="Arial" pitchFamily="34" charset="0"/>
              </a:rPr>
              <a:t>Stages</a:t>
            </a:r>
            <a:r>
              <a:rPr lang="en-US" sz="2000" dirty="0">
                <a:latin typeface="+mn-lt"/>
                <a:ea typeface="Times New Roman" pitchFamily="18" charset="0"/>
                <a:cs typeface="Arial" pitchFamily="34" charset="0"/>
              </a:rPr>
              <a:t>). </a:t>
            </a:r>
            <a:endParaRPr lang="en-US" sz="2000" dirty="0" smtClean="0">
              <a:latin typeface="+mn-lt"/>
              <a:ea typeface="Times New Roman" pitchFamily="18" charset="0"/>
              <a:cs typeface="Arial" pitchFamily="34" charset="0"/>
            </a:endParaRPr>
          </a:p>
          <a:p>
            <a:pPr eaLnBrk="0" hangingPunct="0">
              <a:spcAft>
                <a:spcPts val="1200"/>
              </a:spcAft>
              <a:defRPr/>
            </a:pPr>
            <a:r>
              <a:rPr lang="en-US" sz="2000" dirty="0">
                <a:latin typeface="+mn-lt"/>
                <a:ea typeface="Times New Roman" pitchFamily="18" charset="0"/>
                <a:cs typeface="Arial" pitchFamily="34" charset="0"/>
              </a:rPr>
              <a:t>A</a:t>
            </a:r>
            <a:r>
              <a:rPr lang="en-US" sz="2000" dirty="0" smtClean="0">
                <a:latin typeface="+mn-lt"/>
                <a:ea typeface="Times New Roman" pitchFamily="18" charset="0"/>
                <a:cs typeface="Arial" pitchFamily="34" charset="0"/>
              </a:rPr>
              <a:t>t </a:t>
            </a:r>
            <a:r>
              <a:rPr lang="en-US" sz="2000" dirty="0">
                <a:latin typeface="+mn-lt"/>
                <a:ea typeface="Times New Roman" pitchFamily="18" charset="0"/>
                <a:cs typeface="Arial" pitchFamily="34" charset="0"/>
              </a:rPr>
              <a:t>the completion of each Cycle a Client Checkpoint is conducted to decide how the project should go forward, if at all. The client checkpoint is similar in many respects to the end stage assessments in P2. </a:t>
            </a:r>
          </a:p>
          <a:p>
            <a:pPr eaLnBrk="0" hangingPunct="0">
              <a:spcAft>
                <a:spcPts val="1200"/>
              </a:spcAft>
              <a:defRPr/>
            </a:pPr>
            <a:r>
              <a:rPr lang="en-US" sz="2000" dirty="0">
                <a:latin typeface="+mn-lt"/>
                <a:ea typeface="Times New Roman" pitchFamily="18" charset="0"/>
                <a:cs typeface="Arial" pitchFamily="34" charset="0"/>
              </a:rPr>
              <a:t>T</a:t>
            </a:r>
            <a:r>
              <a:rPr lang="en-US" sz="2000" dirty="0" smtClean="0">
                <a:latin typeface="+mn-lt"/>
                <a:ea typeface="Times New Roman" pitchFamily="18" charset="0"/>
                <a:cs typeface="Arial" pitchFamily="34" charset="0"/>
              </a:rPr>
              <a:t>he </a:t>
            </a:r>
            <a:r>
              <a:rPr lang="en-US" sz="2000" dirty="0">
                <a:latin typeface="+mn-lt"/>
                <a:ea typeface="Times New Roman" pitchFamily="18" charset="0"/>
                <a:cs typeface="Arial" pitchFamily="34" charset="0"/>
              </a:rPr>
              <a:t>decision criterion aligns with the requirements and success criteria as specified in the Business Case and Project Overview Statement (POS). The POS is much like the Project Brief. </a:t>
            </a:r>
            <a:endParaRPr lang="en-US" sz="2000" dirty="0">
              <a:latin typeface="+mn-lt"/>
            </a:endParaRPr>
          </a:p>
        </p:txBody>
      </p:sp>
      <p:sp>
        <p:nvSpPr>
          <p:cNvPr id="21507"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1508"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1509"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1510"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1511" name="Rectangle 21"/>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to </a:t>
            </a:r>
            <a:r>
              <a:rPr lang="en-US" b="1" dirty="0">
                <a:solidFill>
                  <a:schemeClr val="tx2"/>
                </a:solidFill>
                <a:latin typeface="Arial" charset="0"/>
              </a:rPr>
              <a:t>the PRINCE2 Principles</a:t>
            </a:r>
            <a:endParaRPr lang="en-US" dirty="0">
              <a:solidFill>
                <a:schemeClr val="tx2"/>
              </a:solidFill>
            </a:endParaRPr>
          </a:p>
        </p:txBody>
      </p:sp>
      <p:sp>
        <p:nvSpPr>
          <p:cNvPr id="2151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17</a:t>
            </a:fld>
            <a:endParaRPr lang="en-US"/>
          </a:p>
        </p:txBody>
      </p:sp>
      <p:grpSp>
        <p:nvGrpSpPr>
          <p:cNvPr id="13" name="Group 12"/>
          <p:cNvGrpSpPr/>
          <p:nvPr/>
        </p:nvGrpSpPr>
        <p:grpSpPr>
          <a:xfrm>
            <a:off x="914400" y="1905000"/>
            <a:ext cx="1676400" cy="1600200"/>
            <a:chOff x="3520091" y="2828771"/>
            <a:chExt cx="1219862" cy="1043724"/>
          </a:xfrm>
          <a:scene3d>
            <a:camera prst="orthographicFront"/>
            <a:lightRig rig="flat" dir="t"/>
          </a:scene3d>
        </p:grpSpPr>
        <p:sp>
          <p:nvSpPr>
            <p:cNvPr id="14" name="Oval 13"/>
            <p:cNvSpPr/>
            <p:nvPr/>
          </p:nvSpPr>
          <p:spPr>
            <a:xfrm>
              <a:off x="3520091" y="2828771"/>
              <a:ext cx="1219862" cy="1043724"/>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3698736" y="2981621"/>
              <a:ext cx="862572" cy="738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600" b="1" kern="1200" dirty="0" smtClean="0">
                  <a:latin typeface="+mn-lt"/>
                </a:rPr>
                <a:t>Manage</a:t>
              </a:r>
            </a:p>
            <a:p>
              <a:pPr lvl="0" algn="ctr" defTabSz="444500">
                <a:spcBef>
                  <a:spcPct val="0"/>
                </a:spcBef>
                <a:spcAft>
                  <a:spcPct val="35000"/>
                </a:spcAft>
              </a:pPr>
              <a:r>
                <a:rPr lang="en-US" sz="1600" b="1" kern="1200" dirty="0" smtClean="0">
                  <a:latin typeface="+mn-lt"/>
                </a:rPr>
                <a:t>by</a:t>
              </a:r>
            </a:p>
            <a:p>
              <a:pPr lvl="0" algn="ctr" defTabSz="444500">
                <a:spcBef>
                  <a:spcPct val="0"/>
                </a:spcBef>
                <a:spcAft>
                  <a:spcPct val="35000"/>
                </a:spcAft>
              </a:pPr>
              <a:r>
                <a:rPr lang="en-US" sz="1600" b="1" kern="1200" dirty="0" smtClean="0">
                  <a:latin typeface="+mn-lt"/>
                </a:rPr>
                <a:t> Stages</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9"/>
          <p:cNvSpPr>
            <a:spLocks noChangeArrowheads="1"/>
          </p:cNvSpPr>
          <p:nvPr/>
        </p:nvSpPr>
        <p:spPr bwMode="auto">
          <a:xfrm>
            <a:off x="2514600" y="1981200"/>
            <a:ext cx="6172200" cy="3124200"/>
          </a:xfrm>
          <a:prstGeom prst="rect">
            <a:avLst/>
          </a:prstGeom>
          <a:solidFill>
            <a:schemeClr val="bg1"/>
          </a:solidFill>
          <a:ln w="9525" cap="flat" cmpd="sng">
            <a:noFill/>
            <a:prstDash val="solid"/>
            <a:miter lim="800000"/>
            <a:headEnd type="none" w="med" len="med"/>
            <a:tailEnd type="none" w="med" len="med"/>
          </a:ln>
          <a:effectLst/>
        </p:spPr>
        <p:txBody>
          <a:bodyPr lIns="91440" tIns="0" rIns="91440" bIns="0" anchor="t" anchorCtr="0">
            <a:noAutofit/>
          </a:bodyPr>
          <a:lstStyle/>
          <a:p>
            <a:pPr eaLnBrk="0" hangingPunct="0">
              <a:lnSpc>
                <a:spcPct val="114000"/>
              </a:lnSpc>
              <a:spcAft>
                <a:spcPts val="1200"/>
              </a:spcAft>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Client Checkpoint takes all </a:t>
            </a:r>
            <a:r>
              <a:rPr lang="en-US" sz="2000" dirty="0" smtClean="0">
                <a:latin typeface="+mn-lt"/>
                <a:ea typeface="Times New Roman" pitchFamily="18" charset="0"/>
                <a:cs typeface="Arial" pitchFamily="34" charset="0"/>
              </a:rPr>
              <a:t>previous </a:t>
            </a:r>
            <a:r>
              <a:rPr lang="en-US" sz="2000" dirty="0">
                <a:latin typeface="+mn-lt"/>
                <a:ea typeface="Times New Roman" pitchFamily="18" charset="0"/>
                <a:cs typeface="Arial" pitchFamily="34" charset="0"/>
              </a:rPr>
              <a:t>project results into account and </a:t>
            </a:r>
            <a:r>
              <a:rPr lang="en-US" sz="2000" dirty="0" smtClean="0">
                <a:latin typeface="+mn-lt"/>
                <a:ea typeface="Times New Roman" pitchFamily="18" charset="0"/>
                <a:cs typeface="Arial" pitchFamily="34" charset="0"/>
              </a:rPr>
              <a:t>adapts </a:t>
            </a:r>
            <a:r>
              <a:rPr lang="en-US" sz="2000" dirty="0">
                <a:latin typeface="+mn-lt"/>
                <a:ea typeface="Times New Roman" pitchFamily="18" charset="0"/>
                <a:cs typeface="Arial" pitchFamily="34" charset="0"/>
              </a:rPr>
              <a:t>Cycle plans and overall Project Plan </a:t>
            </a:r>
            <a:r>
              <a:rPr lang="en-US" sz="2000" dirty="0" smtClean="0">
                <a:latin typeface="+mn-lt"/>
                <a:ea typeface="Times New Roman" pitchFamily="18" charset="0"/>
                <a:cs typeface="Arial" pitchFamily="34" charset="0"/>
              </a:rPr>
              <a:t>as </a:t>
            </a:r>
            <a:r>
              <a:rPr lang="en-US" sz="2000" dirty="0">
                <a:latin typeface="+mn-lt"/>
                <a:ea typeface="Times New Roman" pitchFamily="18" charset="0"/>
                <a:cs typeface="Arial" pitchFamily="34" charset="0"/>
              </a:rPr>
              <a:t>appropriate. </a:t>
            </a:r>
            <a:endParaRPr lang="en-US" sz="2000" dirty="0" smtClean="0">
              <a:latin typeface="+mn-lt"/>
              <a:ea typeface="Times New Roman" pitchFamily="18" charset="0"/>
              <a:cs typeface="Arial" pitchFamily="34" charset="0"/>
            </a:endParaRPr>
          </a:p>
          <a:p>
            <a:pPr eaLnBrk="0" hangingPunct="0">
              <a:lnSpc>
                <a:spcPct val="114000"/>
              </a:lnSpc>
              <a:spcAft>
                <a:spcPts val="1200"/>
              </a:spcAft>
              <a:defRPr/>
            </a:pPr>
            <a:r>
              <a:rPr lang="en-US" sz="2000" dirty="0" smtClean="0">
                <a:latin typeface="+mn-lt"/>
                <a:ea typeface="Times New Roman" pitchFamily="18" charset="0"/>
                <a:cs typeface="Arial" pitchFamily="34" charset="0"/>
              </a:rPr>
              <a:t>As </a:t>
            </a:r>
            <a:r>
              <a:rPr lang="en-US" sz="2000" dirty="0">
                <a:latin typeface="+mn-lt"/>
                <a:ea typeface="Times New Roman" pitchFamily="18" charset="0"/>
                <a:cs typeface="Arial" pitchFamily="34" charset="0"/>
              </a:rPr>
              <a:t>such there is </a:t>
            </a:r>
            <a:r>
              <a:rPr lang="en-US" sz="2000" dirty="0" smtClean="0">
                <a:latin typeface="+mn-lt"/>
                <a:ea typeface="Times New Roman" pitchFamily="18" charset="0"/>
                <a:cs typeface="Arial" pitchFamily="34" charset="0"/>
              </a:rPr>
              <a:t>no </a:t>
            </a:r>
            <a:r>
              <a:rPr lang="en-US" sz="2000" dirty="0">
                <a:latin typeface="+mn-lt"/>
                <a:ea typeface="Times New Roman" pitchFamily="18" charset="0"/>
                <a:cs typeface="Arial" pitchFamily="34" charset="0"/>
              </a:rPr>
              <a:t>separation of management by exception. It is absorbed into the normal conduct of the project's </a:t>
            </a:r>
            <a:r>
              <a:rPr lang="en-US" sz="2000" dirty="0" smtClean="0">
                <a:latin typeface="+mn-lt"/>
                <a:ea typeface="Times New Roman" pitchFamily="18" charset="0"/>
                <a:cs typeface="Arial" pitchFamily="34" charset="0"/>
              </a:rPr>
              <a:t>business, and is </a:t>
            </a:r>
            <a:r>
              <a:rPr lang="en-US" sz="2000" dirty="0">
                <a:latin typeface="+mn-lt"/>
                <a:ea typeface="Times New Roman" pitchFamily="18" charset="0"/>
                <a:cs typeface="Arial" pitchFamily="34" charset="0"/>
              </a:rPr>
              <a:t>similar to the P2 End </a:t>
            </a:r>
            <a:r>
              <a:rPr lang="en-US" sz="2000" dirty="0" smtClean="0">
                <a:latin typeface="+mn-lt"/>
                <a:ea typeface="Times New Roman" pitchFamily="18" charset="0"/>
                <a:cs typeface="Arial" pitchFamily="34" charset="0"/>
              </a:rPr>
              <a:t>Stage Reports.</a:t>
            </a:r>
            <a:endParaRPr lang="en-US" sz="2000" dirty="0">
              <a:latin typeface="+mn-lt"/>
            </a:endParaRPr>
          </a:p>
        </p:txBody>
      </p:sp>
      <p:sp>
        <p:nvSpPr>
          <p:cNvPr id="22531"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2532"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2533"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2534"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2535" name="Rectangle 21"/>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22536" name="Rectangle 6"/>
          <p:cNvSpPr>
            <a:spLocks noChangeArrowheads="1"/>
          </p:cNvSpPr>
          <p:nvPr/>
        </p:nvSpPr>
        <p:spPr bwMode="auto">
          <a:xfrm>
            <a:off x="0" y="1524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18</a:t>
            </a:fld>
            <a:endParaRPr lang="en-US"/>
          </a:p>
        </p:txBody>
      </p:sp>
      <p:grpSp>
        <p:nvGrpSpPr>
          <p:cNvPr id="13" name="Group 12"/>
          <p:cNvGrpSpPr/>
          <p:nvPr/>
        </p:nvGrpSpPr>
        <p:grpSpPr>
          <a:xfrm>
            <a:off x="838200" y="1905000"/>
            <a:ext cx="1676400" cy="1600200"/>
            <a:chOff x="1750725" y="2828770"/>
            <a:chExt cx="1218732" cy="1043724"/>
          </a:xfrm>
          <a:scene3d>
            <a:camera prst="orthographicFront"/>
            <a:lightRig rig="flat" dir="t"/>
          </a:scene3d>
        </p:grpSpPr>
        <p:sp>
          <p:nvSpPr>
            <p:cNvPr id="14" name="Oval 13"/>
            <p:cNvSpPr/>
            <p:nvPr/>
          </p:nvSpPr>
          <p:spPr>
            <a:xfrm>
              <a:off x="1750725" y="2828770"/>
              <a:ext cx="1218732" cy="1043724"/>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929204" y="2981620"/>
              <a:ext cx="861774" cy="7380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600" b="1" kern="1200" dirty="0" smtClean="0">
                  <a:latin typeface="+mn-lt"/>
                </a:rPr>
                <a:t>Manage</a:t>
              </a:r>
            </a:p>
            <a:p>
              <a:pPr lvl="0" algn="ctr" defTabSz="444500">
                <a:spcBef>
                  <a:spcPct val="0"/>
                </a:spcBef>
                <a:spcAft>
                  <a:spcPct val="35000"/>
                </a:spcAft>
              </a:pPr>
              <a:r>
                <a:rPr lang="en-US" sz="1600" b="1" kern="1200" dirty="0" smtClean="0">
                  <a:latin typeface="+mn-lt"/>
                </a:rPr>
                <a:t>by</a:t>
              </a:r>
            </a:p>
            <a:p>
              <a:pPr lvl="0" algn="ctr" defTabSz="444500">
                <a:spcBef>
                  <a:spcPct val="0"/>
                </a:spcBef>
                <a:spcAft>
                  <a:spcPct val="35000"/>
                </a:spcAft>
              </a:pPr>
              <a:r>
                <a:rPr lang="en-US" sz="1600" b="1" kern="1200" dirty="0" smtClean="0">
                  <a:latin typeface="+mn-lt"/>
                </a:rPr>
                <a:t> Exception</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9"/>
          <p:cNvSpPr>
            <a:spLocks noChangeArrowheads="1"/>
          </p:cNvSpPr>
          <p:nvPr/>
        </p:nvSpPr>
        <p:spPr bwMode="auto">
          <a:xfrm>
            <a:off x="2514600" y="2032248"/>
            <a:ext cx="6096000" cy="1396752"/>
          </a:xfrm>
          <a:prstGeom prst="rect">
            <a:avLst/>
          </a:prstGeom>
          <a:solidFill>
            <a:schemeClr val="bg1"/>
          </a:solidFill>
          <a:ln w="9525" cap="flat" cmpd="sng">
            <a:noFill/>
            <a:prstDash val="solid"/>
            <a:miter lim="800000"/>
            <a:headEnd type="none" w="med" len="med"/>
            <a:tailEnd type="none" w="med" len="med"/>
          </a:ln>
          <a:effectLst/>
        </p:spPr>
        <p:txBody>
          <a:bodyPr wrap="square" lIns="91440" tIns="0" rIns="91440" bIns="0" anchor="t">
            <a:noAutofit/>
          </a:bodyPr>
          <a:lstStyle/>
          <a:p>
            <a:pPr eaLnBrk="0" hangingPunct="0">
              <a:lnSpc>
                <a:spcPct val="114000"/>
              </a:lnSpc>
              <a:defRPr/>
            </a:pPr>
            <a:r>
              <a:rPr lang="en-US" sz="2000" dirty="0" smtClean="0">
                <a:latin typeface="+mn-lt"/>
                <a:ea typeface="Times New Roman" pitchFamily="18" charset="0"/>
                <a:cs typeface="Arial" pitchFamily="34" charset="0"/>
              </a:rPr>
              <a:t>ECPM </a:t>
            </a:r>
            <a:r>
              <a:rPr lang="en-US" sz="2000" dirty="0">
                <a:latin typeface="+mn-lt"/>
                <a:ea typeface="Times New Roman" pitchFamily="18" charset="0"/>
                <a:cs typeface="Arial" pitchFamily="34" charset="0"/>
              </a:rPr>
              <a:t>Framework cycles (equivalent to </a:t>
            </a:r>
            <a:r>
              <a:rPr lang="en-US" sz="2000" dirty="0" smtClean="0">
                <a:latin typeface="+mn-lt"/>
                <a:ea typeface="Times New Roman" pitchFamily="18" charset="0"/>
                <a:cs typeface="Arial" pitchFamily="34" charset="0"/>
              </a:rPr>
              <a:t>P2 Stages</a:t>
            </a:r>
            <a:r>
              <a:rPr lang="en-US" sz="2000" dirty="0">
                <a:latin typeface="+mn-lt"/>
                <a:ea typeface="Times New Roman" pitchFamily="18" charset="0"/>
                <a:cs typeface="Arial" pitchFamily="34" charset="0"/>
              </a:rPr>
              <a:t>) include Probative Swim </a:t>
            </a:r>
            <a:r>
              <a:rPr lang="en-US" sz="2000" dirty="0" smtClean="0">
                <a:latin typeface="+mn-lt"/>
                <a:ea typeface="Times New Roman" pitchFamily="18" charset="0"/>
                <a:cs typeface="Arial" pitchFamily="34" charset="0"/>
              </a:rPr>
              <a:t>Lanes which </a:t>
            </a:r>
            <a:r>
              <a:rPr lang="en-US" sz="2000" dirty="0">
                <a:latin typeface="+mn-lt"/>
                <a:ea typeface="Times New Roman" pitchFamily="18" charset="0"/>
                <a:cs typeface="Arial" pitchFamily="34" charset="0"/>
              </a:rPr>
              <a:t>are experiments to learn </a:t>
            </a:r>
            <a:r>
              <a:rPr lang="en-US" sz="2000" dirty="0" smtClean="0">
                <a:latin typeface="+mn-lt"/>
                <a:ea typeface="Times New Roman" pitchFamily="18" charset="0"/>
                <a:cs typeface="Arial" pitchFamily="34" charset="0"/>
              </a:rPr>
              <a:t>AND</a:t>
            </a:r>
            <a:r>
              <a:rPr lang="en-US" sz="2000" dirty="0" smtClean="0">
                <a:latin typeface="+mn-lt"/>
                <a:cs typeface="Arial" pitchFamily="34" charset="0"/>
              </a:rPr>
              <a:t> </a:t>
            </a:r>
            <a:r>
              <a:rPr lang="en-US" sz="2000" dirty="0">
                <a:latin typeface="+mn-lt"/>
                <a:ea typeface="Times New Roman" pitchFamily="18" charset="0"/>
                <a:cs typeface="Arial" pitchFamily="34" charset="0"/>
              </a:rPr>
              <a:t>discover solution components using </a:t>
            </a:r>
            <a:r>
              <a:rPr lang="en-US" sz="2000" dirty="0" smtClean="0">
                <a:latin typeface="+mn-lt"/>
                <a:ea typeface="Times New Roman" pitchFamily="18" charset="0"/>
                <a:cs typeface="Arial" pitchFamily="34" charset="0"/>
              </a:rPr>
              <a:t>lean practices</a:t>
            </a:r>
            <a:r>
              <a:rPr lang="en-US" sz="2000" dirty="0">
                <a:latin typeface="+mn-lt"/>
                <a:ea typeface="Times New Roman" pitchFamily="18" charset="0"/>
                <a:cs typeface="Arial" pitchFamily="34" charset="0"/>
              </a:rPr>
              <a:t>.</a:t>
            </a:r>
            <a:endParaRPr lang="en-US" sz="2000" dirty="0">
              <a:latin typeface="+mn-lt"/>
            </a:endParaRPr>
          </a:p>
          <a:p>
            <a:pPr eaLnBrk="0" hangingPunct="0">
              <a:defRPr/>
            </a:pPr>
            <a:endParaRPr lang="en-US" dirty="0"/>
          </a:p>
        </p:txBody>
      </p:sp>
      <p:sp>
        <p:nvSpPr>
          <p:cNvPr id="23555"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3556"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3557"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3558"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3559" name="Rectangle 21"/>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2356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19</a:t>
            </a:fld>
            <a:endParaRPr lang="en-US"/>
          </a:p>
        </p:txBody>
      </p:sp>
      <p:grpSp>
        <p:nvGrpSpPr>
          <p:cNvPr id="16" name="Group 15"/>
          <p:cNvGrpSpPr/>
          <p:nvPr/>
        </p:nvGrpSpPr>
        <p:grpSpPr>
          <a:xfrm>
            <a:off x="914400" y="1981200"/>
            <a:ext cx="1600200" cy="1600200"/>
            <a:chOff x="914400" y="1981200"/>
            <a:chExt cx="1600200" cy="1600200"/>
          </a:xfrm>
        </p:grpSpPr>
        <p:sp>
          <p:nvSpPr>
            <p:cNvPr id="14" name="Oval 13"/>
            <p:cNvSpPr/>
            <p:nvPr/>
          </p:nvSpPr>
          <p:spPr>
            <a:xfrm>
              <a:off x="914400" y="1981200"/>
              <a:ext cx="1600200" cy="1600200"/>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144724" y="2133600"/>
              <a:ext cx="1112105" cy="113151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600" b="1" kern="1200" dirty="0" smtClean="0">
                  <a:latin typeface="+mn-lt"/>
                </a:rPr>
                <a:t>Learn</a:t>
              </a:r>
            </a:p>
            <a:p>
              <a:pPr lvl="0" algn="ctr" defTabSz="444500">
                <a:spcBef>
                  <a:spcPct val="0"/>
                </a:spcBef>
                <a:spcAft>
                  <a:spcPct val="35000"/>
                </a:spcAft>
              </a:pPr>
              <a:r>
                <a:rPr lang="en-US" sz="1600" b="1" kern="1200" dirty="0" smtClean="0">
                  <a:latin typeface="+mn-lt"/>
                </a:rPr>
                <a:t>From</a:t>
              </a:r>
            </a:p>
            <a:p>
              <a:pPr lvl="0" algn="ctr" defTabSz="444500">
                <a:spcBef>
                  <a:spcPct val="0"/>
                </a:spcBef>
                <a:spcAft>
                  <a:spcPct val="35000"/>
                </a:spcAft>
              </a:pPr>
              <a:r>
                <a:rPr lang="en-US" sz="1600" b="1" kern="1200" dirty="0" smtClean="0">
                  <a:latin typeface="+mn-lt"/>
                </a:rPr>
                <a:t>Experience</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1296988"/>
            <a:ext cx="8534400" cy="1446212"/>
          </a:xfrm>
        </p:spPr>
        <p:txBody>
          <a:bodyPr/>
          <a:lstStyle/>
          <a:p>
            <a:r>
              <a:rPr lang="en-US" dirty="0" smtClean="0"/>
              <a:t>Global Complex Project Management</a:t>
            </a:r>
            <a:endParaRPr lang="en-US" sz="2400" dirty="0" smtClean="0">
              <a:latin typeface="Bookman Old Style" pitchFamily="18" charset="0"/>
            </a:endParaRPr>
          </a:p>
        </p:txBody>
      </p:sp>
      <p:sp>
        <p:nvSpPr>
          <p:cNvPr id="6147" name="Rectangle 3"/>
          <p:cNvSpPr>
            <a:spLocks noGrp="1" noChangeArrowheads="1"/>
          </p:cNvSpPr>
          <p:nvPr>
            <p:ph type="subTitle" idx="1"/>
          </p:nvPr>
        </p:nvSpPr>
        <p:spPr>
          <a:xfrm>
            <a:off x="4038600" y="5219700"/>
            <a:ext cx="4419600" cy="685800"/>
          </a:xfrm>
        </p:spPr>
        <p:txBody>
          <a:bodyPr/>
          <a:lstStyle/>
          <a:p>
            <a:pPr eaLnBrk="1" hangingPunct="1"/>
            <a:r>
              <a:rPr lang="en-US" sz="1800" b="0" dirty="0" smtClean="0"/>
              <a:t>Presented by</a:t>
            </a:r>
          </a:p>
          <a:p>
            <a:pPr eaLnBrk="1" hangingPunct="1"/>
            <a:r>
              <a:rPr lang="en-US" sz="1800" b="0" dirty="0" smtClean="0"/>
              <a:t>Robert K. Wysocki, PhD</a:t>
            </a:r>
          </a:p>
          <a:p>
            <a:pPr eaLnBrk="1" hangingPunct="1"/>
            <a:r>
              <a:rPr lang="en-US" sz="1800" b="0" dirty="0" smtClean="0"/>
              <a:t>President, EII Publications, LLC</a:t>
            </a:r>
          </a:p>
        </p:txBody>
      </p:sp>
      <p:sp>
        <p:nvSpPr>
          <p:cNvPr id="5" name="TextBox 4"/>
          <p:cNvSpPr txBox="1"/>
          <p:nvPr/>
        </p:nvSpPr>
        <p:spPr>
          <a:xfrm>
            <a:off x="4191000" y="4567238"/>
            <a:ext cx="4648200" cy="461962"/>
          </a:xfrm>
          <a:prstGeom prst="rect">
            <a:avLst/>
          </a:prstGeom>
          <a:noFill/>
        </p:spPr>
        <p:txBody>
          <a:bodyPr>
            <a:spAutoFit/>
          </a:bodyPr>
          <a:lstStyle/>
          <a:p>
            <a:pPr>
              <a:defRPr/>
            </a:pPr>
            <a:r>
              <a:rPr lang="en-US" b="1" dirty="0">
                <a:latin typeface="+mn-lt"/>
              </a:rPr>
              <a:t>P2 LEAN Benefits Statement </a:t>
            </a:r>
          </a:p>
        </p:txBody>
      </p:sp>
      <p:sp>
        <p:nvSpPr>
          <p:cNvPr id="6" name="Rectangle 5"/>
          <p:cNvSpPr/>
          <p:nvPr/>
        </p:nvSpPr>
        <p:spPr>
          <a:xfrm>
            <a:off x="1295400" y="2827338"/>
            <a:ext cx="7162800" cy="830262"/>
          </a:xfrm>
          <a:prstGeom prst="rect">
            <a:avLst/>
          </a:prstGeom>
        </p:spPr>
        <p:txBody>
          <a:bodyPr>
            <a:spAutoFit/>
          </a:bodyPr>
          <a:lstStyle/>
          <a:p>
            <a:pPr algn="r">
              <a:defRPr/>
            </a:pPr>
            <a:r>
              <a:rPr lang="en-US" b="1" dirty="0">
                <a:latin typeface="+mj-lt"/>
              </a:rPr>
              <a:t>An Integrated Adaptive Agile and PRINCE2 </a:t>
            </a:r>
          </a:p>
          <a:p>
            <a:pPr algn="r">
              <a:defRPr/>
            </a:pPr>
            <a:r>
              <a:rPr lang="en-US" b="1" dirty="0">
                <a:latin typeface="+mj-lt"/>
              </a:rPr>
              <a:t>Lean Framework for Achieving Success</a:t>
            </a:r>
          </a:p>
        </p:txBody>
      </p:sp>
      <p:sp>
        <p:nvSpPr>
          <p:cNvPr id="7" name="Date Placeholder 6"/>
          <p:cNvSpPr>
            <a:spLocks noGrp="1"/>
          </p:cNvSpPr>
          <p:nvPr>
            <p:ph type="dt" sz="quarter" idx="10"/>
          </p:nvPr>
        </p:nvSpPr>
        <p:spPr/>
        <p:txBody>
          <a:bodyPr/>
          <a:lstStyle/>
          <a:p>
            <a:pPr>
              <a:defRPr/>
            </a:pPr>
            <a:r>
              <a:rPr lang="en-US" smtClean="0"/>
              <a:t>J. Ross Publishing WAV™ material</a:t>
            </a:r>
            <a:endParaRPr lang="en-US"/>
          </a:p>
        </p:txBody>
      </p:sp>
      <p:sp>
        <p:nvSpPr>
          <p:cNvPr id="8" name="Slide Number Placeholder 7"/>
          <p:cNvSpPr>
            <a:spLocks noGrp="1"/>
          </p:cNvSpPr>
          <p:nvPr>
            <p:ph type="sldNum" sz="quarter" idx="12"/>
          </p:nvPr>
        </p:nvSpPr>
        <p:spPr/>
        <p:txBody>
          <a:bodyPr/>
          <a:lstStyle/>
          <a:p>
            <a:pPr>
              <a:defRPr/>
            </a:pPr>
            <a:fld id="{436789D3-5E50-4093-A9C0-E7F95E61F676}"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Rectangle 9"/>
          <p:cNvSpPr>
            <a:spLocks noChangeArrowheads="1"/>
          </p:cNvSpPr>
          <p:nvPr/>
        </p:nvSpPr>
        <p:spPr bwMode="auto">
          <a:xfrm>
            <a:off x="2743200" y="1981200"/>
            <a:ext cx="6096000" cy="2246769"/>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t">
            <a:noAutofit/>
          </a:bodyPr>
          <a:lstStyle/>
          <a:p>
            <a:pPr eaLnBrk="0" hangingPunct="0">
              <a:lnSpc>
                <a:spcPct val="114000"/>
              </a:lnSpc>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ECPM Framework SET-UP </a:t>
            </a:r>
            <a:r>
              <a:rPr lang="en-US" sz="2000" dirty="0" smtClean="0">
                <a:latin typeface="+mn-lt"/>
                <a:ea typeface="Times New Roman" pitchFamily="18" charset="0"/>
                <a:cs typeface="Arial" pitchFamily="34" charset="0"/>
              </a:rPr>
              <a:t>Phase is </a:t>
            </a:r>
            <a:r>
              <a:rPr lang="en-US" sz="2000" dirty="0">
                <a:latin typeface="+mn-lt"/>
                <a:ea typeface="Times New Roman" pitchFamily="18" charset="0"/>
                <a:cs typeface="Arial" pitchFamily="34" charset="0"/>
              </a:rPr>
              <a:t>a critical process. It establishes </a:t>
            </a:r>
            <a:r>
              <a:rPr lang="en-US" sz="2000" dirty="0" smtClean="0">
                <a:latin typeface="+mn-lt"/>
                <a:ea typeface="Times New Roman" pitchFamily="18" charset="0"/>
                <a:cs typeface="Arial" pitchFamily="34" charset="0"/>
              </a:rPr>
              <a:t>a customized </a:t>
            </a:r>
            <a:r>
              <a:rPr lang="en-US" sz="2000" dirty="0">
                <a:latin typeface="+mn-lt"/>
                <a:ea typeface="Times New Roman" pitchFamily="18" charset="0"/>
                <a:cs typeface="Arial" pitchFamily="34" charset="0"/>
              </a:rPr>
              <a:t>version of the </a:t>
            </a:r>
            <a:r>
              <a:rPr lang="en-US" sz="2000" dirty="0" smtClean="0">
                <a:latin typeface="+mn-lt"/>
                <a:ea typeface="Times New Roman" pitchFamily="18" charset="0"/>
                <a:cs typeface="Arial" pitchFamily="34" charset="0"/>
              </a:rPr>
              <a:t>PMLC tailored </a:t>
            </a:r>
            <a:r>
              <a:rPr lang="en-US" sz="2000" dirty="0">
                <a:latin typeface="+mn-lt"/>
                <a:ea typeface="Times New Roman" pitchFamily="18" charset="0"/>
                <a:cs typeface="Arial" pitchFamily="34" charset="0"/>
              </a:rPr>
              <a:t>to the project characteristics, the internal organizational environment and the external market conditions. That is unique with the ECPM Framework.</a:t>
            </a:r>
            <a:endParaRPr lang="en-US" sz="2000" dirty="0">
              <a:latin typeface="+mn-lt"/>
            </a:endParaRPr>
          </a:p>
        </p:txBody>
      </p:sp>
      <p:sp>
        <p:nvSpPr>
          <p:cNvPr id="24579"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4580"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4581"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4582"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4583" name="Rectangle 21"/>
          <p:cNvSpPr>
            <a:spLocks noChangeArrowheads="1"/>
          </p:cNvSpPr>
          <p:nvPr/>
        </p:nvSpPr>
        <p:spPr bwMode="auto">
          <a:xfrm>
            <a:off x="838200" y="1143000"/>
            <a:ext cx="8305800" cy="461665"/>
          </a:xfrm>
          <a:prstGeom prst="rect">
            <a:avLst/>
          </a:prstGeom>
          <a:noFill/>
          <a:ln w="9525">
            <a:noFill/>
            <a:miter lim="800000"/>
            <a:headEnd/>
            <a:tailEnd/>
          </a:ln>
        </p:spPr>
        <p:txBody>
          <a:bodyPr wrap="square"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Principles</a:t>
            </a:r>
            <a:endParaRPr lang="en-US" dirty="0">
              <a:solidFill>
                <a:schemeClr val="tx2"/>
              </a:solidFill>
            </a:endParaRPr>
          </a:p>
        </p:txBody>
      </p:sp>
      <p:sp>
        <p:nvSpPr>
          <p:cNvPr id="2458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20</a:t>
            </a:fld>
            <a:endParaRPr lang="en-US"/>
          </a:p>
        </p:txBody>
      </p:sp>
      <p:grpSp>
        <p:nvGrpSpPr>
          <p:cNvPr id="16" name="Group 15"/>
          <p:cNvGrpSpPr/>
          <p:nvPr/>
        </p:nvGrpSpPr>
        <p:grpSpPr>
          <a:xfrm>
            <a:off x="914400" y="1981200"/>
            <a:ext cx="1752600" cy="1676400"/>
            <a:chOff x="914400" y="1981200"/>
            <a:chExt cx="1752600" cy="1676400"/>
          </a:xfrm>
        </p:grpSpPr>
        <p:sp>
          <p:nvSpPr>
            <p:cNvPr id="14" name="Oval 13"/>
            <p:cNvSpPr/>
            <p:nvPr/>
          </p:nvSpPr>
          <p:spPr>
            <a:xfrm>
              <a:off x="914400" y="1981200"/>
              <a:ext cx="1752600" cy="1676400"/>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158696" y="2202695"/>
              <a:ext cx="1279703" cy="106947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444500">
                <a:spcBef>
                  <a:spcPct val="0"/>
                </a:spcBef>
                <a:spcAft>
                  <a:spcPct val="35000"/>
                </a:spcAft>
              </a:pPr>
              <a:r>
                <a:rPr lang="en-US" sz="1000" b="1" kern="1200" dirty="0" smtClean="0">
                  <a:latin typeface="+mn-lt"/>
                </a:rPr>
                <a:t> </a:t>
              </a:r>
              <a:r>
                <a:rPr lang="en-US" sz="1600" b="1" kern="1200" dirty="0" smtClean="0">
                  <a:latin typeface="+mn-lt"/>
                </a:rPr>
                <a:t>Tailor to Suit the Project Environment</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5603"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5604"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5605"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5606" name="Rectangle 21"/>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PRINCE2 Themes</a:t>
            </a:r>
            <a:endParaRPr lang="en-US" sz="2800" dirty="0">
              <a:solidFill>
                <a:schemeClr val="tx2"/>
              </a:solidFill>
            </a:endParaRPr>
          </a:p>
        </p:txBody>
      </p:sp>
      <p:sp>
        <p:nvSpPr>
          <p:cNvPr id="2560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21</a:t>
            </a:fld>
            <a:endParaRPr lang="en-US"/>
          </a:p>
        </p:txBody>
      </p:sp>
      <p:graphicFrame>
        <p:nvGraphicFramePr>
          <p:cNvPr id="11" name="Diagram 10"/>
          <p:cNvGraphicFramePr/>
          <p:nvPr/>
        </p:nvGraphicFramePr>
        <p:xfrm>
          <a:off x="1295400" y="1981200"/>
          <a:ext cx="6400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9"/>
          <p:cNvSpPr>
            <a:spLocks noChangeArrowheads="1"/>
          </p:cNvSpPr>
          <p:nvPr/>
        </p:nvSpPr>
        <p:spPr bwMode="auto">
          <a:xfrm>
            <a:off x="2743200" y="2039226"/>
            <a:ext cx="5562600" cy="2075889"/>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defRPr/>
            </a:pPr>
            <a:r>
              <a:rPr lang="en-US" sz="2000" dirty="0" smtClean="0">
                <a:latin typeface="+mn-lt"/>
                <a:ea typeface="Times New Roman" pitchFamily="18" charset="0"/>
                <a:cs typeface="Arial" pitchFamily="34" charset="0"/>
              </a:rPr>
              <a:t>A </a:t>
            </a:r>
            <a:r>
              <a:rPr lang="en-US" sz="2000" dirty="0">
                <a:latin typeface="+mn-lt"/>
                <a:ea typeface="Times New Roman" pitchFamily="18" charset="0"/>
                <a:cs typeface="Arial" pitchFamily="34" charset="0"/>
              </a:rPr>
              <a:t>thorough business case is </a:t>
            </a:r>
            <a:r>
              <a:rPr lang="en-US" sz="2000" dirty="0" smtClean="0">
                <a:latin typeface="+mn-lt"/>
                <a:ea typeface="Times New Roman" pitchFamily="18" charset="0"/>
                <a:cs typeface="Arial" pitchFamily="34" charset="0"/>
              </a:rPr>
              <a:t>written </a:t>
            </a:r>
            <a:r>
              <a:rPr lang="en-US" sz="2000" dirty="0">
                <a:latin typeface="+mn-lt"/>
                <a:ea typeface="Times New Roman" pitchFamily="18" charset="0"/>
                <a:cs typeface="Arial" pitchFamily="34" charset="0"/>
              </a:rPr>
              <a:t>during the </a:t>
            </a:r>
            <a:r>
              <a:rPr lang="en-US" sz="2000" b="1" dirty="0">
                <a:solidFill>
                  <a:srgbClr val="003366"/>
                </a:solidFill>
                <a:latin typeface="+mn-lt"/>
                <a:ea typeface="Times New Roman" pitchFamily="18" charset="0"/>
                <a:cs typeface="Arial" pitchFamily="34" charset="0"/>
              </a:rPr>
              <a:t>IDEATION</a:t>
            </a:r>
            <a:r>
              <a:rPr lang="en-US" sz="2000" dirty="0">
                <a:latin typeface="+mn-lt"/>
                <a:ea typeface="Times New Roman" pitchFamily="18" charset="0"/>
                <a:cs typeface="Arial" pitchFamily="34" charset="0"/>
              </a:rPr>
              <a:t> Phase. It is the thread that runs through the project life span and is used to decide on the future course of the project and how the business value delivered aligns with the expected business value.</a:t>
            </a:r>
            <a:endParaRPr lang="en-US" sz="2000" dirty="0">
              <a:latin typeface="+mn-lt"/>
            </a:endParaRPr>
          </a:p>
        </p:txBody>
      </p:sp>
      <p:sp>
        <p:nvSpPr>
          <p:cNvPr id="26627"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6628"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6629"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6630"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6631" name="Rectangle 21"/>
          <p:cNvSpPr>
            <a:spLocks noChangeArrowheads="1"/>
          </p:cNvSpPr>
          <p:nvPr/>
        </p:nvSpPr>
        <p:spPr bwMode="auto">
          <a:xfrm>
            <a:off x="838200" y="10668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to </a:t>
            </a:r>
            <a:r>
              <a:rPr lang="en-US" b="1" dirty="0">
                <a:solidFill>
                  <a:schemeClr val="tx2"/>
                </a:solidFill>
                <a:latin typeface="Arial" charset="0"/>
              </a:rPr>
              <a:t>the PRINCE2 Themes</a:t>
            </a:r>
            <a:endParaRPr lang="en-US" dirty="0">
              <a:solidFill>
                <a:schemeClr val="tx2"/>
              </a:solidFill>
            </a:endParaRPr>
          </a:p>
        </p:txBody>
      </p:sp>
      <p:sp>
        <p:nvSpPr>
          <p:cNvPr id="2663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22</a:t>
            </a:fld>
            <a:endParaRPr lang="en-US"/>
          </a:p>
        </p:txBody>
      </p:sp>
      <p:grpSp>
        <p:nvGrpSpPr>
          <p:cNvPr id="12" name="Group 11"/>
          <p:cNvGrpSpPr/>
          <p:nvPr/>
        </p:nvGrpSpPr>
        <p:grpSpPr>
          <a:xfrm>
            <a:off x="1066800" y="2057400"/>
            <a:ext cx="1676400" cy="1600200"/>
            <a:chOff x="2506918" y="-19631"/>
            <a:chExt cx="1389062" cy="1120763"/>
          </a:xfrm>
          <a:scene3d>
            <a:camera prst="orthographicFront"/>
            <a:lightRig rig="flat" dir="t"/>
          </a:scene3d>
        </p:grpSpPr>
        <p:sp>
          <p:nvSpPr>
            <p:cNvPr id="14" name="Oval 13"/>
            <p:cNvSpPr/>
            <p:nvPr/>
          </p:nvSpPr>
          <p:spPr>
            <a:xfrm>
              <a:off x="2506918" y="-19631"/>
              <a:ext cx="1389062" cy="1120763"/>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2710342" y="144501"/>
              <a:ext cx="982214" cy="7924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b="1" kern="1200" dirty="0" smtClean="0"/>
                <a:t>Business </a:t>
              </a:r>
            </a:p>
            <a:p>
              <a:pPr lvl="0" algn="ctr" defTabSz="622300">
                <a:lnSpc>
                  <a:spcPct val="90000"/>
                </a:lnSpc>
                <a:spcBef>
                  <a:spcPct val="0"/>
                </a:spcBef>
                <a:spcAft>
                  <a:spcPct val="35000"/>
                </a:spcAft>
              </a:pPr>
              <a:r>
                <a:rPr lang="en-US" sz="1600" b="1" kern="1200" dirty="0" smtClean="0"/>
                <a:t>Case</a:t>
              </a:r>
              <a:endParaRPr lang="en-US" sz="1600" b="1" kern="1200" dirty="0"/>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Rectangle 9"/>
          <p:cNvSpPr>
            <a:spLocks noChangeArrowheads="1"/>
          </p:cNvSpPr>
          <p:nvPr/>
        </p:nvSpPr>
        <p:spPr bwMode="auto">
          <a:xfrm>
            <a:off x="2590800" y="1945292"/>
            <a:ext cx="6400800" cy="2931508"/>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spcAft>
                <a:spcPts val="1200"/>
              </a:spcAft>
              <a:defRPr/>
            </a:pPr>
            <a:r>
              <a:rPr lang="en-US" sz="2000" dirty="0" smtClean="0">
                <a:latin typeface="+mn-lt"/>
                <a:ea typeface="Times New Roman" pitchFamily="18" charset="0"/>
                <a:cs typeface="Arial" pitchFamily="34" charset="0"/>
              </a:rPr>
              <a:t>The </a:t>
            </a:r>
            <a:r>
              <a:rPr lang="en-US" sz="2000" dirty="0">
                <a:latin typeface="+mn-lt"/>
                <a:ea typeface="Times New Roman" pitchFamily="18" charset="0"/>
                <a:cs typeface="Arial" pitchFamily="34" charset="0"/>
              </a:rPr>
              <a:t>ECPM Framework uses an </a:t>
            </a:r>
            <a:r>
              <a:rPr lang="en-US" sz="2000" dirty="0" smtClean="0">
                <a:latin typeface="+mn-lt"/>
                <a:ea typeface="Times New Roman" pitchFamily="18" charset="0"/>
                <a:cs typeface="Arial" pitchFamily="34" charset="0"/>
              </a:rPr>
              <a:t>advisory </a:t>
            </a:r>
            <a:r>
              <a:rPr lang="en-US" sz="2000" dirty="0">
                <a:latin typeface="+mn-lt"/>
                <a:ea typeface="Times New Roman" pitchFamily="18" charset="0"/>
                <a:cs typeface="Arial" pitchFamily="34" charset="0"/>
              </a:rPr>
              <a:t>Project Review Board. The </a:t>
            </a:r>
            <a:r>
              <a:rPr lang="en-US" sz="2000" dirty="0" smtClean="0">
                <a:latin typeface="+mn-lt"/>
                <a:ea typeface="Times New Roman" pitchFamily="18" charset="0"/>
                <a:cs typeface="Arial" pitchFamily="34" charset="0"/>
              </a:rPr>
              <a:t>Project </a:t>
            </a:r>
            <a:r>
              <a:rPr lang="en-US" sz="2000" dirty="0">
                <a:latin typeface="+mn-lt"/>
                <a:ea typeface="Times New Roman" pitchFamily="18" charset="0"/>
                <a:cs typeface="Arial" pitchFamily="34" charset="0"/>
              </a:rPr>
              <a:t>Review Board members are the senior managers who have a functional </a:t>
            </a:r>
            <a:r>
              <a:rPr lang="en-US" sz="2000" dirty="0" smtClean="0">
                <a:latin typeface="+mn-lt"/>
                <a:ea typeface="Times New Roman" pitchFamily="18" charset="0"/>
                <a:cs typeface="Arial" pitchFamily="34" charset="0"/>
              </a:rPr>
              <a:t>connection </a:t>
            </a:r>
            <a:r>
              <a:rPr lang="en-US" sz="2000" dirty="0">
                <a:latin typeface="+mn-lt"/>
                <a:ea typeface="Times New Roman" pitchFamily="18" charset="0"/>
                <a:cs typeface="Arial" pitchFamily="34" charset="0"/>
              </a:rPr>
              <a:t>with the project and a few senior project managers who have no vested interest in the project</a:t>
            </a:r>
            <a:r>
              <a:rPr lang="en-US" sz="2000" dirty="0" smtClean="0">
                <a:latin typeface="+mn-lt"/>
                <a:ea typeface="Times New Roman" pitchFamily="18" charset="0"/>
                <a:cs typeface="Arial" pitchFamily="34" charset="0"/>
              </a:rPr>
              <a:t>.</a:t>
            </a:r>
          </a:p>
          <a:p>
            <a:pPr eaLnBrk="0" hangingPunct="0">
              <a:lnSpc>
                <a:spcPct val="114000"/>
              </a:lnSpc>
              <a:spcAft>
                <a:spcPts val="1200"/>
              </a:spcAft>
              <a:defRPr/>
            </a:pPr>
            <a:r>
              <a:rPr lang="en-US" sz="2000" dirty="0" smtClean="0">
                <a:latin typeface="+mn-lt"/>
                <a:ea typeface="Times New Roman" pitchFamily="18" charset="0"/>
                <a:cs typeface="Arial" pitchFamily="34" charset="0"/>
              </a:rPr>
              <a:t>On </a:t>
            </a:r>
            <a:r>
              <a:rPr lang="en-US" sz="2000" dirty="0">
                <a:latin typeface="+mn-lt"/>
                <a:ea typeface="Times New Roman" pitchFamily="18" charset="0"/>
                <a:cs typeface="Arial" pitchFamily="34" charset="0"/>
              </a:rPr>
              <a:t>a periodic basis the project co-managers appear before the Project Review Board to report on the progress of their project since the last review.  </a:t>
            </a:r>
            <a:endParaRPr lang="en-US" sz="2000" dirty="0">
              <a:latin typeface="+mn-lt"/>
            </a:endParaRPr>
          </a:p>
        </p:txBody>
      </p:sp>
      <p:sp>
        <p:nvSpPr>
          <p:cNvPr id="27651"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7652"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7653"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7654"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7655" name="Rectangle 21"/>
          <p:cNvSpPr>
            <a:spLocks noChangeArrowheads="1"/>
          </p:cNvSpPr>
          <p:nvPr/>
        </p:nvSpPr>
        <p:spPr bwMode="auto">
          <a:xfrm>
            <a:off x="838200" y="1138238"/>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to </a:t>
            </a:r>
            <a:r>
              <a:rPr lang="en-US" b="1" dirty="0">
                <a:solidFill>
                  <a:schemeClr val="tx2"/>
                </a:solidFill>
                <a:latin typeface="Arial" charset="0"/>
              </a:rPr>
              <a:t>the PRINCE2 Themes</a:t>
            </a:r>
            <a:endParaRPr lang="en-US" dirty="0">
              <a:solidFill>
                <a:schemeClr val="tx2"/>
              </a:solidFill>
            </a:endParaRPr>
          </a:p>
        </p:txBody>
      </p:sp>
      <p:sp>
        <p:nvSpPr>
          <p:cNvPr id="2765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23</a:t>
            </a:fld>
            <a:endParaRPr lang="en-US"/>
          </a:p>
        </p:txBody>
      </p:sp>
      <p:grpSp>
        <p:nvGrpSpPr>
          <p:cNvPr id="16" name="Group 15"/>
          <p:cNvGrpSpPr/>
          <p:nvPr/>
        </p:nvGrpSpPr>
        <p:grpSpPr>
          <a:xfrm>
            <a:off x="914400" y="1981200"/>
            <a:ext cx="1655484" cy="1600200"/>
            <a:chOff x="914400" y="1981200"/>
            <a:chExt cx="1655484" cy="1600200"/>
          </a:xfrm>
        </p:grpSpPr>
        <p:sp>
          <p:nvSpPr>
            <p:cNvPr id="14" name="Oval 13"/>
            <p:cNvSpPr/>
            <p:nvPr/>
          </p:nvSpPr>
          <p:spPr>
            <a:xfrm>
              <a:off x="914400" y="1981200"/>
              <a:ext cx="1655484" cy="1600200"/>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066800" y="2203101"/>
              <a:ext cx="1281560" cy="1071438"/>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US" sz="1600" b="1" kern="1200" dirty="0" smtClean="0"/>
                <a:t>Organization</a:t>
              </a:r>
              <a:endParaRPr lang="en-US" sz="1600" b="1" kern="1200" dirty="0"/>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9"/>
          <p:cNvSpPr>
            <a:spLocks noChangeArrowheads="1"/>
          </p:cNvSpPr>
          <p:nvPr/>
        </p:nvSpPr>
        <p:spPr bwMode="auto">
          <a:xfrm>
            <a:off x="2667000" y="1981200"/>
            <a:ext cx="6096000" cy="3170099"/>
          </a:xfrm>
          <a:prstGeom prst="rect">
            <a:avLst/>
          </a:prstGeom>
          <a:solidFill>
            <a:schemeClr val="accent2"/>
          </a:solidFill>
          <a:ln w="9525" cap="flat" cmpd="sng">
            <a:noFill/>
            <a:prstDash val="solid"/>
            <a:miter lim="800000"/>
            <a:headEnd type="none" w="med" len="med"/>
            <a:tailEnd type="none" w="med" len="med"/>
          </a:ln>
          <a:effectLst/>
        </p:spPr>
        <p:txBody>
          <a:bodyPr wrap="square" lIns="91440" rIns="91440" anchor="t">
            <a:noAutofit/>
          </a:bodyPr>
          <a:lstStyle/>
          <a:p>
            <a:pPr eaLnBrk="0" hangingPunct="0">
              <a:lnSpc>
                <a:spcPct val="114000"/>
              </a:lnSpc>
              <a:spcAft>
                <a:spcPts val="1200"/>
              </a:spcAft>
              <a:defRPr/>
            </a:pPr>
            <a:r>
              <a:rPr lang="en-US" sz="2000" dirty="0" smtClean="0">
                <a:latin typeface="+mn-lt"/>
                <a:ea typeface="Times New Roman" pitchFamily="18" charset="0"/>
                <a:cs typeface="Arial" pitchFamily="34" charset="0"/>
              </a:rPr>
              <a:t>In </a:t>
            </a:r>
            <a:r>
              <a:rPr lang="en-US" sz="2000" dirty="0">
                <a:latin typeface="+mn-lt"/>
                <a:ea typeface="Times New Roman" pitchFamily="18" charset="0"/>
                <a:cs typeface="Arial" pitchFamily="34" charset="0"/>
              </a:rPr>
              <a:t>any ECPM project there are </a:t>
            </a:r>
            <a:r>
              <a:rPr lang="en-US" sz="2000" dirty="0" smtClean="0">
                <a:latin typeface="+mn-lt"/>
                <a:ea typeface="Times New Roman" pitchFamily="18" charset="0"/>
                <a:cs typeface="Arial" pitchFamily="34" charset="0"/>
              </a:rPr>
              <a:t>two types of </a:t>
            </a:r>
            <a:r>
              <a:rPr lang="en-US" sz="2000" dirty="0">
                <a:latin typeface="+mn-lt"/>
                <a:ea typeface="Times New Roman" pitchFamily="18" charset="0"/>
                <a:cs typeface="Arial" pitchFamily="34" charset="0"/>
              </a:rPr>
              <a:t>quality – product quality </a:t>
            </a:r>
            <a:r>
              <a:rPr lang="en-US" sz="2000" dirty="0" smtClean="0">
                <a:latin typeface="+mn-lt"/>
                <a:ea typeface="Times New Roman" pitchFamily="18" charset="0"/>
                <a:cs typeface="Arial" pitchFamily="34" charset="0"/>
              </a:rPr>
              <a:t>and </a:t>
            </a:r>
            <a:r>
              <a:rPr lang="en-US" sz="2000" dirty="0">
                <a:latin typeface="+mn-lt"/>
                <a:ea typeface="Times New Roman" pitchFamily="18" charset="0"/>
                <a:cs typeface="Arial" pitchFamily="34" charset="0"/>
              </a:rPr>
              <a:t>process quality. The developer team is responsible for performing up to the level of the processes available and delivering the product quality as specified in the high-level requirements. The client team is responsible for assuring that the product quality does measure up to expectations.</a:t>
            </a:r>
            <a:endParaRPr lang="en-US" sz="2000" dirty="0">
              <a:latin typeface="+mn-lt"/>
            </a:endParaRPr>
          </a:p>
        </p:txBody>
      </p:sp>
      <p:sp>
        <p:nvSpPr>
          <p:cNvPr id="28675"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8676"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8677"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8678"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8679" name="Rectangle 21"/>
          <p:cNvSpPr>
            <a:spLocks noChangeArrowheads="1"/>
          </p:cNvSpPr>
          <p:nvPr/>
        </p:nvSpPr>
        <p:spPr bwMode="auto">
          <a:xfrm>
            <a:off x="838200" y="11430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Themes</a:t>
            </a:r>
            <a:endParaRPr lang="en-US" dirty="0">
              <a:solidFill>
                <a:schemeClr val="tx2"/>
              </a:solidFill>
            </a:endParaRPr>
          </a:p>
        </p:txBody>
      </p:sp>
      <p:sp>
        <p:nvSpPr>
          <p:cNvPr id="2868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24</a:t>
            </a:fld>
            <a:endParaRPr lang="en-US"/>
          </a:p>
        </p:txBody>
      </p:sp>
      <p:grpSp>
        <p:nvGrpSpPr>
          <p:cNvPr id="12" name="Group 11"/>
          <p:cNvGrpSpPr/>
          <p:nvPr/>
        </p:nvGrpSpPr>
        <p:grpSpPr>
          <a:xfrm>
            <a:off x="914400" y="2057400"/>
            <a:ext cx="1752600" cy="1600200"/>
            <a:chOff x="4325449" y="1676402"/>
            <a:chExt cx="1389546" cy="1142994"/>
          </a:xfrm>
          <a:scene3d>
            <a:camera prst="orthographicFront"/>
            <a:lightRig rig="flat" dir="t"/>
          </a:scene3d>
        </p:grpSpPr>
        <p:sp>
          <p:nvSpPr>
            <p:cNvPr id="14" name="Oval 13"/>
            <p:cNvSpPr/>
            <p:nvPr/>
          </p:nvSpPr>
          <p:spPr>
            <a:xfrm>
              <a:off x="4325449" y="1676402"/>
              <a:ext cx="1389546" cy="1142994"/>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4528943" y="1843789"/>
              <a:ext cx="982558" cy="8082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b="1" i="0" kern="1200" baseline="0" dirty="0" smtClean="0">
                  <a:latin typeface="Arial" pitchFamily="34" charset="0"/>
                </a:rPr>
                <a:t>Quality</a:t>
              </a:r>
              <a:endParaRPr lang="en-US" sz="1600" b="1" i="0" kern="1200" baseline="0" dirty="0">
                <a:latin typeface="Arial" pitchFamily="34" charset="0"/>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1" name="Rectangle 9"/>
          <p:cNvSpPr>
            <a:spLocks noChangeArrowheads="1"/>
          </p:cNvSpPr>
          <p:nvPr/>
        </p:nvSpPr>
        <p:spPr bwMode="auto">
          <a:xfrm>
            <a:off x="2590800" y="1971128"/>
            <a:ext cx="6019800" cy="4048672"/>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spcAft>
                <a:spcPts val="600"/>
              </a:spcAft>
              <a:defRPr/>
            </a:pPr>
            <a:r>
              <a:rPr lang="en-US" sz="1900" dirty="0" smtClean="0">
                <a:latin typeface="+mn-lt"/>
                <a:ea typeface="Times New Roman" pitchFamily="18" charset="0"/>
                <a:cs typeface="Arial" pitchFamily="34" charset="0"/>
              </a:rPr>
              <a:t>In </a:t>
            </a:r>
            <a:r>
              <a:rPr lang="en-US" sz="1900" dirty="0">
                <a:latin typeface="+mn-lt"/>
                <a:ea typeface="Times New Roman" pitchFamily="18" charset="0"/>
                <a:cs typeface="Arial" pitchFamily="34" charset="0"/>
              </a:rPr>
              <a:t>the ECPM Framework the journey </a:t>
            </a:r>
            <a:r>
              <a:rPr lang="en-US" sz="1900" dirty="0" smtClean="0">
                <a:latin typeface="+mn-lt"/>
                <a:ea typeface="Times New Roman" pitchFamily="18" charset="0"/>
                <a:cs typeface="Arial" pitchFamily="34" charset="0"/>
              </a:rPr>
              <a:t>to </a:t>
            </a:r>
            <a:r>
              <a:rPr lang="en-US" sz="1900" dirty="0">
                <a:latin typeface="+mn-lt"/>
                <a:ea typeface="Times New Roman" pitchFamily="18" charset="0"/>
                <a:cs typeface="Arial" pitchFamily="34" charset="0"/>
              </a:rPr>
              <a:t>the learning and discovery of the solution </a:t>
            </a:r>
            <a:r>
              <a:rPr lang="en-US" sz="1900" dirty="0" smtClean="0">
                <a:latin typeface="+mn-lt"/>
                <a:ea typeface="Times New Roman" pitchFamily="18" charset="0"/>
                <a:cs typeface="Arial" pitchFamily="34" charset="0"/>
              </a:rPr>
              <a:t>proceeds </a:t>
            </a:r>
            <a:r>
              <a:rPr lang="en-US" sz="1900" dirty="0">
                <a:latin typeface="+mn-lt"/>
                <a:ea typeface="Times New Roman" pitchFamily="18" charset="0"/>
                <a:cs typeface="Arial" pitchFamily="34" charset="0"/>
              </a:rPr>
              <a:t>through a series of cycle </a:t>
            </a:r>
            <a:r>
              <a:rPr lang="en-US" sz="1900" dirty="0" smtClean="0">
                <a:latin typeface="+mn-lt"/>
                <a:ea typeface="Times New Roman" pitchFamily="18" charset="0"/>
                <a:cs typeface="Arial" pitchFamily="34" charset="0"/>
              </a:rPr>
              <a:t>plans </a:t>
            </a:r>
            <a:r>
              <a:rPr lang="en-US" sz="1900" dirty="0">
                <a:latin typeface="+mn-lt"/>
                <a:ea typeface="Times New Roman" pitchFamily="18" charset="0"/>
                <a:cs typeface="Arial" pitchFamily="34" charset="0"/>
              </a:rPr>
              <a:t>(In P2 these are Stage Plans). </a:t>
            </a:r>
            <a:endParaRPr lang="en-US" sz="1900" dirty="0" smtClean="0">
              <a:latin typeface="+mn-lt"/>
              <a:ea typeface="Times New Roman" pitchFamily="18" charset="0"/>
              <a:cs typeface="Arial" pitchFamily="34" charset="0"/>
            </a:endParaRPr>
          </a:p>
          <a:p>
            <a:pPr eaLnBrk="0" hangingPunct="0">
              <a:lnSpc>
                <a:spcPct val="114000"/>
              </a:lnSpc>
              <a:spcAft>
                <a:spcPts val="600"/>
              </a:spcAft>
              <a:defRPr/>
            </a:pPr>
            <a:r>
              <a:rPr lang="en-US" sz="1900" dirty="0" smtClean="0">
                <a:latin typeface="+mn-lt"/>
                <a:ea typeface="Times New Roman" pitchFamily="18" charset="0"/>
                <a:cs typeface="Arial" pitchFamily="34" charset="0"/>
              </a:rPr>
              <a:t>These </a:t>
            </a:r>
            <a:r>
              <a:rPr lang="en-US" sz="1900" dirty="0">
                <a:latin typeface="+mn-lt"/>
                <a:ea typeface="Times New Roman" pitchFamily="18" charset="0"/>
                <a:cs typeface="Arial" pitchFamily="34" charset="0"/>
              </a:rPr>
              <a:t>cycle plans are dependent </a:t>
            </a:r>
            <a:r>
              <a:rPr lang="en-US" sz="1900" dirty="0" smtClean="0">
                <a:latin typeface="+mn-lt"/>
                <a:ea typeface="Times New Roman" pitchFamily="18" charset="0"/>
                <a:cs typeface="Arial" pitchFamily="34" charset="0"/>
              </a:rPr>
              <a:t>upon </a:t>
            </a:r>
            <a:r>
              <a:rPr lang="en-US" sz="1900" dirty="0">
                <a:latin typeface="+mn-lt"/>
                <a:ea typeface="Times New Roman" pitchFamily="18" charset="0"/>
                <a:cs typeface="Arial" pitchFamily="34" charset="0"/>
              </a:rPr>
              <a:t>each other in the sense that the output from a cycle plan is input to the next cycle plan. An overall project plan exists only at a high level and describes generally how the project team expects the project to proceed. As learning and discovery takes place the overall project plan is often revised due to revisions in the scope of the project. At this level both P2 and the ECPM are equivalent and P2 LEAN simply accommodates both.</a:t>
            </a:r>
            <a:endParaRPr lang="en-US" sz="1900" dirty="0">
              <a:latin typeface="+mn-lt"/>
            </a:endParaRPr>
          </a:p>
        </p:txBody>
      </p:sp>
      <p:sp>
        <p:nvSpPr>
          <p:cNvPr id="29699"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9700"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9701"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29702"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29703" name="Rectangle 21"/>
          <p:cNvSpPr>
            <a:spLocks noChangeArrowheads="1"/>
          </p:cNvSpPr>
          <p:nvPr/>
        </p:nvSpPr>
        <p:spPr bwMode="auto">
          <a:xfrm>
            <a:off x="838200" y="11430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to </a:t>
            </a:r>
            <a:r>
              <a:rPr lang="en-US" b="1" dirty="0">
                <a:solidFill>
                  <a:schemeClr val="tx2"/>
                </a:solidFill>
                <a:latin typeface="Arial" charset="0"/>
              </a:rPr>
              <a:t>the PRINCE2 Themes</a:t>
            </a:r>
            <a:endParaRPr lang="en-US" dirty="0">
              <a:solidFill>
                <a:schemeClr val="tx2"/>
              </a:solidFill>
            </a:endParaRPr>
          </a:p>
        </p:txBody>
      </p:sp>
      <p:sp>
        <p:nvSpPr>
          <p:cNvPr id="2970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dirty="0"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25</a:t>
            </a:fld>
            <a:endParaRPr lang="en-US"/>
          </a:p>
        </p:txBody>
      </p:sp>
      <p:grpSp>
        <p:nvGrpSpPr>
          <p:cNvPr id="12" name="Group 11"/>
          <p:cNvGrpSpPr/>
          <p:nvPr/>
        </p:nvGrpSpPr>
        <p:grpSpPr>
          <a:xfrm>
            <a:off x="914400" y="1981200"/>
            <a:ext cx="1676400" cy="1600200"/>
            <a:chOff x="3652470" y="3034054"/>
            <a:chExt cx="1309902" cy="1120763"/>
          </a:xfrm>
          <a:scene3d>
            <a:camera prst="orthographicFront"/>
            <a:lightRig rig="flat" dir="t"/>
          </a:scene3d>
        </p:grpSpPr>
        <p:sp>
          <p:nvSpPr>
            <p:cNvPr id="14" name="Oval 13"/>
            <p:cNvSpPr/>
            <p:nvPr/>
          </p:nvSpPr>
          <p:spPr>
            <a:xfrm>
              <a:off x="3652470" y="3034054"/>
              <a:ext cx="1309902" cy="1120763"/>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3844301" y="3198186"/>
              <a:ext cx="926240" cy="7924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b="1" kern="1200" dirty="0" smtClean="0">
                  <a:latin typeface="+mn-lt"/>
                </a:rPr>
                <a:t>Plans</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ChangeArrowheads="1"/>
          </p:cNvSpPr>
          <p:nvPr/>
        </p:nvSpPr>
        <p:spPr bwMode="auto">
          <a:xfrm>
            <a:off x="2667000" y="1848119"/>
            <a:ext cx="6248400" cy="3128485"/>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defRPr/>
            </a:pPr>
            <a:r>
              <a:rPr lang="en-US" sz="2000" dirty="0" smtClean="0">
                <a:latin typeface="+mn-lt"/>
                <a:ea typeface="Times New Roman" pitchFamily="18" charset="0"/>
                <a:cs typeface="Arial" pitchFamily="34" charset="0"/>
              </a:rPr>
              <a:t>Complex </a:t>
            </a:r>
            <a:r>
              <a:rPr lang="en-US" sz="2000" dirty="0">
                <a:latin typeface="+mn-lt"/>
                <a:ea typeface="Times New Roman" pitchFamily="18" charset="0"/>
                <a:cs typeface="Arial" pitchFamily="34" charset="0"/>
              </a:rPr>
              <a:t>projects are high risk </a:t>
            </a:r>
            <a:r>
              <a:rPr lang="en-US" sz="2000" dirty="0" smtClean="0">
                <a:latin typeface="+mn-lt"/>
                <a:ea typeface="Times New Roman" pitchFamily="18" charset="0"/>
                <a:cs typeface="Arial" pitchFamily="34" charset="0"/>
              </a:rPr>
              <a:t>projects</a:t>
            </a:r>
            <a:r>
              <a:rPr lang="en-US" sz="2000" dirty="0">
                <a:latin typeface="+mn-lt"/>
                <a:ea typeface="Times New Roman" pitchFamily="18" charset="0"/>
                <a:cs typeface="Arial" pitchFamily="34" charset="0"/>
              </a:rPr>
              <a:t>. A sound risk management </a:t>
            </a:r>
            <a:r>
              <a:rPr lang="en-US" sz="2000" dirty="0" smtClean="0">
                <a:latin typeface="+mn-lt"/>
                <a:ea typeface="Times New Roman" pitchFamily="18" charset="0"/>
                <a:cs typeface="Arial" pitchFamily="34" charset="0"/>
              </a:rPr>
              <a:t>plan </a:t>
            </a:r>
            <a:r>
              <a:rPr lang="en-US" sz="2000" dirty="0">
                <a:latin typeface="+mn-lt"/>
                <a:ea typeface="Times New Roman" pitchFamily="18" charset="0"/>
                <a:cs typeface="Arial" pitchFamily="34" charset="0"/>
              </a:rPr>
              <a:t>is included in P2 and P2 </a:t>
            </a:r>
            <a:r>
              <a:rPr lang="en-US" sz="2000" dirty="0" smtClean="0">
                <a:latin typeface="+mn-lt"/>
                <a:ea typeface="Times New Roman" pitchFamily="18" charset="0"/>
                <a:cs typeface="Arial" pitchFamily="34" charset="0"/>
              </a:rPr>
              <a:t>Lean - </a:t>
            </a:r>
            <a:r>
              <a:rPr lang="en-US" sz="2000" dirty="0">
                <a:latin typeface="+mn-lt"/>
                <a:ea typeface="Times New Roman" pitchFamily="18" charset="0"/>
                <a:cs typeface="Arial" pitchFamily="34" charset="0"/>
              </a:rPr>
              <a:t>except P2 LEAN assigns a team </a:t>
            </a:r>
            <a:r>
              <a:rPr lang="en-US" sz="2000" dirty="0" smtClean="0">
                <a:latin typeface="+mn-lt"/>
                <a:ea typeface="Times New Roman" pitchFamily="18" charset="0"/>
                <a:cs typeface="Arial" pitchFamily="34" charset="0"/>
              </a:rPr>
              <a:t>member </a:t>
            </a:r>
            <a:r>
              <a:rPr lang="en-US" sz="2000" dirty="0">
                <a:latin typeface="+mn-lt"/>
                <a:ea typeface="Times New Roman" pitchFamily="18" charset="0"/>
                <a:cs typeface="Arial" pitchFamily="34" charset="0"/>
              </a:rPr>
              <a:t>to be </a:t>
            </a:r>
            <a:r>
              <a:rPr lang="en-US" sz="2000" dirty="0" smtClean="0">
                <a:latin typeface="+mn-lt"/>
                <a:ea typeface="Times New Roman" pitchFamily="18" charset="0"/>
                <a:cs typeface="Arial" pitchFamily="34" charset="0"/>
              </a:rPr>
              <a:t>responsible for </a:t>
            </a:r>
            <a:r>
              <a:rPr lang="en-US" sz="2000" dirty="0">
                <a:latin typeface="+mn-lt"/>
                <a:ea typeface="Times New Roman" pitchFamily="18" charset="0"/>
                <a:cs typeface="Arial" pitchFamily="34" charset="0"/>
              </a:rPr>
              <a:t>keeping the risk plan updated and keep the team members informed all project risks, their status and any other updates. P2 would normally assign maintenance of the Risk Register to Project Support, but as this is a role, the role may be allocated to a team member.</a:t>
            </a:r>
            <a:endParaRPr lang="en-US" sz="2000" dirty="0">
              <a:latin typeface="+mn-lt"/>
            </a:endParaRPr>
          </a:p>
        </p:txBody>
      </p:sp>
      <p:sp>
        <p:nvSpPr>
          <p:cNvPr id="30723"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0724"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0725"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0726"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0727" name="Rectangle 21"/>
          <p:cNvSpPr>
            <a:spLocks noChangeArrowheads="1"/>
          </p:cNvSpPr>
          <p:nvPr/>
        </p:nvSpPr>
        <p:spPr bwMode="auto">
          <a:xfrm>
            <a:off x="838200" y="11430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Themes</a:t>
            </a:r>
            <a:endParaRPr lang="en-US" dirty="0">
              <a:solidFill>
                <a:schemeClr val="tx2"/>
              </a:solidFill>
            </a:endParaRPr>
          </a:p>
        </p:txBody>
      </p:sp>
      <p:sp>
        <p:nvSpPr>
          <p:cNvPr id="3072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26</a:t>
            </a:fld>
            <a:endParaRPr lang="en-US"/>
          </a:p>
        </p:txBody>
      </p:sp>
      <p:grpSp>
        <p:nvGrpSpPr>
          <p:cNvPr id="12" name="Group 11"/>
          <p:cNvGrpSpPr/>
          <p:nvPr/>
        </p:nvGrpSpPr>
        <p:grpSpPr>
          <a:xfrm>
            <a:off x="914400" y="1905000"/>
            <a:ext cx="1752600" cy="1600200"/>
            <a:chOff x="1754253" y="3034053"/>
            <a:chExt cx="1184051" cy="1120763"/>
          </a:xfrm>
          <a:scene3d>
            <a:camera prst="orthographicFront"/>
            <a:lightRig rig="flat" dir="t"/>
          </a:scene3d>
        </p:grpSpPr>
        <p:sp>
          <p:nvSpPr>
            <p:cNvPr id="14" name="Oval 13"/>
            <p:cNvSpPr/>
            <p:nvPr/>
          </p:nvSpPr>
          <p:spPr>
            <a:xfrm>
              <a:off x="1754253" y="3034053"/>
              <a:ext cx="1184051" cy="1120763"/>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878890" y="3198185"/>
              <a:ext cx="925382" cy="7924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b="1" kern="1200" dirty="0" smtClean="0">
                  <a:latin typeface="+mn-lt"/>
                </a:rPr>
                <a:t>Risk</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Rectangle 9"/>
          <p:cNvSpPr>
            <a:spLocks noChangeArrowheads="1"/>
          </p:cNvSpPr>
          <p:nvPr/>
        </p:nvSpPr>
        <p:spPr bwMode="auto">
          <a:xfrm>
            <a:off x="2667000" y="1916645"/>
            <a:ext cx="5410200" cy="2426755"/>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defRPr/>
            </a:pPr>
            <a:r>
              <a:rPr lang="en-US" sz="2000" dirty="0" smtClean="0">
                <a:latin typeface="+mn-lt"/>
                <a:ea typeface="Times New Roman" pitchFamily="18" charset="0"/>
                <a:cs typeface="Arial" pitchFamily="34" charset="0"/>
              </a:rPr>
              <a:t>ECPM Framework uses its own bundled change management process. Change requests are held in the Scope Bank until the cycle ends</a:t>
            </a:r>
            <a:r>
              <a:rPr lang="en-US" sz="2000" dirty="0">
                <a:latin typeface="+mn-lt"/>
                <a:ea typeface="Times New Roman" pitchFamily="18" charset="0"/>
                <a:cs typeface="Arial" pitchFamily="34" charset="0"/>
              </a:rPr>
              <a:t>. As part of planning for the next cycle those change requests are each decided upon as part of a group rather than individually</a:t>
            </a:r>
            <a:r>
              <a:rPr lang="en-US" sz="2000" dirty="0" smtClean="0">
                <a:latin typeface="+mn-lt"/>
                <a:ea typeface="Times New Roman" pitchFamily="18" charset="0"/>
                <a:cs typeface="Arial" pitchFamily="34" charset="0"/>
              </a:rPr>
              <a:t>.</a:t>
            </a:r>
            <a:endParaRPr lang="en-US" sz="2000" dirty="0">
              <a:latin typeface="+mn-lt"/>
            </a:endParaRPr>
          </a:p>
        </p:txBody>
      </p:sp>
      <p:sp>
        <p:nvSpPr>
          <p:cNvPr id="31747"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1748"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1749"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1750"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1751" name="Rectangle 21"/>
          <p:cNvSpPr>
            <a:spLocks noChangeArrowheads="1"/>
          </p:cNvSpPr>
          <p:nvPr/>
        </p:nvSpPr>
        <p:spPr bwMode="auto">
          <a:xfrm>
            <a:off x="838200" y="11430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Themes</a:t>
            </a:r>
            <a:endParaRPr lang="en-US" dirty="0">
              <a:solidFill>
                <a:schemeClr val="tx2"/>
              </a:solidFill>
            </a:endParaRPr>
          </a:p>
        </p:txBody>
      </p:sp>
      <p:sp>
        <p:nvSpPr>
          <p:cNvPr id="3175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27</a:t>
            </a:fld>
            <a:endParaRPr lang="en-US"/>
          </a:p>
        </p:txBody>
      </p:sp>
      <p:grpSp>
        <p:nvGrpSpPr>
          <p:cNvPr id="12" name="Group 11"/>
          <p:cNvGrpSpPr/>
          <p:nvPr/>
        </p:nvGrpSpPr>
        <p:grpSpPr>
          <a:xfrm>
            <a:off x="914400" y="1981200"/>
            <a:ext cx="1676400" cy="1600200"/>
            <a:chOff x="827209" y="1769894"/>
            <a:chExt cx="1309929" cy="1120763"/>
          </a:xfrm>
          <a:scene3d>
            <a:camera prst="orthographicFront"/>
            <a:lightRig rig="flat" dir="t"/>
          </a:scene3d>
        </p:grpSpPr>
        <p:sp>
          <p:nvSpPr>
            <p:cNvPr id="14" name="Oval 13"/>
            <p:cNvSpPr/>
            <p:nvPr/>
          </p:nvSpPr>
          <p:spPr>
            <a:xfrm>
              <a:off x="827209" y="1769894"/>
              <a:ext cx="1309929" cy="1120763"/>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5" name="Oval 4"/>
            <p:cNvSpPr/>
            <p:nvPr/>
          </p:nvSpPr>
          <p:spPr>
            <a:xfrm>
              <a:off x="1019044" y="1934026"/>
              <a:ext cx="926259" cy="7924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600" b="1" kern="1200" dirty="0" smtClean="0">
                  <a:latin typeface="+mn-lt"/>
                </a:rPr>
                <a:t>Change</a:t>
              </a:r>
              <a:endParaRPr lang="en-US" sz="1600" b="1" kern="1200" dirty="0">
                <a:latin typeface="+mn-lt"/>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9"/>
          <p:cNvSpPr>
            <a:spLocks noChangeArrowheads="1"/>
          </p:cNvSpPr>
          <p:nvPr/>
        </p:nvSpPr>
        <p:spPr bwMode="auto">
          <a:xfrm>
            <a:off x="2590800" y="1962711"/>
            <a:ext cx="5867400" cy="2075889"/>
          </a:xfrm>
          <a:prstGeom prst="rect">
            <a:avLst/>
          </a:prstGeom>
          <a:solidFill>
            <a:schemeClr val="accent2"/>
          </a:solidFill>
          <a:ln w="9525" cap="flat" cmpd="sng">
            <a:noFill/>
            <a:prstDash val="solid"/>
            <a:miter lim="800000"/>
            <a:headEnd type="none" w="med" len="med"/>
            <a:tailEnd type="none" w="med" len="med"/>
          </a:ln>
          <a:effectLst/>
        </p:spPr>
        <p:txBody>
          <a:bodyPr wrap="square" lIns="91440" tIns="0" rIns="91440" bIns="0" anchor="ctr">
            <a:spAutoFit/>
          </a:bodyPr>
          <a:lstStyle/>
          <a:p>
            <a:pPr eaLnBrk="0" hangingPunct="0">
              <a:lnSpc>
                <a:spcPct val="114000"/>
              </a:lnSpc>
              <a:defRPr/>
            </a:pPr>
            <a:r>
              <a:rPr lang="en-US" sz="2000" dirty="0" smtClean="0">
                <a:latin typeface="+mn-lt"/>
                <a:ea typeface="Times New Roman" pitchFamily="18" charset="0"/>
                <a:cs typeface="Arial" pitchFamily="34" charset="0"/>
              </a:rPr>
              <a:t>In </a:t>
            </a:r>
            <a:r>
              <a:rPr lang="en-US" sz="2000" dirty="0">
                <a:latin typeface="+mn-lt"/>
                <a:ea typeface="Times New Roman" pitchFamily="18" charset="0"/>
                <a:cs typeface="Arial" pitchFamily="34" charset="0"/>
              </a:rPr>
              <a:t>the ECPM Framework progress </a:t>
            </a:r>
            <a:r>
              <a:rPr lang="en-US" sz="2000" dirty="0" smtClean="0">
                <a:latin typeface="+mn-lt"/>
                <a:ea typeface="Times New Roman" pitchFamily="18" charset="0"/>
                <a:cs typeface="Arial" pitchFamily="34" charset="0"/>
              </a:rPr>
              <a:t>is </a:t>
            </a:r>
            <a:r>
              <a:rPr lang="en-US" sz="2000" dirty="0">
                <a:latin typeface="+mn-lt"/>
                <a:ea typeface="Times New Roman" pitchFamily="18" charset="0"/>
                <a:cs typeface="Arial" pitchFamily="34" charset="0"/>
              </a:rPr>
              <a:t>measured as actual </a:t>
            </a:r>
            <a:r>
              <a:rPr lang="en-US" sz="2000" dirty="0" smtClean="0">
                <a:latin typeface="+mn-lt"/>
                <a:ea typeface="Times New Roman" pitchFamily="18" charset="0"/>
                <a:cs typeface="Arial" pitchFamily="34" charset="0"/>
              </a:rPr>
              <a:t>performance against </a:t>
            </a:r>
            <a:r>
              <a:rPr lang="en-US" sz="2000" dirty="0">
                <a:latin typeface="+mn-lt"/>
                <a:ea typeface="Times New Roman" pitchFamily="18" charset="0"/>
                <a:cs typeface="Arial" pitchFamily="34" charset="0"/>
              </a:rPr>
              <a:t>planned performance and </a:t>
            </a:r>
            <a:r>
              <a:rPr lang="en-US" sz="2000" dirty="0" smtClean="0">
                <a:latin typeface="+mn-lt"/>
                <a:ea typeface="Times New Roman" pitchFamily="18" charset="0"/>
                <a:cs typeface="Arial" pitchFamily="34" charset="0"/>
              </a:rPr>
              <a:t>this </a:t>
            </a:r>
            <a:r>
              <a:rPr lang="en-US" sz="2000" dirty="0">
                <a:latin typeface="+mn-lt"/>
                <a:ea typeface="Times New Roman" pitchFamily="18" charset="0"/>
                <a:cs typeface="Arial" pitchFamily="34" charset="0"/>
              </a:rPr>
              <a:t>is tracked over time. This primitive Earned Value Analysis (EVA) can be used to track trends that are indicative of convergence towards or divergence from an acceptable solution.  </a:t>
            </a:r>
            <a:endParaRPr lang="en-US" sz="2000" dirty="0">
              <a:latin typeface="+mn-lt"/>
            </a:endParaRPr>
          </a:p>
        </p:txBody>
      </p:sp>
      <p:sp>
        <p:nvSpPr>
          <p:cNvPr id="32771"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2772"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2773"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2774"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2775" name="Rectangle 21"/>
          <p:cNvSpPr>
            <a:spLocks noChangeArrowheads="1"/>
          </p:cNvSpPr>
          <p:nvPr/>
        </p:nvSpPr>
        <p:spPr bwMode="auto">
          <a:xfrm>
            <a:off x="838200" y="1143000"/>
            <a:ext cx="80772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The ECPM Framework </a:t>
            </a:r>
            <a:r>
              <a:rPr lang="en-US" b="1" dirty="0" smtClean="0">
                <a:solidFill>
                  <a:schemeClr val="tx2"/>
                </a:solidFill>
                <a:latin typeface="Arial" charset="0"/>
              </a:rPr>
              <a:t>Aligns </a:t>
            </a:r>
            <a:r>
              <a:rPr lang="en-US" b="1" dirty="0">
                <a:solidFill>
                  <a:schemeClr val="tx2"/>
                </a:solidFill>
                <a:latin typeface="Arial" charset="0"/>
              </a:rPr>
              <a:t>to the PRINCE2 Themes</a:t>
            </a:r>
            <a:endParaRPr lang="en-US" dirty="0">
              <a:solidFill>
                <a:schemeClr val="tx2"/>
              </a:solidFill>
            </a:endParaRPr>
          </a:p>
        </p:txBody>
      </p:sp>
      <p:sp>
        <p:nvSpPr>
          <p:cNvPr id="3277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28</a:t>
            </a:fld>
            <a:endParaRPr lang="en-US"/>
          </a:p>
        </p:txBody>
      </p:sp>
      <p:grpSp>
        <p:nvGrpSpPr>
          <p:cNvPr id="16" name="Group 15"/>
          <p:cNvGrpSpPr/>
          <p:nvPr/>
        </p:nvGrpSpPr>
        <p:grpSpPr>
          <a:xfrm>
            <a:off x="914400" y="1981200"/>
            <a:ext cx="1676400" cy="1600200"/>
            <a:chOff x="1091079" y="570301"/>
            <a:chExt cx="1455153" cy="1120763"/>
          </a:xfrm>
          <a:scene3d>
            <a:camera prst="orthographicFront"/>
            <a:lightRig rig="flat" dir="t"/>
          </a:scene3d>
        </p:grpSpPr>
        <p:sp>
          <p:nvSpPr>
            <p:cNvPr id="17" name="Oval 16"/>
            <p:cNvSpPr/>
            <p:nvPr/>
          </p:nvSpPr>
          <p:spPr>
            <a:xfrm>
              <a:off x="1091079" y="570301"/>
              <a:ext cx="1455153" cy="1120763"/>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8" name="Oval 4"/>
            <p:cNvSpPr/>
            <p:nvPr/>
          </p:nvSpPr>
          <p:spPr>
            <a:xfrm>
              <a:off x="1304181" y="734433"/>
              <a:ext cx="1028949" cy="7924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mn-lt"/>
                </a:rPr>
                <a:t> </a:t>
              </a:r>
              <a:r>
                <a:rPr lang="en-US" sz="1600" b="1" kern="1200" dirty="0" smtClean="0">
                  <a:latin typeface="+mn-lt"/>
                </a:rPr>
                <a:t>Progress</a:t>
              </a:r>
              <a:endParaRPr lang="en-US" sz="1400" b="1" kern="1200" dirty="0">
                <a:latin typeface="+mn-lt"/>
              </a:endParaRP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3795"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3796"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3797"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3798" name="Rectangle 21"/>
          <p:cNvSpPr>
            <a:spLocks noChangeArrowheads="1"/>
          </p:cNvSpPr>
          <p:nvPr/>
        </p:nvSpPr>
        <p:spPr bwMode="auto">
          <a:xfrm>
            <a:off x="838200" y="1143000"/>
            <a:ext cx="8077200" cy="523220"/>
          </a:xfrm>
          <a:prstGeom prst="rect">
            <a:avLst/>
          </a:prstGeom>
          <a:noFill/>
          <a:ln w="9525">
            <a:noFill/>
            <a:miter lim="800000"/>
            <a:headEnd/>
            <a:tailEnd/>
          </a:ln>
        </p:spPr>
        <p:txBody>
          <a:bodyPr wrap="square" anchor="b">
            <a:spAutoFit/>
          </a:bodyPr>
          <a:lstStyle/>
          <a:p>
            <a:r>
              <a:rPr lang="en-US" sz="2800" b="1" dirty="0">
                <a:solidFill>
                  <a:schemeClr val="tx2"/>
                </a:solidFill>
                <a:latin typeface="Arial" charset="0"/>
              </a:rPr>
              <a:t>What </a:t>
            </a:r>
            <a:r>
              <a:rPr lang="en-US" sz="2800" b="1" dirty="0" smtClean="0">
                <a:solidFill>
                  <a:schemeClr val="tx2"/>
                </a:solidFill>
                <a:latin typeface="Arial" charset="0"/>
              </a:rPr>
              <a:t>Does All </a:t>
            </a:r>
            <a:r>
              <a:rPr lang="en-US" sz="2800" b="1" dirty="0">
                <a:solidFill>
                  <a:schemeClr val="tx2"/>
                </a:solidFill>
                <a:latin typeface="Arial" charset="0"/>
              </a:rPr>
              <a:t>of </a:t>
            </a:r>
            <a:r>
              <a:rPr lang="en-US" sz="2800" b="1" dirty="0" smtClean="0">
                <a:solidFill>
                  <a:schemeClr val="tx2"/>
                </a:solidFill>
                <a:latin typeface="Arial" charset="0"/>
              </a:rPr>
              <a:t>this Mean</a:t>
            </a:r>
            <a:r>
              <a:rPr lang="en-US" sz="2800" b="1" dirty="0">
                <a:solidFill>
                  <a:schemeClr val="tx2"/>
                </a:solidFill>
                <a:latin typeface="Arial" charset="0"/>
              </a:rPr>
              <a:t>?</a:t>
            </a:r>
            <a:endParaRPr lang="en-US" sz="2800" dirty="0">
              <a:solidFill>
                <a:schemeClr val="tx2"/>
              </a:solidFill>
            </a:endParaRPr>
          </a:p>
        </p:txBody>
      </p:sp>
      <p:sp>
        <p:nvSpPr>
          <p:cNvPr id="10" name="TextBox 9"/>
          <p:cNvSpPr txBox="1"/>
          <p:nvPr/>
        </p:nvSpPr>
        <p:spPr>
          <a:xfrm>
            <a:off x="1066800" y="2133600"/>
            <a:ext cx="7696200" cy="1495794"/>
          </a:xfrm>
          <a:prstGeom prst="rect">
            <a:avLst/>
          </a:prstGeom>
          <a:noFill/>
        </p:spPr>
        <p:txBody>
          <a:bodyPr>
            <a:spAutoFit/>
          </a:bodyPr>
          <a:lstStyle/>
          <a:p>
            <a:pPr>
              <a:lnSpc>
                <a:spcPct val="114000"/>
              </a:lnSpc>
              <a:defRPr/>
            </a:pPr>
            <a:r>
              <a:rPr lang="en-US" sz="2000" dirty="0">
                <a:latin typeface="+mn-lt"/>
              </a:rPr>
              <a:t>The similarities between process diagrams, </a:t>
            </a:r>
            <a:r>
              <a:rPr lang="en-US" sz="2000" dirty="0" smtClean="0">
                <a:latin typeface="+mn-lt"/>
              </a:rPr>
              <a:t>principles </a:t>
            </a:r>
            <a:r>
              <a:rPr lang="en-US" sz="2000" dirty="0">
                <a:latin typeface="+mn-lt"/>
              </a:rPr>
              <a:t>and </a:t>
            </a:r>
            <a:r>
              <a:rPr lang="en-US" sz="2000" dirty="0" smtClean="0">
                <a:latin typeface="+mn-lt"/>
              </a:rPr>
              <a:t>themes </a:t>
            </a:r>
            <a:r>
              <a:rPr lang="en-US" sz="2000" dirty="0">
                <a:latin typeface="+mn-lt"/>
              </a:rPr>
              <a:t>will be an advantage as we adapt tools, templates and processes from one framework to another. Here we focus on integrating ECPM into PRINCE2 with significant benefit to PRINCE2.</a:t>
            </a:r>
          </a:p>
        </p:txBody>
      </p:sp>
      <p:sp>
        <p:nvSpPr>
          <p:cNvPr id="3380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PRINCE2 and ECPM Framework Similarities</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081742"/>
            <a:ext cx="6553200" cy="523220"/>
          </a:xfrm>
        </p:spPr>
        <p:txBody>
          <a:bodyPr/>
          <a:lstStyle/>
          <a:p>
            <a:pPr algn="l" eaLnBrk="1" hangingPunct="1">
              <a:defRPr/>
            </a:pPr>
            <a:r>
              <a:rPr lang="en-US" sz="2800" b="1" dirty="0" smtClean="0">
                <a:solidFill>
                  <a:srgbClr val="003366"/>
                </a:solidFill>
              </a:rPr>
              <a:t>Why this Book?</a:t>
            </a:r>
            <a:endParaRPr lang="en-US" sz="2800" dirty="0" smtClean="0">
              <a:solidFill>
                <a:srgbClr val="003366"/>
              </a:solidFill>
            </a:endParaRPr>
          </a:p>
        </p:txBody>
      </p:sp>
      <p:sp>
        <p:nvSpPr>
          <p:cNvPr id="7171" name="Text Box 6"/>
          <p:cNvSpPr txBox="1">
            <a:spLocks noChangeArrowheads="1"/>
          </p:cNvSpPr>
          <p:nvPr/>
        </p:nvSpPr>
        <p:spPr bwMode="auto">
          <a:xfrm>
            <a:off x="1981200" y="3962400"/>
            <a:ext cx="4876800" cy="396875"/>
          </a:xfrm>
          <a:prstGeom prst="rect">
            <a:avLst/>
          </a:prstGeom>
          <a:noFill/>
          <a:ln w="9525">
            <a:noFill/>
            <a:miter lim="800000"/>
            <a:headEnd/>
            <a:tailEnd/>
          </a:ln>
        </p:spPr>
        <p:txBody>
          <a:bodyPr>
            <a:spAutoFit/>
          </a:bodyPr>
          <a:lstStyle/>
          <a:p>
            <a:pPr eaLnBrk="0" hangingPunct="0"/>
            <a:r>
              <a:rPr lang="en-US" sz="2000">
                <a:latin typeface="Times New Roman" pitchFamily="18" charset="0"/>
              </a:rPr>
              <a:t> </a:t>
            </a:r>
            <a:endParaRPr lang="en-US" sz="1800">
              <a:latin typeface="Arial" charset="0"/>
            </a:endParaRPr>
          </a:p>
        </p:txBody>
      </p:sp>
      <p:sp>
        <p:nvSpPr>
          <p:cNvPr id="7172"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sp>
        <p:nvSpPr>
          <p:cNvPr id="7173" name="Text Box 9"/>
          <p:cNvSpPr txBox="1">
            <a:spLocks noChangeArrowheads="1"/>
          </p:cNvSpPr>
          <p:nvPr/>
        </p:nvSpPr>
        <p:spPr bwMode="auto">
          <a:xfrm>
            <a:off x="381000" y="1600200"/>
            <a:ext cx="8153400" cy="519113"/>
          </a:xfrm>
          <a:prstGeom prst="rect">
            <a:avLst/>
          </a:prstGeom>
          <a:noFill/>
          <a:ln w="9525">
            <a:noFill/>
            <a:miter lim="800000"/>
            <a:headEnd/>
            <a:tailEnd/>
          </a:ln>
        </p:spPr>
        <p:txBody>
          <a:bodyPr>
            <a:spAutoFit/>
          </a:bodyPr>
          <a:lstStyle/>
          <a:p>
            <a:pPr algn="ctr" eaLnBrk="0" hangingPunct="0"/>
            <a:r>
              <a:rPr lang="en-US" sz="2800" b="1">
                <a:latin typeface="Bookman Old Style" pitchFamily="18" charset="0"/>
              </a:rPr>
              <a:t> </a:t>
            </a:r>
            <a:endParaRPr lang="en-US" sz="1800">
              <a:latin typeface="Arial" charset="0"/>
            </a:endParaRPr>
          </a:p>
        </p:txBody>
      </p:sp>
      <p:sp>
        <p:nvSpPr>
          <p:cNvPr id="717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Introduction</a:t>
            </a:r>
          </a:p>
        </p:txBody>
      </p:sp>
      <p:pic>
        <p:nvPicPr>
          <p:cNvPr id="7175" name="Picture 2"/>
          <p:cNvPicPr>
            <a:picLocks noChangeAspect="1" noChangeArrowheads="1"/>
          </p:cNvPicPr>
          <p:nvPr/>
        </p:nvPicPr>
        <p:blipFill>
          <a:blip r:embed="rId3" cstate="print"/>
          <a:srcRect/>
          <a:stretch>
            <a:fillRect/>
          </a:stretch>
        </p:blipFill>
        <p:spPr bwMode="auto">
          <a:xfrm>
            <a:off x="7010400" y="2057400"/>
            <a:ext cx="1743101" cy="2555555"/>
          </a:xfrm>
          <a:prstGeom prst="rect">
            <a:avLst/>
          </a:prstGeom>
          <a:noFill/>
          <a:ln w="9525">
            <a:noFill/>
            <a:miter lim="800000"/>
            <a:headEnd/>
            <a:tailEnd/>
          </a:ln>
        </p:spPr>
      </p:pic>
      <p:sp>
        <p:nvSpPr>
          <p:cNvPr id="9" name="TextBox 8"/>
          <p:cNvSpPr txBox="1"/>
          <p:nvPr/>
        </p:nvSpPr>
        <p:spPr>
          <a:xfrm>
            <a:off x="838200" y="1981200"/>
            <a:ext cx="6172200" cy="2438400"/>
          </a:xfrm>
          <a:prstGeom prst="rect">
            <a:avLst/>
          </a:prstGeom>
          <a:noFill/>
        </p:spPr>
        <p:txBody>
          <a:bodyPr>
            <a:noAutofit/>
          </a:bodyPr>
          <a:lstStyle/>
          <a:p>
            <a:pPr marL="465138" indent="-465138">
              <a:spcAft>
                <a:spcPts val="600"/>
              </a:spcAft>
              <a:buClr>
                <a:srgbClr val="003366"/>
              </a:buClr>
              <a:buFont typeface="Wingdings" pitchFamily="2" charset="2"/>
              <a:buChar char="Ø"/>
              <a:defRPr/>
            </a:pPr>
            <a:r>
              <a:rPr lang="en-US" sz="2000" dirty="0">
                <a:latin typeface="+mn-lt"/>
              </a:rPr>
              <a:t>PRINCE2 was originally designed for a linear project management </a:t>
            </a:r>
            <a:r>
              <a:rPr lang="en-US" sz="2000" dirty="0" smtClean="0">
                <a:latin typeface="+mn-lt"/>
              </a:rPr>
              <a:t>landscape</a:t>
            </a:r>
            <a:endParaRPr lang="en-US" sz="2000" dirty="0">
              <a:latin typeface="+mn-lt"/>
            </a:endParaRPr>
          </a:p>
          <a:p>
            <a:pPr marL="465138" indent="-465138">
              <a:spcAft>
                <a:spcPts val="600"/>
              </a:spcAft>
              <a:buClr>
                <a:srgbClr val="003366"/>
              </a:buClr>
              <a:buFont typeface="Wingdings" pitchFamily="2" charset="2"/>
              <a:buChar char="Ø"/>
              <a:defRPr/>
            </a:pPr>
            <a:r>
              <a:rPr lang="en-US" sz="2000" dirty="0">
                <a:latin typeface="+mn-lt"/>
              </a:rPr>
              <a:t>ECPM was designed to accommodate complex project </a:t>
            </a:r>
            <a:r>
              <a:rPr lang="en-US" sz="2000" dirty="0" smtClean="0">
                <a:latin typeface="+mn-lt"/>
              </a:rPr>
              <a:t>situations</a:t>
            </a:r>
            <a:endParaRPr lang="en-US" sz="2000" dirty="0">
              <a:latin typeface="+mn-lt"/>
            </a:endParaRPr>
          </a:p>
          <a:p>
            <a:pPr marL="465138" indent="-465138">
              <a:spcAft>
                <a:spcPts val="600"/>
              </a:spcAft>
              <a:buClr>
                <a:srgbClr val="003366"/>
              </a:buClr>
              <a:buFont typeface="Wingdings" pitchFamily="2" charset="2"/>
              <a:buChar char="Ø"/>
              <a:defRPr/>
            </a:pPr>
            <a:r>
              <a:rPr lang="en-US" sz="2000" dirty="0">
                <a:latin typeface="+mn-lt"/>
              </a:rPr>
              <a:t>PRINCE2 is not a Lean </a:t>
            </a:r>
            <a:r>
              <a:rPr lang="en-US" sz="2000" dirty="0" smtClean="0">
                <a:latin typeface="+mn-lt"/>
              </a:rPr>
              <a:t>Process</a:t>
            </a:r>
            <a:endParaRPr lang="en-US" sz="2000" dirty="0">
              <a:latin typeface="+mn-lt"/>
            </a:endParaRPr>
          </a:p>
          <a:p>
            <a:pPr marL="465138" indent="-465138">
              <a:spcAft>
                <a:spcPts val="600"/>
              </a:spcAft>
              <a:buClr>
                <a:srgbClr val="003366"/>
              </a:buClr>
              <a:buFont typeface="Wingdings" pitchFamily="2" charset="2"/>
              <a:buChar char="Ø"/>
              <a:defRPr/>
            </a:pPr>
            <a:r>
              <a:rPr lang="en-US" sz="2000" dirty="0">
                <a:latin typeface="+mn-lt"/>
              </a:rPr>
              <a:t>ECPM is a Lean </a:t>
            </a:r>
            <a:r>
              <a:rPr lang="en-US" sz="2000" dirty="0" smtClean="0">
                <a:latin typeface="+mn-lt"/>
              </a:rPr>
              <a:t>Framework</a:t>
            </a:r>
          </a:p>
          <a:p>
            <a:pPr marL="465138" indent="-465138">
              <a:spcAft>
                <a:spcPts val="600"/>
              </a:spcAft>
              <a:buClr>
                <a:srgbClr val="003366"/>
              </a:buClr>
              <a:buFont typeface="Wingdings" pitchFamily="2" charset="2"/>
              <a:buChar char="Ø"/>
              <a:defRPr/>
            </a:pPr>
            <a:r>
              <a:rPr lang="en-US" sz="2000" dirty="0">
                <a:latin typeface="+mn-lt"/>
              </a:rPr>
              <a:t>There are several artifacts from ECPM that can be easily adapted into PRINCE2 to create a framework that is adaptive, agile and lean</a:t>
            </a:r>
          </a:p>
          <a:p>
            <a:pPr marL="465138" indent="-465138">
              <a:spcAft>
                <a:spcPts val="600"/>
              </a:spcAft>
              <a:buClr>
                <a:srgbClr val="003366"/>
              </a:buClr>
              <a:buFont typeface="Wingdings" pitchFamily="2" charset="2"/>
              <a:buChar char="Ø"/>
              <a:defRPr/>
            </a:pPr>
            <a:endParaRPr lang="en-US" sz="2000" dirty="0">
              <a:latin typeface="+mn-lt"/>
            </a:endParaRPr>
          </a:p>
        </p:txBody>
      </p:sp>
      <p:sp>
        <p:nvSpPr>
          <p:cNvPr id="10" name="Date Placeholder 9"/>
          <p:cNvSpPr>
            <a:spLocks noGrp="1"/>
          </p:cNvSpPr>
          <p:nvPr>
            <p:ph type="dt" sz="half" idx="10"/>
          </p:nvPr>
        </p:nvSpPr>
        <p:spPr>
          <a:xfrm>
            <a:off x="838200" y="6324600"/>
            <a:ext cx="2971800" cy="457200"/>
          </a:xfrm>
        </p:spPr>
        <p:txBody>
          <a:bodyPr/>
          <a:lstStyle/>
          <a:p>
            <a:pPr>
              <a:defRPr/>
            </a:pPr>
            <a:r>
              <a:rPr lang="en-US" dirty="0"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3</a:t>
            </a:fld>
            <a:endParaRPr lang="en-US"/>
          </a:p>
        </p:txBody>
      </p:sp>
      <p:sp>
        <p:nvSpPr>
          <p:cNvPr id="12" name="TextBox 11"/>
          <p:cNvSpPr txBox="1"/>
          <p:nvPr/>
        </p:nvSpPr>
        <p:spPr>
          <a:xfrm>
            <a:off x="838200" y="5105400"/>
            <a:ext cx="8077200" cy="914400"/>
          </a:xfrm>
          <a:prstGeom prst="rect">
            <a:avLst/>
          </a:prstGeom>
          <a:noFill/>
        </p:spPr>
        <p:txBody>
          <a:bodyPr>
            <a:noAutofit/>
          </a:bodyPr>
          <a:lstStyle/>
          <a:p>
            <a:pPr marL="465138" indent="-465138">
              <a:buClr>
                <a:srgbClr val="003366"/>
              </a:buClr>
              <a:buFont typeface="Wingdings" pitchFamily="2" charset="2"/>
              <a:buChar char="Ø"/>
              <a:defRPr/>
            </a:pPr>
            <a:r>
              <a:rPr lang="en-US" sz="2000" dirty="0" smtClean="0">
                <a:latin typeface="+mn-lt"/>
              </a:rPr>
              <a:t>This </a:t>
            </a:r>
            <a:r>
              <a:rPr lang="en-US" sz="2000" dirty="0">
                <a:latin typeface="+mn-lt"/>
              </a:rPr>
              <a:t>book fills that gap and delivers </a:t>
            </a:r>
            <a:r>
              <a:rPr lang="en-US" sz="2000" dirty="0" smtClean="0">
                <a:latin typeface="+mn-lt"/>
              </a:rPr>
              <a:t>P2 </a:t>
            </a:r>
            <a:r>
              <a:rPr lang="en-US" sz="2000" dirty="0">
                <a:latin typeface="+mn-lt"/>
              </a:rPr>
              <a:t>LEAN as a significant framework </a:t>
            </a:r>
            <a:r>
              <a:rPr lang="en-US" sz="2000" dirty="0" smtClean="0">
                <a:latin typeface="+mn-lt"/>
              </a:rPr>
              <a:t>for </a:t>
            </a:r>
            <a:r>
              <a:rPr lang="en-US" sz="2000" dirty="0">
                <a:latin typeface="+mn-lt"/>
              </a:rPr>
              <a:t>increased business value!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4819"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4820"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4821"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4822" name="Rectangle 21"/>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Recommended ECPM Framework Artifacts</a:t>
            </a:r>
            <a:endParaRPr lang="en-US" sz="2800" dirty="0">
              <a:solidFill>
                <a:schemeClr val="tx2"/>
              </a:solidFill>
            </a:endParaRPr>
          </a:p>
        </p:txBody>
      </p:sp>
      <p:sp>
        <p:nvSpPr>
          <p:cNvPr id="34823" name="Rectangle 6"/>
          <p:cNvSpPr>
            <a:spLocks noChangeArrowheads="1"/>
          </p:cNvSpPr>
          <p:nvPr/>
        </p:nvSpPr>
        <p:spPr bwMode="auto">
          <a:xfrm>
            <a:off x="7620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Creating the P2 LEAN Framework</a:t>
            </a:r>
          </a:p>
        </p:txBody>
      </p:sp>
      <p:sp>
        <p:nvSpPr>
          <p:cNvPr id="10" name="TextBox 9"/>
          <p:cNvSpPr txBox="1"/>
          <p:nvPr/>
        </p:nvSpPr>
        <p:spPr>
          <a:xfrm>
            <a:off x="1066800" y="2133600"/>
            <a:ext cx="7391400" cy="4001095"/>
          </a:xfrm>
          <a:prstGeom prst="rect">
            <a:avLst/>
          </a:prstGeom>
          <a:noFill/>
        </p:spPr>
        <p:txBody>
          <a:bodyPr wrap="square">
            <a:spAutoFit/>
          </a:bodyPr>
          <a:lstStyle/>
          <a:p>
            <a:pPr>
              <a:spcAft>
                <a:spcPts val="1200"/>
              </a:spcAft>
              <a:defRPr/>
            </a:pPr>
            <a:r>
              <a:rPr lang="en-US" sz="2200" dirty="0">
                <a:latin typeface="+mn-lt"/>
              </a:rPr>
              <a:t>The ECPM artifacts that we recommend integrating into P2 are:</a:t>
            </a:r>
          </a:p>
          <a:p>
            <a:pPr marL="914400" indent="-457200">
              <a:spcAft>
                <a:spcPts val="1200"/>
              </a:spcAft>
              <a:buFont typeface="Wingdings" pitchFamily="2" charset="2"/>
              <a:buChar char="Ø"/>
              <a:defRPr/>
            </a:pPr>
            <a:r>
              <a:rPr lang="en-US" sz="2000" dirty="0" smtClean="0">
                <a:latin typeface="+mn-lt"/>
              </a:rPr>
              <a:t>Co-Manager </a:t>
            </a:r>
            <a:r>
              <a:rPr lang="en-US" sz="2000" dirty="0">
                <a:latin typeface="+mn-lt"/>
              </a:rPr>
              <a:t>Model</a:t>
            </a:r>
          </a:p>
          <a:p>
            <a:pPr marL="914400" indent="-457200">
              <a:spcAft>
                <a:spcPts val="1200"/>
              </a:spcAft>
              <a:buFont typeface="Wingdings" pitchFamily="2" charset="2"/>
              <a:buChar char="Ø"/>
              <a:defRPr/>
            </a:pPr>
            <a:r>
              <a:rPr lang="en-US" sz="2000" dirty="0">
                <a:latin typeface="+mn-lt"/>
              </a:rPr>
              <a:t>High-level Requirements Elicitation</a:t>
            </a:r>
          </a:p>
          <a:p>
            <a:pPr marL="914400" indent="-457200">
              <a:spcAft>
                <a:spcPts val="1200"/>
              </a:spcAft>
              <a:buFont typeface="Wingdings" pitchFamily="2" charset="2"/>
              <a:buChar char="Ø"/>
              <a:defRPr/>
            </a:pPr>
            <a:r>
              <a:rPr lang="en-US" sz="2000" dirty="0">
                <a:latin typeface="+mn-lt"/>
              </a:rPr>
              <a:t>Scope Triangle</a:t>
            </a:r>
          </a:p>
          <a:p>
            <a:pPr marL="914400" indent="-457200">
              <a:spcAft>
                <a:spcPts val="1200"/>
              </a:spcAft>
              <a:buFont typeface="Wingdings" pitchFamily="2" charset="2"/>
              <a:buChar char="Ø"/>
              <a:defRPr/>
            </a:pPr>
            <a:r>
              <a:rPr lang="en-US" sz="2000" dirty="0">
                <a:latin typeface="+mn-lt"/>
              </a:rPr>
              <a:t>Bundled Change Request Process</a:t>
            </a:r>
          </a:p>
          <a:p>
            <a:pPr marL="914400" indent="-457200">
              <a:spcAft>
                <a:spcPts val="1200"/>
              </a:spcAft>
              <a:buFont typeface="Wingdings" pitchFamily="2" charset="2"/>
              <a:buChar char="Ø"/>
              <a:defRPr/>
            </a:pPr>
            <a:r>
              <a:rPr lang="en-US" sz="2000" dirty="0">
                <a:latin typeface="+mn-lt"/>
              </a:rPr>
              <a:t>Scope Bank</a:t>
            </a:r>
          </a:p>
          <a:p>
            <a:pPr marL="914400" indent="-457200">
              <a:spcAft>
                <a:spcPts val="1200"/>
              </a:spcAft>
              <a:buFont typeface="Wingdings" pitchFamily="2" charset="2"/>
              <a:buChar char="Ø"/>
              <a:defRPr/>
            </a:pPr>
            <a:r>
              <a:rPr lang="en-US" sz="2000" dirty="0">
                <a:latin typeface="+mn-lt"/>
              </a:rPr>
              <a:t>Probative and Integrative Swim Lanes</a:t>
            </a:r>
          </a:p>
          <a:p>
            <a:pPr marL="914400" indent="-457200">
              <a:spcAft>
                <a:spcPts val="1200"/>
              </a:spcAft>
              <a:buFont typeface="Wingdings" pitchFamily="2" charset="2"/>
              <a:buChar char="Ø"/>
              <a:defRPr/>
            </a:pPr>
            <a:r>
              <a:rPr lang="en-US" sz="2000" dirty="0">
                <a:latin typeface="+mn-lt"/>
              </a:rPr>
              <a:t>Vetted portfolio of tools, templates and processes</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5"/>
          <p:cNvSpPr>
            <a:spLocks noChangeArrowheads="1"/>
          </p:cNvSpPr>
          <p:nvPr/>
        </p:nvSpPr>
        <p:spPr bwMode="auto">
          <a:xfrm>
            <a:off x="914400" y="1112520"/>
            <a:ext cx="8077200" cy="492443"/>
          </a:xfrm>
          <a:prstGeom prst="rect">
            <a:avLst/>
          </a:prstGeom>
          <a:noFill/>
          <a:ln w="9525">
            <a:noFill/>
            <a:miter lim="800000"/>
            <a:headEnd/>
            <a:tailEnd/>
          </a:ln>
        </p:spPr>
        <p:txBody>
          <a:bodyPr wrap="square" anchor="b">
            <a:spAutoFit/>
          </a:bodyPr>
          <a:lstStyle/>
          <a:p>
            <a:r>
              <a:rPr lang="en-US" sz="2600" b="1" dirty="0">
                <a:solidFill>
                  <a:schemeClr val="tx2"/>
                </a:solidFill>
                <a:latin typeface="Arial" charset="0"/>
              </a:rPr>
              <a:t>The Importance of Meaningful Client Involvement</a:t>
            </a:r>
            <a:endParaRPr lang="en-US" sz="2600" dirty="0">
              <a:solidFill>
                <a:schemeClr val="tx2"/>
              </a:solidFill>
            </a:endParaRPr>
          </a:p>
        </p:txBody>
      </p:sp>
      <p:sp>
        <p:nvSpPr>
          <p:cNvPr id="10" name="TextBox 9"/>
          <p:cNvSpPr txBox="1"/>
          <p:nvPr/>
        </p:nvSpPr>
        <p:spPr bwMode="auto">
          <a:xfrm>
            <a:off x="1524000" y="5105400"/>
            <a:ext cx="6248400" cy="707886"/>
          </a:xfrm>
          <a:prstGeom prst="rect">
            <a:avLst/>
          </a:prstGeom>
          <a:solidFill>
            <a:srgbClr val="E2ECF6"/>
          </a:solidFill>
          <a:ln>
            <a:solidFill>
              <a:schemeClr val="tx1"/>
            </a:solidFill>
          </a:ln>
        </p:spPr>
        <p:txBody>
          <a:bodyPr wrap="square">
            <a:spAutoFit/>
          </a:bodyPr>
          <a:lstStyle/>
          <a:p>
            <a:pPr algn="ctr">
              <a:spcBef>
                <a:spcPts val="0"/>
              </a:spcBef>
              <a:spcAft>
                <a:spcPts val="0"/>
              </a:spcAft>
              <a:defRPr/>
            </a:pPr>
            <a:r>
              <a:rPr lang="en-US" sz="2000" b="1" dirty="0" smtClean="0">
                <a:latin typeface="+mn-lt"/>
              </a:rPr>
              <a:t>“It takes a village” to successfully deliver business </a:t>
            </a:r>
            <a:r>
              <a:rPr lang="en-US" sz="2000" b="1" dirty="0">
                <a:latin typeface="+mn-lt"/>
              </a:rPr>
              <a:t>value from a complex project.</a:t>
            </a:r>
          </a:p>
        </p:txBody>
      </p:sp>
      <p:sp>
        <p:nvSpPr>
          <p:cNvPr id="3584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Co-Manager Model</a:t>
            </a:r>
          </a:p>
        </p:txBody>
      </p:sp>
      <p:sp>
        <p:nvSpPr>
          <p:cNvPr id="12" name="TextBox 11"/>
          <p:cNvSpPr txBox="1"/>
          <p:nvPr/>
        </p:nvSpPr>
        <p:spPr>
          <a:xfrm>
            <a:off x="1600200" y="2057400"/>
            <a:ext cx="6248400" cy="1817357"/>
          </a:xfrm>
          <a:prstGeom prst="rect">
            <a:avLst/>
          </a:prstGeom>
          <a:noFill/>
        </p:spPr>
        <p:txBody>
          <a:bodyPr>
            <a:spAutoFit/>
          </a:bodyPr>
          <a:lstStyle/>
          <a:p>
            <a:pPr>
              <a:lnSpc>
                <a:spcPct val="114000"/>
              </a:lnSpc>
              <a:defRPr/>
            </a:pPr>
            <a:r>
              <a:rPr lang="en-US" sz="2000" dirty="0">
                <a:latin typeface="+mn-lt"/>
              </a:rPr>
              <a:t>For several years now the Standish Group has reported on the importance of client involvement to the success of projects. This is a critical success factor and is a design feature of the ECPM Framework.</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dirty="0"/>
          </a:p>
        </p:txBody>
      </p:sp>
      <p:sp>
        <p:nvSpPr>
          <p:cNvPr id="9" name="Slide Number Placeholder 8"/>
          <p:cNvSpPr>
            <a:spLocks noGrp="1"/>
          </p:cNvSpPr>
          <p:nvPr>
            <p:ph type="sldNum" sz="quarter" idx="12"/>
          </p:nvPr>
        </p:nvSpPr>
        <p:spPr/>
        <p:txBody>
          <a:bodyPr/>
          <a:lstStyle/>
          <a:p>
            <a:pPr>
              <a:defRPr/>
            </a:pPr>
            <a:fld id="{51FBC415-B54D-42F1-9A09-A2A50639A4C7}"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143000"/>
            <a:ext cx="8154605" cy="461665"/>
          </a:xfrm>
          <a:prstGeom prst="rect">
            <a:avLst/>
          </a:prstGeom>
        </p:spPr>
        <p:txBody>
          <a:bodyPr wrap="none">
            <a:spAutoFit/>
          </a:bodyPr>
          <a:lstStyle/>
          <a:p>
            <a:pPr>
              <a:defRPr/>
            </a:pPr>
            <a:r>
              <a:rPr lang="en-US" b="1" dirty="0">
                <a:solidFill>
                  <a:schemeClr val="tx2"/>
                </a:solidFill>
                <a:latin typeface="Arial" charset="0"/>
              </a:rPr>
              <a:t>ECPM </a:t>
            </a:r>
            <a:r>
              <a:rPr lang="en-US" b="1" dirty="0" smtClean="0">
                <a:solidFill>
                  <a:schemeClr val="tx2"/>
                </a:solidFill>
                <a:latin typeface="Arial" charset="0"/>
              </a:rPr>
              <a:t>Advocates </a:t>
            </a:r>
            <a:r>
              <a:rPr lang="en-US" b="1" dirty="0">
                <a:solidFill>
                  <a:schemeClr val="tx2"/>
                </a:solidFill>
                <a:latin typeface="Arial" charset="0"/>
              </a:rPr>
              <a:t>M</a:t>
            </a:r>
            <a:r>
              <a:rPr lang="en-US" b="1" dirty="0" smtClean="0">
                <a:solidFill>
                  <a:schemeClr val="tx2"/>
                </a:solidFill>
                <a:latin typeface="Arial" charset="0"/>
              </a:rPr>
              <a:t>eaningful </a:t>
            </a:r>
            <a:r>
              <a:rPr lang="en-US" b="1" dirty="0">
                <a:solidFill>
                  <a:schemeClr val="tx2"/>
                </a:solidFill>
                <a:latin typeface="Arial" charset="0"/>
              </a:rPr>
              <a:t>I</a:t>
            </a:r>
            <a:r>
              <a:rPr lang="en-US" b="1" dirty="0" smtClean="0">
                <a:solidFill>
                  <a:schemeClr val="tx2"/>
                </a:solidFill>
                <a:latin typeface="Arial" charset="0"/>
              </a:rPr>
              <a:t>nvolvement </a:t>
            </a:r>
            <a:r>
              <a:rPr lang="en-US" b="1" dirty="0">
                <a:solidFill>
                  <a:schemeClr val="tx2"/>
                </a:solidFill>
                <a:latin typeface="Arial" charset="0"/>
              </a:rPr>
              <a:t>of the </a:t>
            </a:r>
            <a:r>
              <a:rPr lang="en-US" b="1" dirty="0" smtClean="0">
                <a:solidFill>
                  <a:schemeClr val="tx2"/>
                </a:solidFill>
                <a:latin typeface="Arial" charset="0"/>
              </a:rPr>
              <a:t>Client</a:t>
            </a:r>
            <a:endParaRPr lang="en-US" b="1" dirty="0">
              <a:solidFill>
                <a:schemeClr val="tx2"/>
              </a:solidFill>
              <a:latin typeface="Arial" charset="0"/>
            </a:endParaRPr>
          </a:p>
        </p:txBody>
      </p:sp>
      <p:sp>
        <p:nvSpPr>
          <p:cNvPr id="36868" name="Rectangle 4"/>
          <p:cNvSpPr>
            <a:spLocks noChangeArrowheads="1"/>
          </p:cNvSpPr>
          <p:nvPr/>
        </p:nvSpPr>
        <p:spPr bwMode="auto">
          <a:xfrm>
            <a:off x="0" y="3048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Co-Manager Model</a:t>
            </a:r>
          </a:p>
        </p:txBody>
      </p:sp>
      <p:sp>
        <p:nvSpPr>
          <p:cNvPr id="5" name="Date Placeholder 4"/>
          <p:cNvSpPr>
            <a:spLocks noGrp="1"/>
          </p:cNvSpPr>
          <p:nvPr>
            <p:ph type="dt" sz="half" idx="10"/>
          </p:nvPr>
        </p:nvSpPr>
        <p:spPr/>
        <p:txBody>
          <a:bodyPr/>
          <a:lstStyle/>
          <a:p>
            <a:pPr>
              <a:defRPr/>
            </a:pPr>
            <a:r>
              <a:rPr lang="en-US" smtClean="0"/>
              <a:t>J. Ross Publishing WAV™ material</a:t>
            </a:r>
            <a:endParaRPr lang="en-US"/>
          </a:p>
        </p:txBody>
      </p:sp>
      <p:sp>
        <p:nvSpPr>
          <p:cNvPr id="6" name="Slide Number Placeholder 5"/>
          <p:cNvSpPr>
            <a:spLocks noGrp="1"/>
          </p:cNvSpPr>
          <p:nvPr>
            <p:ph type="sldNum" sz="quarter" idx="12"/>
          </p:nvPr>
        </p:nvSpPr>
        <p:spPr/>
        <p:txBody>
          <a:bodyPr/>
          <a:lstStyle/>
          <a:p>
            <a:pPr>
              <a:defRPr/>
            </a:pPr>
            <a:fld id="{B882E182-7CA8-4D56-BE74-62AEAA8BE2C8}" type="slidenum">
              <a:rPr lang="en-US" smtClean="0"/>
              <a:pPr>
                <a:defRPr/>
              </a:pPr>
              <a:t>32</a:t>
            </a:fld>
            <a:endParaRPr lang="en-US"/>
          </a:p>
        </p:txBody>
      </p:sp>
      <p:pic>
        <p:nvPicPr>
          <p:cNvPr id="36867" name="Picture 3" descr="C:\Users\bby\AppData\Local\Microsoft\Windows\Temporary Internet Files\Content.IE5\K9L3VYU9\MCj00788180000[1].wmf"/>
          <p:cNvPicPr>
            <a:picLocks noChangeAspect="1" noChangeArrowheads="1"/>
          </p:cNvPicPr>
          <p:nvPr/>
        </p:nvPicPr>
        <p:blipFill>
          <a:blip r:embed="rId3" cstate="print">
            <a:duotone>
              <a:prstClr val="black"/>
              <a:srgbClr val="003366">
                <a:tint val="45000"/>
                <a:satMod val="400000"/>
              </a:srgbClr>
            </a:duotone>
          </a:blip>
          <a:srcRect/>
          <a:stretch>
            <a:fillRect/>
          </a:stretch>
        </p:blipFill>
        <p:spPr bwMode="auto">
          <a:xfrm>
            <a:off x="2319338" y="2171700"/>
            <a:ext cx="4614862" cy="410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bby\AppData\Local\Microsoft\Windows\Temporary Internet Files\Content.IE5\K9L3VYU9\MCj00788180000[1].wmf"/>
          <p:cNvPicPr>
            <a:picLocks noChangeAspect="1" noChangeArrowheads="1"/>
          </p:cNvPicPr>
          <p:nvPr/>
        </p:nvPicPr>
        <p:blipFill>
          <a:blip r:embed="rId3" cstate="print"/>
          <a:srcRect/>
          <a:stretch>
            <a:fillRect/>
          </a:stretch>
        </p:blipFill>
        <p:spPr bwMode="auto">
          <a:xfrm>
            <a:off x="6705600" y="2514600"/>
            <a:ext cx="2228850" cy="1981200"/>
          </a:xfrm>
          <a:prstGeom prst="rect">
            <a:avLst/>
          </a:prstGeom>
          <a:noFill/>
          <a:ln w="9525">
            <a:noFill/>
            <a:miter lim="800000"/>
            <a:headEnd/>
            <a:tailEnd/>
          </a:ln>
        </p:spPr>
      </p:pic>
      <p:sp>
        <p:nvSpPr>
          <p:cNvPr id="37891"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7892"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7893"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37894"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37895" name="Rectangle 25"/>
          <p:cNvSpPr>
            <a:spLocks noChangeArrowheads="1"/>
          </p:cNvSpPr>
          <p:nvPr/>
        </p:nvSpPr>
        <p:spPr bwMode="auto">
          <a:xfrm>
            <a:off x="838200" y="1143298"/>
            <a:ext cx="8305800" cy="461665"/>
          </a:xfrm>
          <a:prstGeom prst="rect">
            <a:avLst/>
          </a:prstGeom>
          <a:noFill/>
          <a:ln w="9525">
            <a:noFill/>
            <a:miter lim="800000"/>
            <a:headEnd/>
            <a:tailEnd/>
          </a:ln>
        </p:spPr>
        <p:txBody>
          <a:bodyPr anchor="b">
            <a:spAutoFit/>
          </a:bodyPr>
          <a:lstStyle/>
          <a:p>
            <a:r>
              <a:rPr lang="en-US" b="1" dirty="0">
                <a:solidFill>
                  <a:schemeClr val="tx2"/>
                </a:solidFill>
                <a:latin typeface="Arial" charset="0"/>
              </a:rPr>
              <a:t>The Client and the Project Manager Relationship</a:t>
            </a:r>
            <a:endParaRPr lang="en-US" dirty="0">
              <a:solidFill>
                <a:schemeClr val="tx2"/>
              </a:solidFill>
            </a:endParaRPr>
          </a:p>
        </p:txBody>
      </p:sp>
      <p:sp>
        <p:nvSpPr>
          <p:cNvPr id="2" name="TextBox 7"/>
          <p:cNvSpPr txBox="1">
            <a:spLocks noChangeArrowheads="1"/>
          </p:cNvSpPr>
          <p:nvPr/>
        </p:nvSpPr>
        <p:spPr bwMode="auto">
          <a:xfrm>
            <a:off x="990600" y="1905000"/>
            <a:ext cx="5867400" cy="2862322"/>
          </a:xfrm>
          <a:prstGeom prst="rect">
            <a:avLst/>
          </a:prstGeom>
          <a:noFill/>
          <a:ln w="9525">
            <a:noFill/>
            <a:miter lim="800000"/>
            <a:headEnd/>
            <a:tailEnd/>
          </a:ln>
        </p:spPr>
        <p:txBody>
          <a:bodyPr wrap="square">
            <a:spAutoFit/>
          </a:bodyPr>
          <a:lstStyle/>
          <a:p>
            <a:pPr marL="342900" indent="-342900">
              <a:spcAft>
                <a:spcPts val="1200"/>
              </a:spcAft>
              <a:buClr>
                <a:srgbClr val="003366"/>
              </a:buClr>
              <a:buFont typeface="Wingdings" pitchFamily="2" charset="2"/>
              <a:buChar char="Ø"/>
              <a:defRPr/>
            </a:pPr>
            <a:r>
              <a:rPr lang="en-US" sz="2000" dirty="0">
                <a:latin typeface="+mn-lt"/>
              </a:rPr>
              <a:t>To create ownership by the client they must be meaningfully involved throughout the entire </a:t>
            </a:r>
            <a:r>
              <a:rPr lang="en-US" sz="2000" dirty="0" smtClean="0">
                <a:latin typeface="+mn-lt"/>
              </a:rPr>
              <a:t>project</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smtClean="0">
                <a:latin typeface="+mn-lt"/>
              </a:rPr>
              <a:t>A </a:t>
            </a:r>
            <a:r>
              <a:rPr lang="en-US" sz="2000" dirty="0">
                <a:latin typeface="+mn-lt"/>
              </a:rPr>
              <a:t>Co-manager partnership with the client is the most effective way to create </a:t>
            </a:r>
            <a:r>
              <a:rPr lang="en-US" sz="2000" dirty="0" smtClean="0">
                <a:latin typeface="+mn-lt"/>
              </a:rPr>
              <a:t>client </a:t>
            </a:r>
            <a:r>
              <a:rPr lang="en-US" sz="2000" dirty="0">
                <a:latin typeface="+mn-lt"/>
              </a:rPr>
              <a:t>ownership of the </a:t>
            </a:r>
            <a:r>
              <a:rPr lang="en-US" sz="2000" dirty="0" smtClean="0">
                <a:latin typeface="+mn-lt"/>
              </a:rPr>
              <a:t>solution</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smtClean="0">
                <a:latin typeface="+mn-lt"/>
              </a:rPr>
              <a:t>Establishing </a:t>
            </a:r>
            <a:r>
              <a:rPr lang="en-US" sz="2000" dirty="0">
                <a:latin typeface="+mn-lt"/>
              </a:rPr>
              <a:t>that partnership has </a:t>
            </a:r>
            <a:r>
              <a:rPr lang="en-US" sz="2000" dirty="0" smtClean="0">
                <a:latin typeface="+mn-lt"/>
              </a:rPr>
              <a:t>had </a:t>
            </a:r>
            <a:r>
              <a:rPr lang="en-US" sz="2000" dirty="0">
                <a:latin typeface="+mn-lt"/>
              </a:rPr>
              <a:t>a successful history in the </a:t>
            </a:r>
            <a:r>
              <a:rPr lang="en-US" sz="2000" dirty="0" smtClean="0">
                <a:latin typeface="+mn-lt"/>
              </a:rPr>
              <a:t>ECPM Framework</a:t>
            </a:r>
            <a:endParaRPr lang="en-US" sz="2000" dirty="0">
              <a:latin typeface="+mn-lt"/>
            </a:endParaRPr>
          </a:p>
        </p:txBody>
      </p:sp>
      <p:sp>
        <p:nvSpPr>
          <p:cNvPr id="3789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Co-Manager Model</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5"/>
          <p:cNvSpPr>
            <a:spLocks noChangeArrowheads="1"/>
          </p:cNvSpPr>
          <p:nvPr/>
        </p:nvSpPr>
        <p:spPr bwMode="auto">
          <a:xfrm>
            <a:off x="838200" y="1143297"/>
            <a:ext cx="8305800" cy="461665"/>
          </a:xfrm>
          <a:prstGeom prst="rect">
            <a:avLst/>
          </a:prstGeom>
          <a:noFill/>
          <a:ln w="9525">
            <a:noFill/>
            <a:miter lim="800000"/>
            <a:headEnd/>
            <a:tailEnd/>
          </a:ln>
        </p:spPr>
        <p:txBody>
          <a:bodyPr wrap="square" anchor="b">
            <a:spAutoFit/>
          </a:bodyPr>
          <a:lstStyle/>
          <a:p>
            <a:r>
              <a:rPr lang="en-US" b="1" dirty="0">
                <a:solidFill>
                  <a:schemeClr val="tx2"/>
                </a:solidFill>
                <a:latin typeface="Arial" charset="0"/>
              </a:rPr>
              <a:t>A Practical Model for Meaningful Client Involvement</a:t>
            </a:r>
            <a:endParaRPr lang="en-US" dirty="0">
              <a:solidFill>
                <a:schemeClr val="tx2"/>
              </a:solidFill>
            </a:endParaRPr>
          </a:p>
        </p:txBody>
      </p:sp>
      <p:sp>
        <p:nvSpPr>
          <p:cNvPr id="11" name="TextBox 10"/>
          <p:cNvSpPr txBox="1"/>
          <p:nvPr/>
        </p:nvSpPr>
        <p:spPr>
          <a:xfrm>
            <a:off x="1143000" y="1981200"/>
            <a:ext cx="6858000" cy="2092881"/>
          </a:xfrm>
          <a:prstGeom prst="rect">
            <a:avLst/>
          </a:prstGeom>
          <a:noFill/>
        </p:spPr>
        <p:txBody>
          <a:bodyPr wrap="square">
            <a:spAutoFit/>
          </a:bodyPr>
          <a:lstStyle/>
          <a:p>
            <a:pPr marL="342900" indent="-342900">
              <a:spcAft>
                <a:spcPts val="1200"/>
              </a:spcAft>
              <a:buClr>
                <a:srgbClr val="003366"/>
              </a:buClr>
              <a:buFont typeface="Wingdings" pitchFamily="2" charset="2"/>
              <a:buChar char="Ø"/>
              <a:defRPr/>
            </a:pPr>
            <a:r>
              <a:rPr lang="en-US" sz="2000" dirty="0" smtClean="0">
                <a:latin typeface="+mn-lt"/>
              </a:rPr>
              <a:t>What </a:t>
            </a:r>
            <a:r>
              <a:rPr lang="en-US" sz="2000" dirty="0">
                <a:latin typeface="+mn-lt"/>
              </a:rPr>
              <a:t>if the client team doesn’t understand ECPM</a:t>
            </a:r>
            <a:r>
              <a:rPr lang="en-US" sz="2000" dirty="0" smtClean="0">
                <a:latin typeface="+mn-lt"/>
              </a:rPr>
              <a:t>?</a:t>
            </a:r>
          </a:p>
          <a:p>
            <a:pPr marL="342900" indent="-342900">
              <a:spcAft>
                <a:spcPts val="1200"/>
              </a:spcAft>
              <a:buClr>
                <a:srgbClr val="003366"/>
              </a:buClr>
              <a:buFont typeface="Wingdings" pitchFamily="2" charset="2"/>
              <a:buChar char="Ø"/>
              <a:defRPr/>
            </a:pPr>
            <a:r>
              <a:rPr lang="en-US" sz="2000" dirty="0" smtClean="0">
                <a:latin typeface="+mn-lt"/>
              </a:rPr>
              <a:t>What </a:t>
            </a:r>
            <a:r>
              <a:rPr lang="en-US" sz="2000" dirty="0">
                <a:latin typeface="+mn-lt"/>
              </a:rPr>
              <a:t>if you can’t get the client to be </a:t>
            </a:r>
            <a:r>
              <a:rPr lang="en-US" sz="2000" dirty="0" smtClean="0">
                <a:latin typeface="+mn-lt"/>
              </a:rPr>
              <a:t>meaningfully involved?</a:t>
            </a:r>
          </a:p>
          <a:p>
            <a:pPr marL="342900" indent="-342900">
              <a:spcAft>
                <a:spcPts val="1200"/>
              </a:spcAft>
              <a:buClr>
                <a:srgbClr val="003366"/>
              </a:buClr>
              <a:buFont typeface="Wingdings" pitchFamily="2" charset="2"/>
              <a:buChar char="Ø"/>
              <a:defRPr/>
            </a:pPr>
            <a:r>
              <a:rPr lang="en-US" sz="2000" dirty="0" smtClean="0">
                <a:latin typeface="+mn-lt"/>
              </a:rPr>
              <a:t>What </a:t>
            </a:r>
            <a:r>
              <a:rPr lang="en-US" sz="2000" dirty="0">
                <a:latin typeface="+mn-lt"/>
              </a:rPr>
              <a:t>if the client is hesitant to get </a:t>
            </a:r>
            <a:r>
              <a:rPr lang="en-US" sz="2000" dirty="0" smtClean="0">
                <a:latin typeface="+mn-lt"/>
              </a:rPr>
              <a:t>involved?</a:t>
            </a:r>
          </a:p>
          <a:p>
            <a:pPr marL="342900" indent="-342900">
              <a:spcAft>
                <a:spcPts val="1200"/>
              </a:spcAft>
              <a:buClr>
                <a:srgbClr val="003366"/>
              </a:buClr>
              <a:buFont typeface="Wingdings" pitchFamily="2" charset="2"/>
              <a:buChar char="Ø"/>
              <a:defRPr/>
            </a:pPr>
            <a:r>
              <a:rPr lang="en-US" sz="2000" dirty="0" smtClean="0">
                <a:latin typeface="+mn-lt"/>
              </a:rPr>
              <a:t>What </a:t>
            </a:r>
            <a:r>
              <a:rPr lang="en-US" sz="2000" dirty="0">
                <a:latin typeface="+mn-lt"/>
              </a:rPr>
              <a:t>if the client wants to get too involved?</a:t>
            </a:r>
          </a:p>
        </p:txBody>
      </p:sp>
      <p:sp>
        <p:nvSpPr>
          <p:cNvPr id="3891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Co-Manager Model</a:t>
            </a:r>
          </a:p>
        </p:txBody>
      </p:sp>
      <p:sp>
        <p:nvSpPr>
          <p:cNvPr id="5" name="Date Placeholder 4"/>
          <p:cNvSpPr>
            <a:spLocks noGrp="1"/>
          </p:cNvSpPr>
          <p:nvPr>
            <p:ph type="dt" sz="half" idx="10"/>
          </p:nvPr>
        </p:nvSpPr>
        <p:spPr/>
        <p:txBody>
          <a:bodyPr/>
          <a:lstStyle/>
          <a:p>
            <a:pPr>
              <a:defRPr/>
            </a:pPr>
            <a:r>
              <a:rPr lang="en-US" smtClean="0"/>
              <a:t>J. Ross Publishing WAV™ material</a:t>
            </a:r>
            <a:endParaRPr lang="en-US" dirty="0"/>
          </a:p>
        </p:txBody>
      </p:sp>
      <p:sp>
        <p:nvSpPr>
          <p:cNvPr id="6" name="Slide Number Placeholder 5"/>
          <p:cNvSpPr>
            <a:spLocks noGrp="1"/>
          </p:cNvSpPr>
          <p:nvPr>
            <p:ph type="sldNum" sz="quarter" idx="12"/>
          </p:nvPr>
        </p:nvSpPr>
        <p:spPr/>
        <p:txBody>
          <a:bodyPr/>
          <a:lstStyle/>
          <a:p>
            <a:pPr>
              <a:defRPr/>
            </a:pPr>
            <a:fld id="{51FBC415-B54D-42F1-9A09-A2A50639A4C7}" type="slidenum">
              <a:rPr lang="en-US" smtClean="0"/>
              <a:pPr>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3993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7450886" cy="461665"/>
          </a:xfrm>
          <a:prstGeom prst="rect">
            <a:avLst/>
          </a:prstGeom>
          <a:noFill/>
        </p:spPr>
        <p:txBody>
          <a:bodyPr wrap="none">
            <a:spAutoFit/>
          </a:bodyPr>
          <a:lstStyle/>
          <a:p>
            <a:pPr>
              <a:defRPr/>
            </a:pPr>
            <a:r>
              <a:rPr lang="en-US" b="1" dirty="0">
                <a:solidFill>
                  <a:schemeClr val="tx2"/>
                </a:solidFill>
                <a:latin typeface="Arial" charset="0"/>
              </a:rPr>
              <a:t>Challenges to Attaining &amp; Sustaining Involvement</a:t>
            </a:r>
          </a:p>
        </p:txBody>
      </p:sp>
      <p:sp>
        <p:nvSpPr>
          <p:cNvPr id="6" name="TextBox 5"/>
          <p:cNvSpPr txBox="1"/>
          <p:nvPr/>
        </p:nvSpPr>
        <p:spPr>
          <a:xfrm>
            <a:off x="1143000" y="1981200"/>
            <a:ext cx="6029215" cy="1785104"/>
          </a:xfrm>
          <a:prstGeom prst="rect">
            <a:avLst/>
          </a:prstGeom>
          <a:noFill/>
        </p:spPr>
        <p:txBody>
          <a:bodyPr wrap="none">
            <a:spAutoFit/>
          </a:bodyPr>
          <a:lstStyle/>
          <a:p>
            <a:pPr marL="342900" indent="-342900">
              <a:spcAft>
                <a:spcPts val="1200"/>
              </a:spcAft>
              <a:buClr>
                <a:srgbClr val="003366"/>
              </a:buClr>
              <a:buFont typeface="Wingdings" pitchFamily="2" charset="2"/>
              <a:buChar char="Ø"/>
              <a:defRPr/>
            </a:pPr>
            <a:r>
              <a:rPr lang="en-US" sz="2000" dirty="0" smtClean="0">
                <a:latin typeface="+mn-lt"/>
              </a:rPr>
              <a:t>Always use the language of the client</a:t>
            </a:r>
          </a:p>
          <a:p>
            <a:pPr marL="342900" indent="-342900">
              <a:spcAft>
                <a:spcPts val="1200"/>
              </a:spcAft>
              <a:buClr>
                <a:srgbClr val="003366"/>
              </a:buClr>
              <a:buFont typeface="Wingdings" pitchFamily="2" charset="2"/>
              <a:buChar char="Ø"/>
              <a:defRPr/>
            </a:pPr>
            <a:r>
              <a:rPr lang="en-US" sz="2000" dirty="0" smtClean="0">
                <a:latin typeface="+mn-lt"/>
              </a:rPr>
              <a:t>Maintain a continuous brainstorming culture</a:t>
            </a:r>
          </a:p>
          <a:p>
            <a:pPr marL="342900" indent="-342900">
              <a:spcAft>
                <a:spcPts val="1200"/>
              </a:spcAft>
              <a:buClr>
                <a:srgbClr val="003366"/>
              </a:buClr>
              <a:buFont typeface="Wingdings" pitchFamily="2" charset="2"/>
              <a:buChar char="Ø"/>
              <a:defRPr/>
            </a:pPr>
            <a:r>
              <a:rPr lang="en-US" sz="2000" dirty="0" smtClean="0">
                <a:latin typeface="+mn-lt"/>
              </a:rPr>
              <a:t>Use the Co-Manager Model</a:t>
            </a:r>
          </a:p>
          <a:p>
            <a:pPr marL="342900" indent="-342900">
              <a:spcAft>
                <a:spcPts val="1200"/>
              </a:spcAft>
              <a:buClr>
                <a:srgbClr val="003366"/>
              </a:buClr>
              <a:buFont typeface="Wingdings" pitchFamily="2" charset="2"/>
              <a:buChar char="Ø"/>
              <a:defRPr/>
            </a:pPr>
            <a:r>
              <a:rPr lang="en-US" sz="2000" dirty="0" smtClean="0">
                <a:latin typeface="+mn-lt"/>
              </a:rPr>
              <a:t>Establish </a:t>
            </a:r>
            <a:r>
              <a:rPr lang="en-US" sz="2000" dirty="0">
                <a:latin typeface="+mn-lt"/>
              </a:rPr>
              <a:t>an open and honest team environment</a:t>
            </a:r>
          </a:p>
        </p:txBody>
      </p:sp>
      <p:sp>
        <p:nvSpPr>
          <p:cNvPr id="3994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Co-Manager Model</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1905001"/>
            <a:ext cx="5943600" cy="4572000"/>
          </a:xfrm>
          <a:prstGeom prst="rect">
            <a:avLst/>
          </a:prstGeom>
          <a:noFill/>
          <a:ln w="9525">
            <a:noFill/>
            <a:miter lim="800000"/>
            <a:headEnd/>
            <a:tailEnd/>
          </a:ln>
        </p:spPr>
      </p:pic>
      <p:sp>
        <p:nvSpPr>
          <p:cNvPr id="4096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4096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914400" y="1143000"/>
            <a:ext cx="7051546" cy="461665"/>
          </a:xfrm>
          <a:prstGeom prst="rect">
            <a:avLst/>
          </a:prstGeom>
          <a:noFill/>
        </p:spPr>
        <p:txBody>
          <a:bodyPr wrap="none">
            <a:spAutoFit/>
          </a:bodyPr>
          <a:lstStyle/>
          <a:p>
            <a:pPr>
              <a:defRPr/>
            </a:pPr>
            <a:r>
              <a:rPr lang="en-US" b="1" dirty="0">
                <a:solidFill>
                  <a:srgbClr val="003366"/>
                </a:solidFill>
                <a:latin typeface="+mn-lt"/>
              </a:rPr>
              <a:t>The Complex Project Team is a Lean Structure </a:t>
            </a:r>
          </a:p>
        </p:txBody>
      </p:sp>
      <p:sp>
        <p:nvSpPr>
          <p:cNvPr id="40967" name="Rectangle 4"/>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Co-Manager Model</a:t>
            </a:r>
          </a:p>
        </p:txBody>
      </p:sp>
      <p:sp>
        <p:nvSpPr>
          <p:cNvPr id="8" name="TextBox 7"/>
          <p:cNvSpPr txBox="1"/>
          <p:nvPr/>
        </p:nvSpPr>
        <p:spPr>
          <a:xfrm>
            <a:off x="5791200" y="4867870"/>
            <a:ext cx="3200400" cy="923330"/>
          </a:xfrm>
          <a:prstGeom prst="rect">
            <a:avLst/>
          </a:prstGeom>
          <a:solidFill>
            <a:srgbClr val="E2ECF6"/>
          </a:solidFill>
          <a:ln>
            <a:solidFill>
              <a:schemeClr val="tx1"/>
            </a:solidFill>
          </a:ln>
        </p:spPr>
        <p:txBody>
          <a:bodyPr wrap="square">
            <a:spAutoFit/>
          </a:bodyPr>
          <a:lstStyle/>
          <a:p>
            <a:pPr algn="ctr">
              <a:defRPr/>
            </a:pPr>
            <a:r>
              <a:rPr lang="en-US" sz="1800" dirty="0">
                <a:latin typeface="+mn-lt"/>
              </a:rPr>
              <a:t>This structure centralizes and improves decision making within the team.</a:t>
            </a:r>
          </a:p>
        </p:txBody>
      </p:sp>
      <p:sp>
        <p:nvSpPr>
          <p:cNvPr id="9" name="Date Placeholder 8"/>
          <p:cNvSpPr>
            <a:spLocks noGrp="1"/>
          </p:cNvSpPr>
          <p:nvPr>
            <p:ph type="dt" sz="half" idx="10"/>
          </p:nvPr>
        </p:nvSpPr>
        <p:spPr/>
        <p:txBody>
          <a:bodyPr/>
          <a:lstStyle/>
          <a:p>
            <a:pPr>
              <a:defRPr/>
            </a:pPr>
            <a:r>
              <a:rPr lang="en-US" dirty="0"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4198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5775940" cy="523220"/>
          </a:xfrm>
          <a:prstGeom prst="rect">
            <a:avLst/>
          </a:prstGeom>
          <a:noFill/>
        </p:spPr>
        <p:txBody>
          <a:bodyPr wrap="none">
            <a:spAutoFit/>
          </a:bodyPr>
          <a:lstStyle/>
          <a:p>
            <a:pPr>
              <a:defRPr/>
            </a:pPr>
            <a:r>
              <a:rPr lang="en-US" sz="2800" b="1" dirty="0">
                <a:solidFill>
                  <a:srgbClr val="003366"/>
                </a:solidFill>
                <a:latin typeface="+mn-lt"/>
              </a:rPr>
              <a:t>Benefits to P2 LEAN Framework </a:t>
            </a:r>
          </a:p>
        </p:txBody>
      </p:sp>
      <p:sp>
        <p:nvSpPr>
          <p:cNvPr id="41989" name="Rectangle 4"/>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a:solidFill>
                  <a:schemeClr val="accent1"/>
                </a:solidFill>
                <a:latin typeface="Arial" charset="0"/>
              </a:rPr>
              <a:t>Co-Manager Model</a:t>
            </a:r>
          </a:p>
        </p:txBody>
      </p:sp>
      <p:sp>
        <p:nvSpPr>
          <p:cNvPr id="6" name="TextBox 5"/>
          <p:cNvSpPr txBox="1"/>
          <p:nvPr/>
        </p:nvSpPr>
        <p:spPr>
          <a:xfrm>
            <a:off x="838200" y="2133600"/>
            <a:ext cx="8077200" cy="3016210"/>
          </a:xfrm>
          <a:prstGeom prst="rect">
            <a:avLst/>
          </a:prstGeom>
          <a:noFill/>
        </p:spPr>
        <p:txBody>
          <a:bodyPr>
            <a:spAutoFit/>
          </a:bodyPr>
          <a:lstStyle/>
          <a:p>
            <a:pPr marL="342900" indent="-342900">
              <a:spcAft>
                <a:spcPts val="1200"/>
              </a:spcAft>
              <a:buClr>
                <a:srgbClr val="003366"/>
              </a:buClr>
              <a:buFont typeface="Wingdings" pitchFamily="2" charset="2"/>
              <a:buChar char="Ø"/>
              <a:defRPr/>
            </a:pPr>
            <a:r>
              <a:rPr lang="en-US" sz="2000" dirty="0">
                <a:latin typeface="+mn-lt"/>
              </a:rPr>
              <a:t>Most process/product decisions can now be taken within the team itself. It Is lean because it reduces the non-value added work time preparing for a Project Board Review and decision.</a:t>
            </a:r>
          </a:p>
          <a:p>
            <a:pPr marL="342900" indent="-342900">
              <a:spcAft>
                <a:spcPts val="1200"/>
              </a:spcAft>
              <a:buClr>
                <a:srgbClr val="003366"/>
              </a:buClr>
              <a:buFont typeface="Wingdings" pitchFamily="2" charset="2"/>
              <a:buChar char="Ø"/>
              <a:defRPr/>
            </a:pPr>
            <a:r>
              <a:rPr lang="en-US" sz="2000" dirty="0">
                <a:latin typeface="+mn-lt"/>
              </a:rPr>
              <a:t>Establishes meaningful client participation in the </a:t>
            </a:r>
            <a:r>
              <a:rPr lang="en-US" sz="2000" dirty="0" smtClean="0">
                <a:latin typeface="+mn-lt"/>
              </a:rPr>
              <a:t>project</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a:latin typeface="+mn-lt"/>
              </a:rPr>
              <a:t>Establishes an ownership position on the part of the client and improves successful implementation of the </a:t>
            </a:r>
            <a:r>
              <a:rPr lang="en-US" sz="2000" dirty="0" smtClean="0">
                <a:latin typeface="+mn-lt"/>
              </a:rPr>
              <a:t>deliverables</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a:latin typeface="+mn-lt"/>
              </a:rPr>
              <a:t>Improves the quality of decisions, Stage Planning and product </a:t>
            </a:r>
            <a:r>
              <a:rPr lang="en-US" sz="2000" dirty="0" smtClean="0">
                <a:latin typeface="+mn-lt"/>
              </a:rPr>
              <a:t>quality</a:t>
            </a:r>
            <a:endParaRPr lang="en-US" sz="2000" dirty="0">
              <a:latin typeface="+mn-lt"/>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3011"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3012"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3013"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3014" name="Rectangle 25"/>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Define </a:t>
            </a:r>
            <a:r>
              <a:rPr lang="en-US" sz="2800" b="1" dirty="0" smtClean="0">
                <a:solidFill>
                  <a:schemeClr val="tx2"/>
                </a:solidFill>
                <a:latin typeface="Arial" charset="0"/>
              </a:rPr>
              <a:t>High-Level </a:t>
            </a:r>
            <a:r>
              <a:rPr lang="en-US" sz="2800" b="1" dirty="0">
                <a:solidFill>
                  <a:schemeClr val="tx2"/>
                </a:solidFill>
                <a:latin typeface="Arial" charset="0"/>
              </a:rPr>
              <a:t>Requirements</a:t>
            </a:r>
            <a:endParaRPr lang="en-US" sz="2800" dirty="0">
              <a:solidFill>
                <a:schemeClr val="tx2"/>
              </a:solidFill>
            </a:endParaRPr>
          </a:p>
        </p:txBody>
      </p:sp>
      <p:sp>
        <p:nvSpPr>
          <p:cNvPr id="27" name="TextBox 26"/>
          <p:cNvSpPr txBox="1"/>
          <p:nvPr/>
        </p:nvSpPr>
        <p:spPr>
          <a:xfrm>
            <a:off x="1025525" y="2057400"/>
            <a:ext cx="7508875" cy="2299091"/>
          </a:xfrm>
          <a:prstGeom prst="rect">
            <a:avLst/>
          </a:prstGeom>
          <a:noFill/>
        </p:spPr>
        <p:txBody>
          <a:bodyPr>
            <a:spAutoFit/>
          </a:bodyPr>
          <a:lstStyle/>
          <a:p>
            <a:pPr>
              <a:lnSpc>
                <a:spcPct val="114000"/>
              </a:lnSpc>
              <a:spcAft>
                <a:spcPts val="600"/>
              </a:spcAft>
              <a:defRPr/>
            </a:pPr>
            <a:r>
              <a:rPr lang="en-US" sz="2000" dirty="0">
                <a:latin typeface="+mn-lt"/>
              </a:rPr>
              <a:t>A requirement is a desired end-state whose successful integration into the solution meets one or more </a:t>
            </a:r>
            <a:r>
              <a:rPr lang="en-US" sz="2000" dirty="0" smtClean="0">
                <a:latin typeface="+mn-lt"/>
              </a:rPr>
              <a:t>needs, </a:t>
            </a:r>
            <a:br>
              <a:rPr lang="en-US" sz="2000" dirty="0" smtClean="0">
                <a:latin typeface="+mn-lt"/>
              </a:rPr>
            </a:br>
            <a:r>
              <a:rPr lang="en-US" sz="2000" dirty="0" smtClean="0">
                <a:latin typeface="+mn-lt"/>
              </a:rPr>
              <a:t>and delivers to the organization:</a:t>
            </a:r>
            <a:endParaRPr lang="en-US" sz="2000" dirty="0">
              <a:latin typeface="+mn-lt"/>
            </a:endParaRPr>
          </a:p>
          <a:p>
            <a:pPr marL="633413" lvl="1" indent="-290513">
              <a:spcAft>
                <a:spcPts val="600"/>
              </a:spcAft>
              <a:buClr>
                <a:srgbClr val="003366"/>
              </a:buClr>
              <a:buFont typeface="Wingdings" pitchFamily="2" charset="2"/>
              <a:buChar char="Ø"/>
              <a:defRPr/>
            </a:pPr>
            <a:r>
              <a:rPr lang="en-US" sz="2000" smtClean="0">
                <a:latin typeface="+mn-lt"/>
              </a:rPr>
              <a:t> specific, </a:t>
            </a:r>
            <a:endParaRPr lang="en-US" sz="2000" dirty="0">
              <a:latin typeface="+mn-lt"/>
            </a:endParaRPr>
          </a:p>
          <a:p>
            <a:pPr marL="1090613" lvl="2" indent="-290513">
              <a:spcAft>
                <a:spcPts val="600"/>
              </a:spcAft>
              <a:buClr>
                <a:srgbClr val="003366"/>
              </a:buClr>
              <a:buFont typeface="Wingdings" pitchFamily="2" charset="2"/>
              <a:buChar char="Ø"/>
              <a:defRPr/>
            </a:pPr>
            <a:r>
              <a:rPr lang="en-US" sz="2000" dirty="0">
                <a:latin typeface="+mn-lt"/>
              </a:rPr>
              <a:t> </a:t>
            </a:r>
            <a:r>
              <a:rPr lang="en-US" sz="2000" dirty="0" smtClean="0">
                <a:latin typeface="+mn-lt"/>
              </a:rPr>
              <a:t>measurable </a:t>
            </a:r>
            <a:endParaRPr lang="en-US" sz="2000" dirty="0">
              <a:latin typeface="+mn-lt"/>
            </a:endParaRPr>
          </a:p>
          <a:p>
            <a:pPr marL="1547813" lvl="3" indent="-290513">
              <a:spcAft>
                <a:spcPts val="600"/>
              </a:spcAft>
              <a:buClr>
                <a:srgbClr val="003366"/>
              </a:buClr>
              <a:buFont typeface="Wingdings" pitchFamily="2" charset="2"/>
              <a:buChar char="Ø"/>
              <a:defRPr/>
            </a:pPr>
            <a:r>
              <a:rPr lang="en-US" sz="2000" dirty="0">
                <a:latin typeface="+mn-lt"/>
              </a:rPr>
              <a:t> </a:t>
            </a:r>
            <a:r>
              <a:rPr lang="en-US" sz="2000" dirty="0" smtClean="0">
                <a:latin typeface="+mn-lt"/>
              </a:rPr>
              <a:t>business value</a:t>
            </a:r>
            <a:endParaRPr lang="en-US" sz="2000" dirty="0">
              <a:latin typeface="+mn-lt"/>
            </a:endParaRPr>
          </a:p>
        </p:txBody>
      </p:sp>
      <p:sp>
        <p:nvSpPr>
          <p:cNvPr id="34827" name="Rectangle 9"/>
          <p:cNvSpPr>
            <a:spLocks noChangeArrowheads="1"/>
          </p:cNvSpPr>
          <p:nvPr/>
        </p:nvSpPr>
        <p:spPr bwMode="auto">
          <a:xfrm>
            <a:off x="1676400" y="5105400"/>
            <a:ext cx="6477000" cy="708025"/>
          </a:xfrm>
          <a:prstGeom prst="rect">
            <a:avLst/>
          </a:prstGeom>
          <a:solidFill>
            <a:srgbClr val="E2ECF6"/>
          </a:solidFill>
          <a:ln w="9525">
            <a:solidFill>
              <a:schemeClr val="tx1"/>
            </a:solidFill>
            <a:miter lim="800000"/>
            <a:headEnd/>
            <a:tailEnd/>
          </a:ln>
        </p:spPr>
        <p:txBody>
          <a:bodyPr wrap="square">
            <a:spAutoFit/>
          </a:bodyPr>
          <a:lstStyle/>
          <a:p>
            <a:pPr algn="ctr">
              <a:defRPr/>
            </a:pPr>
            <a:r>
              <a:rPr lang="en-US" sz="2000" dirty="0">
                <a:latin typeface="+mn-lt"/>
              </a:rPr>
              <a:t>The set of requirements forms a necessary and sufficient set for achieving expected business value.</a:t>
            </a:r>
          </a:p>
        </p:txBody>
      </p:sp>
      <p:sp>
        <p:nvSpPr>
          <p:cNvPr id="43017" name="Rectangle 6"/>
          <p:cNvSpPr>
            <a:spLocks noChangeArrowheads="1"/>
          </p:cNvSpPr>
          <p:nvPr/>
        </p:nvSpPr>
        <p:spPr bwMode="auto">
          <a:xfrm>
            <a:off x="0" y="3302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a:t>
            </a:r>
            <a:r>
              <a:rPr lang="en-US" sz="3200" b="1" dirty="0" smtClean="0">
                <a:solidFill>
                  <a:schemeClr val="accent1"/>
                </a:solidFill>
                <a:latin typeface="Arial" charset="0"/>
              </a:rPr>
              <a:t>High-Level </a:t>
            </a:r>
            <a:r>
              <a:rPr lang="en-US" sz="3200" b="1" dirty="0">
                <a:solidFill>
                  <a:schemeClr val="accent1"/>
                </a:solidFill>
                <a:latin typeface="Arial" charset="0"/>
              </a:rPr>
              <a:t>Requirements Elicitation</a:t>
            </a:r>
          </a:p>
        </p:txBody>
      </p:sp>
      <p:sp>
        <p:nvSpPr>
          <p:cNvPr id="13" name="Date Placeholder 12"/>
          <p:cNvSpPr>
            <a:spLocks noGrp="1"/>
          </p:cNvSpPr>
          <p:nvPr>
            <p:ph type="dt" sz="half" idx="10"/>
          </p:nvPr>
        </p:nvSpPr>
        <p:spPr/>
        <p:txBody>
          <a:bodyPr/>
          <a:lstStyle/>
          <a:p>
            <a:pPr>
              <a:defRPr/>
            </a:pPr>
            <a:r>
              <a:rPr lang="en-US" smtClean="0"/>
              <a:t>J. Ross Publishing WAV™ material</a:t>
            </a:r>
            <a:endParaRPr lang="en-US" dirty="0"/>
          </a:p>
        </p:txBody>
      </p:sp>
      <p:sp>
        <p:nvSpPr>
          <p:cNvPr id="14" name="Slide Number Placeholder 13"/>
          <p:cNvSpPr>
            <a:spLocks noGrp="1"/>
          </p:cNvSpPr>
          <p:nvPr>
            <p:ph type="sldNum" sz="quarter" idx="12"/>
          </p:nvPr>
        </p:nvSpPr>
        <p:spPr/>
        <p:txBody>
          <a:bodyPr/>
          <a:lstStyle/>
          <a:p>
            <a:pPr>
              <a:defRPr/>
            </a:pPr>
            <a:fld id="{51FBC415-B54D-42F1-9A09-A2A50639A4C7}" type="slidenum">
              <a:rPr lang="en-US" smtClean="0"/>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4403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229600" cy="492443"/>
          </a:xfrm>
          <a:prstGeom prst="rect">
            <a:avLst/>
          </a:prstGeom>
          <a:noFill/>
        </p:spPr>
        <p:txBody>
          <a:bodyPr wrap="square">
            <a:spAutoFit/>
          </a:bodyPr>
          <a:lstStyle/>
          <a:p>
            <a:pPr>
              <a:defRPr/>
            </a:pPr>
            <a:r>
              <a:rPr lang="en-US" sz="2600" b="1" dirty="0">
                <a:solidFill>
                  <a:srgbClr val="003366"/>
                </a:solidFill>
                <a:latin typeface="+mn-lt"/>
              </a:rPr>
              <a:t>Elicit </a:t>
            </a:r>
            <a:r>
              <a:rPr lang="en-US" sz="2600" b="1" dirty="0" smtClean="0">
                <a:solidFill>
                  <a:srgbClr val="003366"/>
                </a:solidFill>
                <a:latin typeface="+mn-lt"/>
              </a:rPr>
              <a:t>Requirements – Conditions </a:t>
            </a:r>
            <a:r>
              <a:rPr lang="en-US" sz="2600" b="1" dirty="0">
                <a:solidFill>
                  <a:srgbClr val="003366"/>
                </a:solidFill>
                <a:latin typeface="+mn-lt"/>
              </a:rPr>
              <a:t>of Satisfaction</a:t>
            </a:r>
          </a:p>
        </p:txBody>
      </p:sp>
      <p:sp>
        <p:nvSpPr>
          <p:cNvPr id="4403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39</a:t>
            </a:fld>
            <a:endParaRPr lang="en-US"/>
          </a:p>
        </p:txBody>
      </p:sp>
      <p:grpSp>
        <p:nvGrpSpPr>
          <p:cNvPr id="11" name="Group 10"/>
          <p:cNvGrpSpPr/>
          <p:nvPr/>
        </p:nvGrpSpPr>
        <p:grpSpPr>
          <a:xfrm>
            <a:off x="1447800" y="2133600"/>
            <a:ext cx="6705600" cy="3600510"/>
            <a:chOff x="1447800" y="2133600"/>
            <a:chExt cx="6705600" cy="3600510"/>
          </a:xfrm>
        </p:grpSpPr>
        <p:pic>
          <p:nvPicPr>
            <p:cNvPr id="44037" name="Picture 7"/>
            <p:cNvPicPr>
              <a:picLocks noChangeAspect="1" noChangeArrowheads="1"/>
            </p:cNvPicPr>
            <p:nvPr/>
          </p:nvPicPr>
          <p:blipFill>
            <a:blip r:embed="rId3" cstate="print">
              <a:clrChange>
                <a:clrFrom>
                  <a:srgbClr val="00FFFF"/>
                </a:clrFrom>
                <a:clrTo>
                  <a:srgbClr val="00FFFF">
                    <a:alpha val="0"/>
                  </a:srgbClr>
                </a:clrTo>
              </a:clrChange>
              <a:duotone>
                <a:prstClr val="black"/>
                <a:schemeClr val="accent2">
                  <a:lumMod val="95000"/>
                  <a:tint val="45000"/>
                  <a:satMod val="400000"/>
                </a:schemeClr>
              </a:duotone>
            </a:blip>
            <a:srcRect b="15095"/>
            <a:stretch>
              <a:fillRect/>
            </a:stretch>
          </p:blipFill>
          <p:spPr bwMode="auto">
            <a:xfrm>
              <a:off x="2057400" y="2133600"/>
              <a:ext cx="5486400" cy="3200400"/>
            </a:xfrm>
            <a:prstGeom prst="rect">
              <a:avLst/>
            </a:prstGeom>
            <a:noFill/>
            <a:ln w="9525">
              <a:noFill/>
              <a:miter lim="800000"/>
              <a:headEnd/>
              <a:tailEnd/>
            </a:ln>
          </p:spPr>
        </p:pic>
        <p:sp>
          <p:nvSpPr>
            <p:cNvPr id="10" name="TextBox 9"/>
            <p:cNvSpPr txBox="1"/>
            <p:nvPr/>
          </p:nvSpPr>
          <p:spPr>
            <a:xfrm>
              <a:off x="1447800" y="5334000"/>
              <a:ext cx="6705600" cy="400110"/>
            </a:xfrm>
            <a:prstGeom prst="rect">
              <a:avLst/>
            </a:prstGeom>
            <a:noFill/>
          </p:spPr>
          <p:txBody>
            <a:bodyPr wrap="square" rtlCol="0">
              <a:spAutoFit/>
            </a:bodyPr>
            <a:lstStyle/>
            <a:p>
              <a:r>
                <a:rPr lang="en-US" sz="2000" b="1" dirty="0" smtClean="0">
                  <a:latin typeface="+mn-lt"/>
                </a:rPr>
                <a:t>Negotiate Agreement and Write Overview Statement</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990600"/>
            <a:ext cx="8001000" cy="609600"/>
          </a:xfrm>
        </p:spPr>
        <p:txBody>
          <a:bodyPr/>
          <a:lstStyle/>
          <a:p>
            <a:pPr algn="l" eaLnBrk="1" hangingPunct="1">
              <a:defRPr/>
            </a:pPr>
            <a:r>
              <a:rPr lang="en-US" sz="2800" b="1" dirty="0" smtClean="0">
                <a:solidFill>
                  <a:srgbClr val="003366"/>
                </a:solidFill>
              </a:rPr>
              <a:t>We are the Best Team for this Project!</a:t>
            </a:r>
            <a:endParaRPr lang="en-US" sz="2800" dirty="0" smtClean="0">
              <a:solidFill>
                <a:srgbClr val="003366"/>
              </a:solidFill>
            </a:endParaRPr>
          </a:p>
        </p:txBody>
      </p:sp>
      <p:sp>
        <p:nvSpPr>
          <p:cNvPr id="8195" name="Text Box 6"/>
          <p:cNvSpPr txBox="1">
            <a:spLocks noChangeArrowheads="1"/>
          </p:cNvSpPr>
          <p:nvPr/>
        </p:nvSpPr>
        <p:spPr bwMode="auto">
          <a:xfrm>
            <a:off x="1981200" y="3962400"/>
            <a:ext cx="4876800" cy="396875"/>
          </a:xfrm>
          <a:prstGeom prst="rect">
            <a:avLst/>
          </a:prstGeom>
          <a:noFill/>
          <a:ln w="9525">
            <a:noFill/>
            <a:miter lim="800000"/>
            <a:headEnd/>
            <a:tailEnd/>
          </a:ln>
        </p:spPr>
        <p:txBody>
          <a:bodyPr>
            <a:spAutoFit/>
          </a:bodyPr>
          <a:lstStyle/>
          <a:p>
            <a:pPr eaLnBrk="0" hangingPunct="0"/>
            <a:r>
              <a:rPr lang="en-US" sz="2000">
                <a:latin typeface="Times New Roman" pitchFamily="18" charset="0"/>
              </a:rPr>
              <a:t> </a:t>
            </a:r>
            <a:endParaRPr lang="en-US" sz="1800">
              <a:latin typeface="Arial" charset="0"/>
            </a:endParaRPr>
          </a:p>
        </p:txBody>
      </p:sp>
      <p:sp>
        <p:nvSpPr>
          <p:cNvPr id="8196"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sp>
        <p:nvSpPr>
          <p:cNvPr id="7175" name="Rectangle 10"/>
          <p:cNvSpPr>
            <a:spLocks noChangeArrowheads="1"/>
          </p:cNvSpPr>
          <p:nvPr/>
        </p:nvSpPr>
        <p:spPr bwMode="auto">
          <a:xfrm>
            <a:off x="1066800" y="2133600"/>
            <a:ext cx="5486400" cy="1905000"/>
          </a:xfrm>
          <a:prstGeom prst="rect">
            <a:avLst/>
          </a:prstGeom>
          <a:noFill/>
          <a:ln w="9525">
            <a:noFill/>
            <a:miter lim="800000"/>
            <a:headEnd/>
            <a:tailEnd/>
          </a:ln>
        </p:spPr>
        <p:txBody>
          <a:bodyPr wrap="square">
            <a:noAutofit/>
          </a:bodyPr>
          <a:lstStyle/>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President and founder of EII in 1991 </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Educator, Trainer, Consultant, Author</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20 year career in higher education administration</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25 year career as an international PM consultant</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Designed ECPM from actual client engagements</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Designed/Built/Deployed more than 20 PM courses</a:t>
            </a:r>
          </a:p>
          <a:p>
            <a:pPr marL="341313" indent="-341313" eaLnBrk="0" hangingPunct="0">
              <a:spcAft>
                <a:spcPts val="300"/>
              </a:spcAft>
              <a:buClr>
                <a:srgbClr val="000066"/>
              </a:buClr>
              <a:buSzPts val="1500"/>
              <a:buFont typeface="Wingdings" pitchFamily="2" charset="2"/>
              <a:buChar char="v"/>
              <a:defRPr/>
            </a:pPr>
            <a:r>
              <a:rPr lang="en-US" sz="1400" dirty="0">
                <a:latin typeface="+mn-lt"/>
                <a:cs typeface="Arial" charset="0"/>
              </a:rPr>
              <a:t>Author of 26 books on PM, BA and </a:t>
            </a:r>
            <a:r>
              <a:rPr lang="en-US" sz="1400" dirty="0" smtClean="0">
                <a:latin typeface="+mn-lt"/>
                <a:cs typeface="Arial" charset="0"/>
              </a:rPr>
              <a:t>IT</a:t>
            </a:r>
            <a:endParaRPr lang="en-US" sz="1800" b="1" dirty="0">
              <a:latin typeface="Arial" charset="0"/>
            </a:endParaRPr>
          </a:p>
        </p:txBody>
      </p:sp>
      <p:pic>
        <p:nvPicPr>
          <p:cNvPr id="8198" name="Picture 16" descr="rkw photo 2.jpg"/>
          <p:cNvPicPr>
            <a:picLocks noChangeAspect="1"/>
          </p:cNvPicPr>
          <p:nvPr/>
        </p:nvPicPr>
        <p:blipFill>
          <a:blip r:embed="rId3" cstate="print"/>
          <a:srcRect/>
          <a:stretch>
            <a:fillRect/>
          </a:stretch>
        </p:blipFill>
        <p:spPr bwMode="auto">
          <a:xfrm>
            <a:off x="6553200" y="1981200"/>
            <a:ext cx="1527175" cy="1981200"/>
          </a:xfrm>
          <a:prstGeom prst="rect">
            <a:avLst/>
          </a:prstGeom>
          <a:noFill/>
          <a:ln w="12700">
            <a:solidFill>
              <a:srgbClr val="003366"/>
            </a:solidFill>
            <a:miter lim="800000"/>
            <a:headEnd/>
            <a:tailEnd/>
          </a:ln>
        </p:spPr>
      </p:pic>
      <p:sp>
        <p:nvSpPr>
          <p:cNvPr id="819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Introduction</a:t>
            </a:r>
          </a:p>
        </p:txBody>
      </p:sp>
      <p:sp>
        <p:nvSpPr>
          <p:cNvPr id="19" name="TextBox 18"/>
          <p:cNvSpPr txBox="1"/>
          <p:nvPr/>
        </p:nvSpPr>
        <p:spPr>
          <a:xfrm>
            <a:off x="838200" y="4038600"/>
            <a:ext cx="3853961" cy="338554"/>
          </a:xfrm>
          <a:prstGeom prst="rect">
            <a:avLst/>
          </a:prstGeom>
          <a:noFill/>
        </p:spPr>
        <p:txBody>
          <a:bodyPr wrap="square">
            <a:spAutoFit/>
          </a:bodyPr>
          <a:lstStyle/>
          <a:p>
            <a:pPr>
              <a:defRPr/>
            </a:pPr>
            <a:r>
              <a:rPr lang="en-US" sz="1600" b="1" dirty="0">
                <a:solidFill>
                  <a:srgbClr val="003366"/>
                </a:solidFill>
                <a:latin typeface="+mn-lt"/>
              </a:rPr>
              <a:t>Colin Bentley</a:t>
            </a:r>
          </a:p>
        </p:txBody>
      </p:sp>
      <p:sp>
        <p:nvSpPr>
          <p:cNvPr id="21" name="TextBox 20"/>
          <p:cNvSpPr txBox="1"/>
          <p:nvPr/>
        </p:nvSpPr>
        <p:spPr>
          <a:xfrm>
            <a:off x="838200" y="1828800"/>
            <a:ext cx="3048000" cy="338554"/>
          </a:xfrm>
          <a:prstGeom prst="rect">
            <a:avLst/>
          </a:prstGeom>
          <a:noFill/>
        </p:spPr>
        <p:txBody>
          <a:bodyPr wrap="square">
            <a:spAutoFit/>
          </a:bodyPr>
          <a:lstStyle/>
          <a:p>
            <a:pPr>
              <a:defRPr/>
            </a:pPr>
            <a:r>
              <a:rPr lang="en-US" sz="1600" b="1" dirty="0">
                <a:solidFill>
                  <a:srgbClr val="003366"/>
                </a:solidFill>
                <a:latin typeface="+mn-lt"/>
              </a:rPr>
              <a:t>Robert K. Wysocki</a:t>
            </a:r>
          </a:p>
        </p:txBody>
      </p:sp>
      <p:pic>
        <p:nvPicPr>
          <p:cNvPr id="8202" name="Picture 10"/>
          <p:cNvPicPr>
            <a:picLocks noChangeAspect="1" noChangeArrowheads="1"/>
          </p:cNvPicPr>
          <p:nvPr/>
        </p:nvPicPr>
        <p:blipFill>
          <a:blip r:embed="rId4" cstate="print"/>
          <a:srcRect/>
          <a:stretch>
            <a:fillRect/>
          </a:stretch>
        </p:blipFill>
        <p:spPr bwMode="auto">
          <a:xfrm>
            <a:off x="6553200" y="4343400"/>
            <a:ext cx="1524000" cy="1981200"/>
          </a:xfrm>
          <a:prstGeom prst="rect">
            <a:avLst/>
          </a:prstGeom>
          <a:noFill/>
          <a:ln w="12700">
            <a:solidFill>
              <a:srgbClr val="003366"/>
            </a:solidFill>
            <a:miter lim="800000"/>
            <a:headEnd/>
            <a:tailEnd/>
          </a:ln>
        </p:spPr>
      </p:pic>
      <p:sp>
        <p:nvSpPr>
          <p:cNvPr id="27" name="Date Placeholder 26"/>
          <p:cNvSpPr>
            <a:spLocks noGrp="1"/>
          </p:cNvSpPr>
          <p:nvPr>
            <p:ph type="dt" sz="half" idx="10"/>
          </p:nvPr>
        </p:nvSpPr>
        <p:spPr/>
        <p:txBody>
          <a:bodyPr/>
          <a:lstStyle/>
          <a:p>
            <a:pPr>
              <a:defRPr/>
            </a:pPr>
            <a:r>
              <a:rPr lang="en-US" dirty="0" smtClean="0"/>
              <a:t>J. Ross Publishing WAV™ material</a:t>
            </a:r>
            <a:endParaRPr lang="en-US" dirty="0"/>
          </a:p>
        </p:txBody>
      </p:sp>
      <p:sp>
        <p:nvSpPr>
          <p:cNvPr id="28" name="Slide Number Placeholder 27"/>
          <p:cNvSpPr>
            <a:spLocks noGrp="1"/>
          </p:cNvSpPr>
          <p:nvPr>
            <p:ph type="sldNum" sz="quarter" idx="12"/>
          </p:nvPr>
        </p:nvSpPr>
        <p:spPr>
          <a:xfrm>
            <a:off x="6400800" y="6286500"/>
            <a:ext cx="1905000" cy="457200"/>
          </a:xfrm>
        </p:spPr>
        <p:txBody>
          <a:bodyPr/>
          <a:lstStyle/>
          <a:p>
            <a:pPr>
              <a:defRPr/>
            </a:pPr>
            <a:fld id="{51FBC415-B54D-42F1-9A09-A2A50639A4C7}" type="slidenum">
              <a:rPr lang="en-US" smtClean="0"/>
              <a:pPr>
                <a:defRPr/>
              </a:pPr>
              <a:t>4</a:t>
            </a:fld>
            <a:endParaRPr lang="en-US" dirty="0"/>
          </a:p>
        </p:txBody>
      </p:sp>
      <p:sp>
        <p:nvSpPr>
          <p:cNvPr id="29" name="Rectangle 10"/>
          <p:cNvSpPr>
            <a:spLocks noChangeArrowheads="1"/>
          </p:cNvSpPr>
          <p:nvPr/>
        </p:nvSpPr>
        <p:spPr bwMode="auto">
          <a:xfrm>
            <a:off x="990600" y="4343400"/>
            <a:ext cx="5486400" cy="2209800"/>
          </a:xfrm>
          <a:prstGeom prst="rect">
            <a:avLst/>
          </a:prstGeom>
          <a:noFill/>
          <a:ln w="9525">
            <a:noFill/>
            <a:miter lim="800000"/>
            <a:headEnd/>
            <a:tailEnd/>
          </a:ln>
        </p:spPr>
        <p:txBody>
          <a:bodyPr wrap="square">
            <a:noAutofit/>
          </a:bodyPr>
          <a:lstStyle/>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46 years in PM</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Joint author of the PROMPT II method</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Original author of the PRINCE2 method</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Chief Examiner for PRINCE2 from 96-09</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Mentor for the 2009 re-write of PRINCE2</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Wrote PM handbooks for the London Stock</a:t>
            </a: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Exchange, Microsoft Europe, ITSA and Tesco</a:t>
            </a:r>
            <a:endParaRPr lang="en-US" sz="1400" dirty="0">
              <a:latin typeface="+mn-lt"/>
              <a:cs typeface="Arial" charset="0"/>
            </a:endParaRPr>
          </a:p>
          <a:p>
            <a:pPr marL="342900" indent="-342900" eaLnBrk="0" hangingPunct="0">
              <a:spcAft>
                <a:spcPts val="300"/>
              </a:spcAft>
              <a:buClr>
                <a:srgbClr val="000066"/>
              </a:buClr>
              <a:buSzPts val="1500"/>
              <a:buFont typeface="Wingdings" pitchFamily="2" charset="2"/>
              <a:buChar char="v"/>
              <a:defRPr/>
            </a:pPr>
            <a:r>
              <a:rPr lang="en-GB" sz="1400" dirty="0">
                <a:latin typeface="+mn-lt"/>
                <a:cs typeface="Arial" charset="0"/>
              </a:rPr>
              <a:t>Lectured in PM in Europe and Australia</a:t>
            </a:r>
            <a:endParaRPr lang="en-US" sz="1400" dirty="0">
              <a:latin typeface="+mn-lt"/>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5061"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5062"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5063"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5064" name="Rectangle 25"/>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Upfront Elicitation of Complete Requirements is </a:t>
            </a:r>
            <a:r>
              <a:rPr lang="en-US" b="1" dirty="0" smtClean="0">
                <a:solidFill>
                  <a:schemeClr val="tx2"/>
                </a:solidFill>
                <a:latin typeface="Arial" charset="0"/>
              </a:rPr>
              <a:t>Rare</a:t>
            </a:r>
            <a:endParaRPr lang="en-US" dirty="0">
              <a:solidFill>
                <a:schemeClr val="tx2"/>
              </a:solidFill>
            </a:endParaRPr>
          </a:p>
        </p:txBody>
      </p:sp>
      <p:sp>
        <p:nvSpPr>
          <p:cNvPr id="9" name="TextBox 8"/>
          <p:cNvSpPr txBox="1"/>
          <p:nvPr/>
        </p:nvSpPr>
        <p:spPr bwMode="auto">
          <a:xfrm>
            <a:off x="1905000" y="5486400"/>
            <a:ext cx="5943600" cy="708025"/>
          </a:xfrm>
          <a:prstGeom prst="rect">
            <a:avLst/>
          </a:prstGeom>
          <a:solidFill>
            <a:srgbClr val="CCECFF"/>
          </a:solidFill>
          <a:ln>
            <a:solidFill>
              <a:schemeClr val="tx1"/>
            </a:solidFill>
          </a:ln>
        </p:spPr>
        <p:txBody>
          <a:bodyPr wrap="square">
            <a:spAutoFit/>
          </a:bodyPr>
          <a:lstStyle/>
          <a:p>
            <a:pPr algn="ctr">
              <a:defRPr/>
            </a:pPr>
            <a:r>
              <a:rPr lang="en-US" sz="2000" dirty="0">
                <a:latin typeface="+mn-lt"/>
              </a:rPr>
              <a:t>The specific evolution occurs as the product of iterative learning and discovery.</a:t>
            </a:r>
          </a:p>
        </p:txBody>
      </p:sp>
      <p:grpSp>
        <p:nvGrpSpPr>
          <p:cNvPr id="20" name="Group 19"/>
          <p:cNvGrpSpPr/>
          <p:nvPr/>
        </p:nvGrpSpPr>
        <p:grpSpPr>
          <a:xfrm>
            <a:off x="914400" y="3733800"/>
            <a:ext cx="6781800" cy="1219200"/>
            <a:chOff x="914400" y="3733800"/>
            <a:chExt cx="6781800" cy="1219200"/>
          </a:xfrm>
        </p:grpSpPr>
        <p:sp>
          <p:nvSpPr>
            <p:cNvPr id="45059" name="Rectangle 19"/>
            <p:cNvSpPr>
              <a:spLocks noChangeArrowheads="1"/>
            </p:cNvSpPr>
            <p:nvPr/>
          </p:nvSpPr>
          <p:spPr bwMode="auto">
            <a:xfrm>
              <a:off x="914400" y="3733800"/>
              <a:ext cx="4495800" cy="1219200"/>
            </a:xfrm>
            <a:prstGeom prst="rect">
              <a:avLst/>
            </a:prstGeom>
            <a:solidFill>
              <a:schemeClr val="accent1"/>
            </a:solidFill>
            <a:ln w="9525" algn="ctr">
              <a:solidFill>
                <a:schemeClr val="tx1"/>
              </a:solidFill>
              <a:miter lim="800000"/>
              <a:headEnd/>
              <a:tailEnd/>
            </a:ln>
          </p:spPr>
          <p:txBody>
            <a:bodyPr wrap="none"/>
            <a:lstStyle/>
            <a:p>
              <a:endParaRPr lang="en-US"/>
            </a:p>
          </p:txBody>
        </p:sp>
        <p:sp>
          <p:nvSpPr>
            <p:cNvPr id="12" name="TextBox 8"/>
            <p:cNvSpPr txBox="1">
              <a:spLocks noChangeArrowheads="1"/>
            </p:cNvSpPr>
            <p:nvPr/>
          </p:nvSpPr>
          <p:spPr bwMode="auto">
            <a:xfrm>
              <a:off x="990600" y="3810000"/>
              <a:ext cx="6705600" cy="1015663"/>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342900" indent="-342900">
                <a:buClr>
                  <a:srgbClr val="003366"/>
                </a:buClr>
                <a:buFont typeface="Wingdings" pitchFamily="2" charset="2"/>
                <a:buChar char="Ø"/>
                <a:defRPr/>
              </a:pPr>
              <a:r>
                <a:rPr lang="en-US" sz="2000" b="1" dirty="0" smtClean="0">
                  <a:latin typeface="+mn-lt"/>
                </a:rPr>
                <a:t>Functions and Sub-functions</a:t>
              </a:r>
            </a:p>
            <a:p>
              <a:pPr marL="342900" indent="-342900">
                <a:buClr>
                  <a:srgbClr val="003366"/>
                </a:buClr>
                <a:buFont typeface="Wingdings" pitchFamily="2" charset="2"/>
                <a:buChar char="Ø"/>
                <a:defRPr/>
              </a:pPr>
              <a:r>
                <a:rPr lang="en-US" sz="2000" b="1" dirty="0" smtClean="0">
                  <a:latin typeface="+mn-lt"/>
                </a:rPr>
                <a:t>Processes and Activities</a:t>
              </a:r>
            </a:p>
            <a:p>
              <a:pPr marL="342900" indent="-342900">
                <a:buClr>
                  <a:srgbClr val="003366"/>
                </a:buClr>
                <a:buFont typeface="Wingdings" pitchFamily="2" charset="2"/>
                <a:buChar char="Ø"/>
                <a:defRPr/>
              </a:pPr>
              <a:r>
                <a:rPr lang="en-US" sz="2000" b="1" dirty="0" smtClean="0">
                  <a:latin typeface="+mn-lt"/>
                </a:rPr>
                <a:t>Features</a:t>
              </a:r>
              <a:endParaRPr lang="en-US" sz="2000" b="1" dirty="0"/>
            </a:p>
          </p:txBody>
        </p:sp>
      </p:grpSp>
      <p:sp>
        <p:nvSpPr>
          <p:cNvPr id="13" name="TextBox 12"/>
          <p:cNvSpPr txBox="1"/>
          <p:nvPr/>
        </p:nvSpPr>
        <p:spPr>
          <a:xfrm>
            <a:off x="914400" y="1905000"/>
            <a:ext cx="7696200" cy="1495794"/>
          </a:xfrm>
          <a:prstGeom prst="rect">
            <a:avLst/>
          </a:prstGeom>
          <a:noFill/>
        </p:spPr>
        <p:txBody>
          <a:bodyPr wrap="square">
            <a:spAutoFit/>
          </a:bodyPr>
          <a:lstStyle/>
          <a:p>
            <a:pPr>
              <a:lnSpc>
                <a:spcPct val="114000"/>
              </a:lnSpc>
              <a:defRPr/>
            </a:pPr>
            <a:r>
              <a:rPr lang="en-US" sz="2000" dirty="0">
                <a:latin typeface="+mn-lt"/>
              </a:rPr>
              <a:t>ECPM Requirement definition evolves as part of project execution. The definition takes the form of a hierarchical structure know as the Requirements Breakdown Structure (RBS). The hierarchy includes any or all of the following:</a:t>
            </a:r>
          </a:p>
        </p:txBody>
      </p:sp>
      <p:grpSp>
        <p:nvGrpSpPr>
          <p:cNvPr id="22" name="Group 21"/>
          <p:cNvGrpSpPr/>
          <p:nvPr/>
        </p:nvGrpSpPr>
        <p:grpSpPr>
          <a:xfrm>
            <a:off x="5486400" y="3581400"/>
            <a:ext cx="3124200" cy="1371600"/>
            <a:chOff x="5486400" y="3581400"/>
            <a:chExt cx="3124200" cy="1371600"/>
          </a:xfrm>
        </p:grpSpPr>
        <p:cxnSp>
          <p:nvCxnSpPr>
            <p:cNvPr id="45058" name="Straight Arrow Connector 17"/>
            <p:cNvCxnSpPr>
              <a:cxnSpLocks noChangeShapeType="1"/>
            </p:cNvCxnSpPr>
            <p:nvPr/>
          </p:nvCxnSpPr>
          <p:spPr bwMode="auto">
            <a:xfrm flipH="1">
              <a:off x="5486400" y="4343400"/>
              <a:ext cx="990600" cy="0"/>
            </a:xfrm>
            <a:prstGeom prst="straightConnector1">
              <a:avLst/>
            </a:prstGeom>
            <a:noFill/>
            <a:ln w="38100" algn="ctr">
              <a:solidFill>
                <a:schemeClr val="tx1"/>
              </a:solidFill>
              <a:miter lim="800000"/>
              <a:headEnd/>
              <a:tailEnd type="arrow" w="med" len="med"/>
            </a:ln>
          </p:spPr>
        </p:cxnSp>
        <p:grpSp>
          <p:nvGrpSpPr>
            <p:cNvPr id="21" name="Group 20"/>
            <p:cNvGrpSpPr/>
            <p:nvPr/>
          </p:nvGrpSpPr>
          <p:grpSpPr>
            <a:xfrm>
              <a:off x="6400800" y="3581400"/>
              <a:ext cx="2209800" cy="1371600"/>
              <a:chOff x="6400800" y="3581400"/>
              <a:chExt cx="2209800" cy="1371600"/>
            </a:xfrm>
          </p:grpSpPr>
          <p:sp>
            <p:nvSpPr>
              <p:cNvPr id="45070" name="Oval 14"/>
              <p:cNvSpPr>
                <a:spLocks noChangeArrowheads="1"/>
              </p:cNvSpPr>
              <p:nvPr/>
            </p:nvSpPr>
            <p:spPr bwMode="auto">
              <a:xfrm>
                <a:off x="6400800" y="3581400"/>
                <a:ext cx="2209800" cy="1371600"/>
              </a:xfrm>
              <a:prstGeom prst="ellipse">
                <a:avLst/>
              </a:prstGeom>
              <a:solidFill>
                <a:srgbClr val="00B050"/>
              </a:solidFill>
              <a:ln w="9525" algn="ctr">
                <a:solidFill>
                  <a:schemeClr val="tx1"/>
                </a:solidFill>
                <a:miter lim="800000"/>
                <a:headEnd/>
                <a:tailEnd/>
              </a:ln>
            </p:spPr>
            <p:txBody>
              <a:bodyPr wrap="none"/>
              <a:lstStyle/>
              <a:p>
                <a:endParaRPr lang="en-US"/>
              </a:p>
            </p:txBody>
          </p:sp>
          <p:sp>
            <p:nvSpPr>
              <p:cNvPr id="14" name="TextBox 13"/>
              <p:cNvSpPr txBox="1"/>
              <p:nvPr/>
            </p:nvSpPr>
            <p:spPr bwMode="auto">
              <a:xfrm>
                <a:off x="6465794" y="3733800"/>
                <a:ext cx="2079812" cy="1015663"/>
              </a:xfrm>
              <a:prstGeom prst="rect">
                <a:avLst/>
              </a:prstGeom>
              <a:noFill/>
            </p:spPr>
            <p:txBody>
              <a:bodyPr anchor="ctr">
                <a:spAutoFit/>
              </a:bodyPr>
              <a:lstStyle/>
              <a:p>
                <a:pPr algn="ctr">
                  <a:defRPr/>
                </a:pPr>
                <a:r>
                  <a:rPr lang="en-US" sz="2000" b="1" dirty="0">
                    <a:latin typeface="+mn-lt"/>
                  </a:rPr>
                  <a:t>Sources of </a:t>
                </a:r>
              </a:p>
              <a:p>
                <a:pPr algn="ctr">
                  <a:defRPr/>
                </a:pPr>
                <a:r>
                  <a:rPr lang="en-US" sz="2000" b="1" dirty="0">
                    <a:latin typeface="+mn-lt"/>
                  </a:rPr>
                  <a:t>solution unknowns</a:t>
                </a:r>
              </a:p>
            </p:txBody>
          </p:sp>
        </p:grpSp>
      </p:grpSp>
      <p:sp>
        <p:nvSpPr>
          <p:cNvPr id="4506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8" name="Date Placeholder 17"/>
          <p:cNvSpPr>
            <a:spLocks noGrp="1"/>
          </p:cNvSpPr>
          <p:nvPr>
            <p:ph type="dt" sz="half" idx="10"/>
          </p:nvPr>
        </p:nvSpPr>
        <p:spPr/>
        <p:txBody>
          <a:bodyPr/>
          <a:lstStyle/>
          <a:p>
            <a:pPr>
              <a:defRPr/>
            </a:pPr>
            <a:r>
              <a:rPr lang="en-US" smtClean="0"/>
              <a:t>J. Ross Publishing WAV™ material</a:t>
            </a:r>
            <a:endParaRPr lang="en-US" dirty="0"/>
          </a:p>
        </p:txBody>
      </p:sp>
      <p:sp>
        <p:nvSpPr>
          <p:cNvPr id="19" name="Slide Number Placeholder 18"/>
          <p:cNvSpPr>
            <a:spLocks noGrp="1"/>
          </p:cNvSpPr>
          <p:nvPr>
            <p:ph type="sldNum" sz="quarter" idx="12"/>
          </p:nvPr>
        </p:nvSpPr>
        <p:spPr/>
        <p:txBody>
          <a:bodyPr/>
          <a:lstStyle/>
          <a:p>
            <a:pPr>
              <a:defRPr/>
            </a:pPr>
            <a:fld id="{51FBC415-B54D-42F1-9A09-A2A50639A4C7}"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6083"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6084"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6085"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6086" name="Rectangle 25"/>
          <p:cNvSpPr>
            <a:spLocks noChangeArrowheads="1"/>
          </p:cNvSpPr>
          <p:nvPr/>
        </p:nvSpPr>
        <p:spPr bwMode="auto">
          <a:xfrm>
            <a:off x="838200" y="1143000"/>
            <a:ext cx="8305800" cy="461962"/>
          </a:xfrm>
          <a:prstGeom prst="rect">
            <a:avLst/>
          </a:prstGeom>
          <a:noFill/>
          <a:ln w="9525">
            <a:noFill/>
            <a:miter lim="800000"/>
            <a:headEnd/>
            <a:tailEnd/>
          </a:ln>
        </p:spPr>
        <p:txBody>
          <a:bodyPr anchor="b">
            <a:spAutoFit/>
          </a:bodyPr>
          <a:lstStyle/>
          <a:p>
            <a:r>
              <a:rPr lang="en-US" b="1" dirty="0">
                <a:solidFill>
                  <a:schemeClr val="tx2"/>
                </a:solidFill>
                <a:latin typeface="Arial" charset="0"/>
              </a:rPr>
              <a:t>Upfront Elicitation of Complete Requirements is </a:t>
            </a:r>
            <a:r>
              <a:rPr lang="en-US" b="1" dirty="0" smtClean="0">
                <a:solidFill>
                  <a:schemeClr val="tx2"/>
                </a:solidFill>
                <a:latin typeface="Arial" charset="0"/>
              </a:rPr>
              <a:t>Rare</a:t>
            </a:r>
            <a:endParaRPr lang="en-US" dirty="0">
              <a:solidFill>
                <a:schemeClr val="tx2"/>
              </a:solidFill>
            </a:endParaRPr>
          </a:p>
        </p:txBody>
      </p:sp>
      <p:sp>
        <p:nvSpPr>
          <p:cNvPr id="9" name="TextBox 8"/>
          <p:cNvSpPr txBox="1"/>
          <p:nvPr/>
        </p:nvSpPr>
        <p:spPr bwMode="auto">
          <a:xfrm>
            <a:off x="1143000" y="5257800"/>
            <a:ext cx="7239000" cy="708025"/>
          </a:xfrm>
          <a:prstGeom prst="rect">
            <a:avLst/>
          </a:prstGeom>
          <a:solidFill>
            <a:srgbClr val="CCECFF"/>
          </a:solidFill>
          <a:ln>
            <a:solidFill>
              <a:schemeClr val="tx1"/>
            </a:solidFill>
          </a:ln>
        </p:spPr>
        <p:txBody>
          <a:bodyPr wrap="square">
            <a:spAutoFit/>
          </a:bodyPr>
          <a:lstStyle/>
          <a:p>
            <a:pPr algn="ctr">
              <a:defRPr/>
            </a:pPr>
            <a:r>
              <a:rPr lang="en-US" sz="2000" dirty="0">
                <a:latin typeface="+mn-lt"/>
              </a:rPr>
              <a:t>You can never know for sure that requirements are complete. </a:t>
            </a:r>
          </a:p>
          <a:p>
            <a:pPr algn="ctr">
              <a:defRPr/>
            </a:pPr>
            <a:r>
              <a:rPr lang="en-US" sz="2000" dirty="0">
                <a:latin typeface="+mn-lt"/>
              </a:rPr>
              <a:t>When in </a:t>
            </a:r>
            <a:r>
              <a:rPr lang="en-US" sz="2000" dirty="0" smtClean="0">
                <a:latin typeface="+mn-lt"/>
              </a:rPr>
              <a:t>doubt, assume they </a:t>
            </a:r>
            <a:r>
              <a:rPr lang="en-US" sz="2000" dirty="0">
                <a:latin typeface="+mn-lt"/>
              </a:rPr>
              <a:t>are not complete.</a:t>
            </a:r>
          </a:p>
        </p:txBody>
      </p:sp>
      <p:sp>
        <p:nvSpPr>
          <p:cNvPr id="12" name="TextBox 8"/>
          <p:cNvSpPr txBox="1">
            <a:spLocks noChangeArrowheads="1"/>
          </p:cNvSpPr>
          <p:nvPr/>
        </p:nvSpPr>
        <p:spPr bwMode="auto">
          <a:xfrm>
            <a:off x="1371600" y="2667001"/>
            <a:ext cx="6705600" cy="2769989"/>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marL="342900" indent="-342900">
              <a:spcAft>
                <a:spcPts val="600"/>
              </a:spcAft>
              <a:buClr>
                <a:srgbClr val="003366"/>
              </a:buClr>
              <a:buFont typeface="Wingdings" pitchFamily="2" charset="2"/>
              <a:buChar char="Ø"/>
              <a:defRPr/>
            </a:pPr>
            <a:r>
              <a:rPr lang="en-US" sz="2000" dirty="0" smtClean="0">
                <a:latin typeface="+mn-lt"/>
              </a:rPr>
              <a:t>Solutions </a:t>
            </a:r>
            <a:r>
              <a:rPr lang="en-US" sz="2000" dirty="0">
                <a:latin typeface="+mn-lt"/>
              </a:rPr>
              <a:t>are not clearly defined up front</a:t>
            </a:r>
          </a:p>
          <a:p>
            <a:pPr marL="342900" indent="-342900">
              <a:spcAft>
                <a:spcPts val="600"/>
              </a:spcAft>
              <a:buClr>
                <a:srgbClr val="003366"/>
              </a:buClr>
              <a:buFont typeface="Wingdings" pitchFamily="2" charset="2"/>
              <a:buChar char="Ø"/>
              <a:defRPr/>
            </a:pPr>
            <a:r>
              <a:rPr lang="en-US" sz="2000" dirty="0" smtClean="0">
                <a:latin typeface="+mn-lt"/>
              </a:rPr>
              <a:t>Market </a:t>
            </a:r>
            <a:r>
              <a:rPr lang="en-US" sz="2000" dirty="0">
                <a:latin typeface="+mn-lt"/>
              </a:rPr>
              <a:t>conditions change without notice</a:t>
            </a:r>
          </a:p>
          <a:p>
            <a:pPr marL="342900" indent="-342900">
              <a:spcAft>
                <a:spcPts val="600"/>
              </a:spcAft>
              <a:buClr>
                <a:srgbClr val="003366"/>
              </a:buClr>
              <a:buFont typeface="Wingdings" pitchFamily="2" charset="2"/>
              <a:buChar char="Ø"/>
              <a:defRPr/>
            </a:pPr>
            <a:r>
              <a:rPr lang="en-US" sz="2000" dirty="0" smtClean="0">
                <a:latin typeface="+mn-lt"/>
              </a:rPr>
              <a:t>Unpredictable </a:t>
            </a:r>
            <a:r>
              <a:rPr lang="en-US" sz="2000" dirty="0">
                <a:latin typeface="+mn-lt"/>
              </a:rPr>
              <a:t>actions of competitors</a:t>
            </a:r>
          </a:p>
          <a:p>
            <a:pPr marL="342900" indent="-342900">
              <a:spcAft>
                <a:spcPts val="600"/>
              </a:spcAft>
              <a:buClr>
                <a:srgbClr val="003366"/>
              </a:buClr>
              <a:buFont typeface="Wingdings" pitchFamily="2" charset="2"/>
              <a:buChar char="Ø"/>
              <a:defRPr/>
            </a:pPr>
            <a:r>
              <a:rPr lang="en-US" sz="2000" dirty="0" smtClean="0">
                <a:latin typeface="+mn-lt"/>
              </a:rPr>
              <a:t>Technological </a:t>
            </a:r>
            <a:r>
              <a:rPr lang="en-US" sz="2000" dirty="0">
                <a:latin typeface="+mn-lt"/>
              </a:rPr>
              <a:t>advances</a:t>
            </a:r>
          </a:p>
          <a:p>
            <a:pPr marL="342900" indent="-342900">
              <a:spcAft>
                <a:spcPts val="600"/>
              </a:spcAft>
              <a:buClr>
                <a:srgbClr val="003366"/>
              </a:buClr>
              <a:buFont typeface="Wingdings" pitchFamily="2" charset="2"/>
              <a:buChar char="Ø"/>
              <a:defRPr/>
            </a:pPr>
            <a:r>
              <a:rPr lang="en-US" sz="2000" dirty="0" smtClean="0">
                <a:latin typeface="+mn-lt"/>
              </a:rPr>
              <a:t>Client  </a:t>
            </a:r>
            <a:r>
              <a:rPr lang="en-US" sz="2000" dirty="0">
                <a:latin typeface="+mn-lt"/>
              </a:rPr>
              <a:t>learning and discovery</a:t>
            </a:r>
          </a:p>
          <a:p>
            <a:pPr marL="342900" indent="-342900">
              <a:spcAft>
                <a:spcPts val="600"/>
              </a:spcAft>
              <a:buClr>
                <a:srgbClr val="003366"/>
              </a:buClr>
              <a:buFont typeface="Wingdings" pitchFamily="2" charset="2"/>
              <a:buChar char="Ø"/>
              <a:defRPr/>
            </a:pPr>
            <a:r>
              <a:rPr lang="en-US" sz="2000" dirty="0" smtClean="0">
                <a:latin typeface="+mn-lt"/>
              </a:rPr>
              <a:t>Changing </a:t>
            </a:r>
            <a:r>
              <a:rPr lang="en-US" sz="2000" dirty="0">
                <a:latin typeface="+mn-lt"/>
              </a:rPr>
              <a:t>strategies and priorities</a:t>
            </a:r>
          </a:p>
          <a:p>
            <a:pPr>
              <a:buFont typeface="Wingdings" pitchFamily="2" charset="2"/>
              <a:buChar char="Ø"/>
              <a:defRPr/>
            </a:pPr>
            <a:endParaRPr lang="en-US" dirty="0"/>
          </a:p>
        </p:txBody>
      </p:sp>
      <p:sp>
        <p:nvSpPr>
          <p:cNvPr id="13" name="TextBox 12"/>
          <p:cNvSpPr txBox="1"/>
          <p:nvPr/>
        </p:nvSpPr>
        <p:spPr>
          <a:xfrm>
            <a:off x="1066800" y="2057400"/>
            <a:ext cx="6781023" cy="430887"/>
          </a:xfrm>
          <a:prstGeom prst="rect">
            <a:avLst/>
          </a:prstGeom>
          <a:noFill/>
        </p:spPr>
        <p:txBody>
          <a:bodyPr wrap="none">
            <a:spAutoFit/>
          </a:bodyPr>
          <a:lstStyle/>
          <a:p>
            <a:pPr>
              <a:defRPr/>
            </a:pPr>
            <a:r>
              <a:rPr lang="en-US" sz="2200" dirty="0">
                <a:latin typeface="+mn-lt"/>
              </a:rPr>
              <a:t>The internal and external environments are dynamic:</a:t>
            </a:r>
          </a:p>
        </p:txBody>
      </p:sp>
      <p:sp>
        <p:nvSpPr>
          <p:cNvPr id="4609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4" name="Date Placeholder 13"/>
          <p:cNvSpPr>
            <a:spLocks noGrp="1"/>
          </p:cNvSpPr>
          <p:nvPr>
            <p:ph type="dt" sz="half" idx="10"/>
          </p:nvPr>
        </p:nvSpPr>
        <p:spPr/>
        <p:txBody>
          <a:bodyPr/>
          <a:lstStyle/>
          <a:p>
            <a:pPr>
              <a:defRPr/>
            </a:pPr>
            <a:r>
              <a:rPr lang="en-US" smtClean="0"/>
              <a:t>J. Ross Publishing WAV™ material</a:t>
            </a:r>
            <a:endParaRPr lang="en-US" dirty="0"/>
          </a:p>
        </p:txBody>
      </p:sp>
      <p:sp>
        <p:nvSpPr>
          <p:cNvPr id="15" name="Slide Number Placeholder 14"/>
          <p:cNvSpPr>
            <a:spLocks noGrp="1"/>
          </p:cNvSpPr>
          <p:nvPr>
            <p:ph type="sldNum" sz="quarter" idx="12"/>
          </p:nvPr>
        </p:nvSpPr>
        <p:spPr/>
        <p:txBody>
          <a:bodyPr/>
          <a:lstStyle/>
          <a:p>
            <a:pPr>
              <a:defRPr/>
            </a:pPr>
            <a:fld id="{51FBC415-B54D-42F1-9A09-A2A50639A4C7}"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7107"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7108"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47109"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47110"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a:solidFill>
                  <a:schemeClr val="tx2"/>
                </a:solidFill>
                <a:latin typeface="Arial" charset="0"/>
              </a:rPr>
              <a:t>Elicit &amp; Document Requirements</a:t>
            </a:r>
            <a:endParaRPr lang="en-US" sz="2800">
              <a:solidFill>
                <a:schemeClr val="tx2"/>
              </a:solidFill>
            </a:endParaRPr>
          </a:p>
        </p:txBody>
      </p:sp>
      <p:sp>
        <p:nvSpPr>
          <p:cNvPr id="131080" name="TextBox 7"/>
          <p:cNvSpPr txBox="1">
            <a:spLocks noChangeArrowheads="1"/>
          </p:cNvSpPr>
          <p:nvPr/>
        </p:nvSpPr>
        <p:spPr bwMode="auto">
          <a:xfrm>
            <a:off x="990600" y="1905000"/>
            <a:ext cx="8077200" cy="2816156"/>
          </a:xfrm>
          <a:prstGeom prst="rect">
            <a:avLst/>
          </a:prstGeom>
          <a:noFill/>
          <a:ln w="9525">
            <a:noFill/>
            <a:miter lim="800000"/>
            <a:headEnd/>
            <a:tailEnd/>
          </a:ln>
        </p:spPr>
        <p:txBody>
          <a:bodyPr wrap="square">
            <a:spAutoFit/>
          </a:bodyPr>
          <a:lstStyle/>
          <a:p>
            <a:pPr>
              <a:spcAft>
                <a:spcPts val="1200"/>
              </a:spcAft>
              <a:defRPr/>
            </a:pPr>
            <a:r>
              <a:rPr lang="en-US" sz="2200" dirty="0">
                <a:latin typeface="+mn-lt"/>
              </a:rPr>
              <a:t>Reasons to </a:t>
            </a:r>
            <a:r>
              <a:rPr lang="en-US" sz="2200" dirty="0" smtClean="0">
                <a:latin typeface="+mn-lt"/>
              </a:rPr>
              <a:t>Create </a:t>
            </a:r>
            <a:r>
              <a:rPr lang="en-US" sz="2200" dirty="0">
                <a:latin typeface="+mn-lt"/>
              </a:rPr>
              <a:t>the Requirements Breakdown Structure:</a:t>
            </a:r>
          </a:p>
          <a:p>
            <a:pPr marL="236538">
              <a:spcAft>
                <a:spcPts val="600"/>
              </a:spcAft>
              <a:buClr>
                <a:srgbClr val="003366"/>
              </a:buClr>
              <a:buFont typeface="Wingdings" pitchFamily="2" charset="2"/>
              <a:buChar char="Ø"/>
              <a:defRPr/>
            </a:pPr>
            <a:r>
              <a:rPr lang="en-US" sz="2000" dirty="0">
                <a:latin typeface="+mn-lt"/>
              </a:rPr>
              <a:t>  Most meaningful to the client</a:t>
            </a:r>
          </a:p>
          <a:p>
            <a:pPr marL="236538">
              <a:spcAft>
                <a:spcPts val="600"/>
              </a:spcAft>
              <a:buClr>
                <a:srgbClr val="003366"/>
              </a:buClr>
              <a:buFont typeface="Wingdings" pitchFamily="2" charset="2"/>
              <a:buChar char="Ø"/>
              <a:defRPr/>
            </a:pPr>
            <a:r>
              <a:rPr lang="en-US" sz="2000" dirty="0">
                <a:latin typeface="+mn-lt"/>
              </a:rPr>
              <a:t>  Promotes client ownership and buy-in of the solution</a:t>
            </a:r>
          </a:p>
          <a:p>
            <a:pPr marL="236538">
              <a:spcAft>
                <a:spcPts val="600"/>
              </a:spcAft>
              <a:buClr>
                <a:srgbClr val="003366"/>
              </a:buClr>
              <a:buFont typeface="Wingdings" pitchFamily="2" charset="2"/>
              <a:buChar char="Ø"/>
              <a:defRPr/>
            </a:pPr>
            <a:r>
              <a:rPr lang="en-US" sz="2000" dirty="0">
                <a:latin typeface="+mn-lt"/>
              </a:rPr>
              <a:t>  Deliverables-based and in the client’s comfort zone</a:t>
            </a:r>
          </a:p>
          <a:p>
            <a:pPr marL="236538">
              <a:spcAft>
                <a:spcPts val="600"/>
              </a:spcAft>
              <a:buClr>
                <a:srgbClr val="003366"/>
              </a:buClr>
              <a:buFont typeface="Wingdings" pitchFamily="2" charset="2"/>
              <a:buChar char="Ø"/>
              <a:defRPr/>
            </a:pPr>
            <a:r>
              <a:rPr lang="en-US" sz="2000" dirty="0">
                <a:latin typeface="+mn-lt"/>
              </a:rPr>
              <a:t>  Can be used to measure progress to the solution</a:t>
            </a:r>
          </a:p>
          <a:p>
            <a:pPr marL="236538">
              <a:spcAft>
                <a:spcPts val="600"/>
              </a:spcAft>
              <a:buClr>
                <a:srgbClr val="003366"/>
              </a:buClr>
              <a:buFont typeface="Wingdings" pitchFamily="2" charset="2"/>
              <a:buChar char="Ø"/>
              <a:defRPr/>
            </a:pPr>
            <a:r>
              <a:rPr lang="en-US" sz="2000" dirty="0">
                <a:latin typeface="+mn-lt"/>
              </a:rPr>
              <a:t>  Can be used to measure project status</a:t>
            </a:r>
          </a:p>
          <a:p>
            <a:pPr marL="236538">
              <a:spcAft>
                <a:spcPts val="600"/>
              </a:spcAft>
              <a:buClr>
                <a:srgbClr val="003366"/>
              </a:buClr>
              <a:buFont typeface="Wingdings" pitchFamily="2" charset="2"/>
              <a:buChar char="Ø"/>
              <a:defRPr/>
            </a:pPr>
            <a:r>
              <a:rPr lang="en-US" sz="2000" dirty="0">
                <a:latin typeface="+mn-lt"/>
              </a:rPr>
              <a:t>  Consistent with PMI PMBOK </a:t>
            </a:r>
            <a:endParaRPr lang="en-US" dirty="0"/>
          </a:p>
        </p:txBody>
      </p:sp>
      <p:sp>
        <p:nvSpPr>
          <p:cNvPr id="10" name="TextBox 9"/>
          <p:cNvSpPr txBox="1"/>
          <p:nvPr/>
        </p:nvSpPr>
        <p:spPr bwMode="auto">
          <a:xfrm>
            <a:off x="914400" y="5181600"/>
            <a:ext cx="7239000" cy="707886"/>
          </a:xfrm>
          <a:prstGeom prst="rect">
            <a:avLst/>
          </a:prstGeom>
          <a:solidFill>
            <a:srgbClr val="CCECFF"/>
          </a:solidFill>
          <a:ln>
            <a:solidFill>
              <a:schemeClr val="tx1"/>
            </a:solidFill>
          </a:ln>
        </p:spPr>
        <p:txBody>
          <a:bodyPr>
            <a:spAutoFit/>
          </a:bodyPr>
          <a:lstStyle/>
          <a:p>
            <a:pPr algn="ctr">
              <a:defRPr/>
            </a:pPr>
            <a:r>
              <a:rPr lang="en-US" sz="2000" dirty="0">
                <a:latin typeface="+mn-lt"/>
              </a:rPr>
              <a:t>Conventional wisdom says that a complete RBS is not possible at the start of a complex </a:t>
            </a:r>
            <a:r>
              <a:rPr lang="en-US" sz="2000" dirty="0" smtClean="0">
                <a:latin typeface="+mn-lt"/>
              </a:rPr>
              <a:t>project.</a:t>
            </a:r>
            <a:endParaRPr lang="en-US" sz="2000" dirty="0">
              <a:latin typeface="+mn-lt"/>
            </a:endParaRPr>
          </a:p>
        </p:txBody>
      </p:sp>
      <p:sp>
        <p:nvSpPr>
          <p:cNvPr id="4711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2" name="Date Placeholder 11"/>
          <p:cNvSpPr>
            <a:spLocks noGrp="1"/>
          </p:cNvSpPr>
          <p:nvPr>
            <p:ph type="dt" sz="half" idx="10"/>
          </p:nvPr>
        </p:nvSpPr>
        <p:spPr/>
        <p:txBody>
          <a:bodyPr/>
          <a:lstStyle/>
          <a:p>
            <a:pPr>
              <a:defRPr/>
            </a:pPr>
            <a:r>
              <a:rPr lang="en-US" smtClean="0"/>
              <a:t>J. Ross Publishing WAV™ material</a:t>
            </a:r>
            <a:endParaRPr lang="en-US" dirty="0"/>
          </a:p>
        </p:txBody>
      </p:sp>
      <p:sp>
        <p:nvSpPr>
          <p:cNvPr id="13" name="Slide Number Placeholder 12"/>
          <p:cNvSpPr>
            <a:spLocks noGrp="1"/>
          </p:cNvSpPr>
          <p:nvPr>
            <p:ph type="sldNum" sz="quarter" idx="12"/>
          </p:nvPr>
        </p:nvSpPr>
        <p:spPr/>
        <p:txBody>
          <a:bodyPr/>
          <a:lstStyle/>
          <a:p>
            <a:pPr>
              <a:defRPr/>
            </a:pPr>
            <a:fld id="{51FBC415-B54D-42F1-9A09-A2A50639A4C7}"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4813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066800"/>
            <a:ext cx="8305800" cy="523220"/>
          </a:xfrm>
          <a:prstGeom prst="rect">
            <a:avLst/>
          </a:prstGeom>
          <a:noFill/>
        </p:spPr>
        <p:txBody>
          <a:bodyPr wrap="square">
            <a:spAutoFit/>
          </a:bodyPr>
          <a:lstStyle/>
          <a:p>
            <a:pPr>
              <a:defRPr/>
            </a:pPr>
            <a:r>
              <a:rPr lang="en-US" sz="2800" b="1" dirty="0">
                <a:solidFill>
                  <a:srgbClr val="003366"/>
                </a:solidFill>
                <a:latin typeface="+mn-lt"/>
              </a:rPr>
              <a:t>Elicit Requirements</a:t>
            </a:r>
          </a:p>
        </p:txBody>
      </p:sp>
      <p:pic>
        <p:nvPicPr>
          <p:cNvPr id="48133" name="Picture 6"/>
          <p:cNvPicPr>
            <a:picLocks noChangeAspect="1" noChangeArrowheads="1"/>
          </p:cNvPicPr>
          <p:nvPr/>
        </p:nvPicPr>
        <p:blipFill>
          <a:blip r:embed="rId3" cstate="print"/>
          <a:srcRect/>
          <a:stretch>
            <a:fillRect/>
          </a:stretch>
        </p:blipFill>
        <p:spPr bwMode="auto">
          <a:xfrm>
            <a:off x="1752600" y="1905000"/>
            <a:ext cx="5336822" cy="4343400"/>
          </a:xfrm>
          <a:prstGeom prst="rect">
            <a:avLst/>
          </a:prstGeom>
          <a:noFill/>
          <a:ln w="9525">
            <a:noFill/>
            <a:miter lim="800000"/>
            <a:headEnd/>
            <a:tailEnd/>
          </a:ln>
        </p:spPr>
      </p:pic>
      <p:sp>
        <p:nvSpPr>
          <p:cNvPr id="4813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761999" y="1143000"/>
            <a:ext cx="8458201" cy="461665"/>
          </a:xfrm>
          <a:prstGeom prst="rect">
            <a:avLst/>
          </a:prstGeom>
          <a:noFill/>
        </p:spPr>
        <p:txBody>
          <a:bodyPr wrap="square">
            <a:spAutoFit/>
          </a:bodyPr>
          <a:lstStyle/>
          <a:p>
            <a:pPr>
              <a:defRPr/>
            </a:pPr>
            <a:r>
              <a:rPr lang="en-US" b="1" dirty="0">
                <a:solidFill>
                  <a:srgbClr val="003366"/>
                </a:solidFill>
                <a:latin typeface="+mn-lt"/>
              </a:rPr>
              <a:t>Elicit </a:t>
            </a:r>
            <a:r>
              <a:rPr lang="en-US" b="1" dirty="0" smtClean="0">
                <a:solidFill>
                  <a:srgbClr val="003366"/>
                </a:solidFill>
                <a:latin typeface="+mn-lt"/>
              </a:rPr>
              <a:t>Requirements–Requirements </a:t>
            </a:r>
            <a:r>
              <a:rPr lang="en-US" b="1" dirty="0">
                <a:solidFill>
                  <a:srgbClr val="003366"/>
                </a:solidFill>
                <a:latin typeface="+mn-lt"/>
              </a:rPr>
              <a:t>Breakdown Structure</a:t>
            </a:r>
          </a:p>
        </p:txBody>
      </p:sp>
      <p:pic>
        <p:nvPicPr>
          <p:cNvPr id="49157"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1828800"/>
            <a:ext cx="5638800" cy="4768850"/>
          </a:xfrm>
          <a:prstGeom prst="rect">
            <a:avLst/>
          </a:prstGeom>
          <a:noFill/>
          <a:ln w="9525">
            <a:noFill/>
            <a:miter lim="800000"/>
            <a:headEnd/>
            <a:tailEnd/>
          </a:ln>
        </p:spPr>
      </p:pic>
      <p:sp>
        <p:nvSpPr>
          <p:cNvPr id="4915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0179"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0180"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0181"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0182"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Elicit Requirements – Methods</a:t>
            </a:r>
            <a:endParaRPr lang="en-US" sz="2800" dirty="0">
              <a:solidFill>
                <a:schemeClr val="tx2"/>
              </a:solidFill>
            </a:endParaRPr>
          </a:p>
        </p:txBody>
      </p:sp>
      <p:sp>
        <p:nvSpPr>
          <p:cNvPr id="78856" name="TextBox 7"/>
          <p:cNvSpPr txBox="1">
            <a:spLocks noChangeArrowheads="1"/>
          </p:cNvSpPr>
          <p:nvPr/>
        </p:nvSpPr>
        <p:spPr bwMode="auto">
          <a:xfrm>
            <a:off x="838200" y="1981200"/>
            <a:ext cx="8305800" cy="430887"/>
          </a:xfrm>
          <a:prstGeom prst="rect">
            <a:avLst/>
          </a:prstGeom>
          <a:noFill/>
          <a:ln w="9525">
            <a:noFill/>
            <a:miter lim="800000"/>
            <a:headEnd/>
            <a:tailEnd/>
          </a:ln>
        </p:spPr>
        <p:txBody>
          <a:bodyPr>
            <a:spAutoFit/>
          </a:bodyPr>
          <a:lstStyle/>
          <a:p>
            <a:pPr>
              <a:defRPr/>
            </a:pPr>
            <a:r>
              <a:rPr lang="en-US" sz="2200" dirty="0">
                <a:latin typeface="+mn-lt"/>
              </a:rPr>
              <a:t>Ranking of Preferred Methods for Eliciting Requirements:</a:t>
            </a:r>
          </a:p>
        </p:txBody>
      </p:sp>
      <p:sp>
        <p:nvSpPr>
          <p:cNvPr id="9" name="TextBox 7"/>
          <p:cNvSpPr txBox="1">
            <a:spLocks noChangeArrowheads="1"/>
          </p:cNvSpPr>
          <p:nvPr/>
        </p:nvSpPr>
        <p:spPr bwMode="auto">
          <a:xfrm>
            <a:off x="990600" y="2667000"/>
            <a:ext cx="5334000" cy="2323713"/>
          </a:xfrm>
          <a:prstGeom prst="rect">
            <a:avLst/>
          </a:prstGeom>
          <a:noFill/>
          <a:ln w="9525">
            <a:noFill/>
            <a:miter lim="800000"/>
            <a:headEnd/>
            <a:tailEnd/>
          </a:ln>
        </p:spPr>
        <p:txBody>
          <a:bodyPr wrap="square">
            <a:spAutoFit/>
          </a:bodyPr>
          <a:lstStyle/>
          <a:p>
            <a:pPr marL="457200" indent="-342900">
              <a:spcAft>
                <a:spcPts val="600"/>
              </a:spcAft>
              <a:buClr>
                <a:srgbClr val="003366"/>
              </a:buClr>
              <a:buFont typeface="Wingdings" pitchFamily="2" charset="2"/>
              <a:buChar char="Ø"/>
              <a:defRPr/>
            </a:pPr>
            <a:r>
              <a:rPr lang="en-US" sz="2000" dirty="0" smtClean="0">
                <a:latin typeface="+mn-lt"/>
              </a:rPr>
              <a:t>Brainstorming</a:t>
            </a:r>
            <a:endParaRPr lang="en-US" sz="2000" dirty="0">
              <a:latin typeface="+mn-lt"/>
            </a:endParaRPr>
          </a:p>
          <a:p>
            <a:pPr marL="457200" indent="-342900">
              <a:spcAft>
                <a:spcPts val="600"/>
              </a:spcAft>
              <a:buClr>
                <a:srgbClr val="003366"/>
              </a:buClr>
              <a:buFont typeface="Wingdings" pitchFamily="2" charset="2"/>
              <a:buChar char="Ø"/>
              <a:defRPr/>
            </a:pPr>
            <a:r>
              <a:rPr lang="en-US" sz="2000" dirty="0" smtClean="0">
                <a:latin typeface="+mn-lt"/>
              </a:rPr>
              <a:t>User </a:t>
            </a:r>
            <a:r>
              <a:rPr lang="en-US" sz="2000" dirty="0">
                <a:latin typeface="+mn-lt"/>
              </a:rPr>
              <a:t>Stories</a:t>
            </a:r>
          </a:p>
          <a:p>
            <a:pPr marL="457200" indent="-342900">
              <a:spcAft>
                <a:spcPts val="600"/>
              </a:spcAft>
              <a:buClr>
                <a:srgbClr val="003366"/>
              </a:buClr>
              <a:buFont typeface="Wingdings" pitchFamily="2" charset="2"/>
              <a:buChar char="Ø"/>
              <a:defRPr/>
            </a:pPr>
            <a:r>
              <a:rPr lang="en-US" sz="2000" dirty="0" smtClean="0">
                <a:latin typeface="+mn-lt"/>
              </a:rPr>
              <a:t>Interviews</a:t>
            </a:r>
            <a:endParaRPr lang="en-US" sz="2000" dirty="0">
              <a:latin typeface="+mn-lt"/>
            </a:endParaRPr>
          </a:p>
          <a:p>
            <a:pPr marL="457200" indent="-342900">
              <a:spcAft>
                <a:spcPts val="600"/>
              </a:spcAft>
              <a:buClr>
                <a:srgbClr val="003366"/>
              </a:buClr>
              <a:buFont typeface="Wingdings" pitchFamily="2" charset="2"/>
              <a:buChar char="Ø"/>
              <a:defRPr/>
            </a:pPr>
            <a:r>
              <a:rPr lang="en-US" sz="2000" dirty="0" smtClean="0">
                <a:latin typeface="+mn-lt"/>
              </a:rPr>
              <a:t>Facilitated </a:t>
            </a:r>
            <a:r>
              <a:rPr lang="en-US" sz="2000" dirty="0">
                <a:latin typeface="+mn-lt"/>
              </a:rPr>
              <a:t>Group Sessions</a:t>
            </a:r>
          </a:p>
          <a:p>
            <a:pPr marL="457200" indent="-342900">
              <a:spcAft>
                <a:spcPts val="600"/>
              </a:spcAft>
              <a:buClr>
                <a:srgbClr val="003366"/>
              </a:buClr>
              <a:buFont typeface="Wingdings" pitchFamily="2" charset="2"/>
              <a:buChar char="Ø"/>
              <a:defRPr/>
            </a:pPr>
            <a:r>
              <a:rPr lang="en-US" sz="2000" dirty="0" smtClean="0">
                <a:latin typeface="+mn-lt"/>
              </a:rPr>
              <a:t>Prototyping</a:t>
            </a:r>
            <a:endParaRPr lang="en-US" sz="2000" dirty="0">
              <a:latin typeface="+mn-lt"/>
            </a:endParaRPr>
          </a:p>
          <a:p>
            <a:pPr marL="457200" indent="-342900">
              <a:spcAft>
                <a:spcPts val="600"/>
              </a:spcAft>
              <a:buClr>
                <a:srgbClr val="003366"/>
              </a:buClr>
              <a:buFont typeface="Wingdings" pitchFamily="2" charset="2"/>
              <a:buChar char="Ø"/>
              <a:defRPr/>
            </a:pPr>
            <a:r>
              <a:rPr lang="en-US" sz="2000" dirty="0" smtClean="0">
                <a:latin typeface="+mn-lt"/>
              </a:rPr>
              <a:t>Requirements </a:t>
            </a:r>
            <a:r>
              <a:rPr lang="en-US" sz="2000" dirty="0">
                <a:latin typeface="+mn-lt"/>
              </a:rPr>
              <a:t>Workshop</a:t>
            </a:r>
          </a:p>
        </p:txBody>
      </p:sp>
      <p:sp>
        <p:nvSpPr>
          <p:cNvPr id="10" name="TextBox 9"/>
          <p:cNvSpPr txBox="1"/>
          <p:nvPr/>
        </p:nvSpPr>
        <p:spPr>
          <a:xfrm>
            <a:off x="6553200" y="2667000"/>
            <a:ext cx="1779654" cy="400110"/>
          </a:xfrm>
          <a:prstGeom prst="rect">
            <a:avLst/>
          </a:prstGeom>
          <a:noFill/>
        </p:spPr>
        <p:txBody>
          <a:bodyPr wrap="none">
            <a:spAutoFit/>
          </a:bodyPr>
          <a:lstStyle/>
          <a:p>
            <a:pPr>
              <a:defRPr/>
            </a:pPr>
            <a:r>
              <a:rPr lang="en-US" sz="2000" b="1" dirty="0">
                <a:latin typeface="+mn-lt"/>
              </a:rPr>
              <a:t>Least Formal</a:t>
            </a:r>
          </a:p>
        </p:txBody>
      </p:sp>
      <p:sp>
        <p:nvSpPr>
          <p:cNvPr id="11" name="TextBox 10"/>
          <p:cNvSpPr txBox="1"/>
          <p:nvPr/>
        </p:nvSpPr>
        <p:spPr>
          <a:xfrm>
            <a:off x="6629400" y="4419600"/>
            <a:ext cx="2124075" cy="400110"/>
          </a:xfrm>
          <a:prstGeom prst="rect">
            <a:avLst/>
          </a:prstGeom>
          <a:noFill/>
        </p:spPr>
        <p:txBody>
          <a:bodyPr>
            <a:spAutoFit/>
          </a:bodyPr>
          <a:lstStyle/>
          <a:p>
            <a:pPr>
              <a:defRPr/>
            </a:pPr>
            <a:r>
              <a:rPr lang="en-US" sz="2000" b="1" dirty="0">
                <a:latin typeface="+mn-lt"/>
              </a:rPr>
              <a:t>Most Formal</a:t>
            </a:r>
          </a:p>
        </p:txBody>
      </p:sp>
      <p:sp>
        <p:nvSpPr>
          <p:cNvPr id="50187" name="Down Arrow 11"/>
          <p:cNvSpPr>
            <a:spLocks noChangeArrowheads="1"/>
          </p:cNvSpPr>
          <p:nvPr/>
        </p:nvSpPr>
        <p:spPr bwMode="auto">
          <a:xfrm>
            <a:off x="7239000" y="3048000"/>
            <a:ext cx="457200" cy="1295400"/>
          </a:xfrm>
          <a:prstGeom prst="downArrow">
            <a:avLst>
              <a:gd name="adj1" fmla="val 50000"/>
              <a:gd name="adj2" fmla="val 49997"/>
            </a:avLst>
          </a:prstGeom>
          <a:solidFill>
            <a:srgbClr val="00B050"/>
          </a:solidFill>
          <a:ln w="9525" algn="ctr">
            <a:solidFill>
              <a:schemeClr val="tx1"/>
            </a:solidFill>
            <a:miter lim="800000"/>
            <a:headEnd/>
            <a:tailEnd/>
          </a:ln>
        </p:spPr>
        <p:txBody>
          <a:bodyPr wrap="none"/>
          <a:lstStyle/>
          <a:p>
            <a:endParaRPr lang="en-US"/>
          </a:p>
        </p:txBody>
      </p:sp>
      <p:sp>
        <p:nvSpPr>
          <p:cNvPr id="13" name="TextBox 12"/>
          <p:cNvSpPr txBox="1"/>
          <p:nvPr/>
        </p:nvSpPr>
        <p:spPr bwMode="auto">
          <a:xfrm>
            <a:off x="1143001" y="5334000"/>
            <a:ext cx="6400799" cy="923330"/>
          </a:xfrm>
          <a:prstGeom prst="rect">
            <a:avLst/>
          </a:prstGeom>
          <a:solidFill>
            <a:srgbClr val="CCECFF"/>
          </a:solidFill>
          <a:ln>
            <a:solidFill>
              <a:schemeClr val="tx1"/>
            </a:solidFill>
          </a:ln>
        </p:spPr>
        <p:txBody>
          <a:bodyPr wrap="square">
            <a:spAutoFit/>
          </a:bodyPr>
          <a:lstStyle/>
          <a:p>
            <a:pPr algn="ctr">
              <a:defRPr/>
            </a:pPr>
            <a:r>
              <a:rPr lang="en-US" sz="1800" dirty="0">
                <a:latin typeface="+mn-lt"/>
              </a:rPr>
              <a:t>Robertson, Suzanne &amp; James Robertson, (2012). </a:t>
            </a:r>
            <a:r>
              <a:rPr lang="en-US" sz="1800" i="1" dirty="0">
                <a:latin typeface="+mn-lt"/>
              </a:rPr>
              <a:t>Mastering the Requirements Process, 3</a:t>
            </a:r>
            <a:r>
              <a:rPr lang="en-US" sz="1800" i="1" baseline="30000" dirty="0">
                <a:latin typeface="+mn-lt"/>
              </a:rPr>
              <a:t>rd</a:t>
            </a:r>
            <a:r>
              <a:rPr lang="en-US" sz="1800" i="1" dirty="0">
                <a:latin typeface="+mn-lt"/>
              </a:rPr>
              <a:t> Edition</a:t>
            </a:r>
            <a:r>
              <a:rPr lang="en-US" sz="1800" dirty="0">
                <a:latin typeface="+mn-lt"/>
              </a:rPr>
              <a:t>, (Boston, MA: Addison-Wesley-Professional</a:t>
            </a:r>
          </a:p>
        </p:txBody>
      </p:sp>
      <p:sp>
        <p:nvSpPr>
          <p:cNvPr id="5018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6" name="Date Placeholder 15"/>
          <p:cNvSpPr>
            <a:spLocks noGrp="1"/>
          </p:cNvSpPr>
          <p:nvPr>
            <p:ph type="dt" sz="half" idx="10"/>
          </p:nvPr>
        </p:nvSpPr>
        <p:spPr/>
        <p:txBody>
          <a:bodyPr/>
          <a:lstStyle/>
          <a:p>
            <a:pPr>
              <a:defRPr/>
            </a:pPr>
            <a:r>
              <a:rPr lang="en-US" smtClean="0"/>
              <a:t>J. Ross Publishing WAV™ material</a:t>
            </a:r>
            <a:endParaRPr lang="en-US" dirty="0"/>
          </a:p>
        </p:txBody>
      </p:sp>
      <p:sp>
        <p:nvSpPr>
          <p:cNvPr id="17" name="Slide Number Placeholder 16"/>
          <p:cNvSpPr>
            <a:spLocks noGrp="1"/>
          </p:cNvSpPr>
          <p:nvPr>
            <p:ph type="sldNum" sz="quarter" idx="12"/>
          </p:nvPr>
        </p:nvSpPr>
        <p:spPr/>
        <p:txBody>
          <a:bodyPr/>
          <a:lstStyle/>
          <a:p>
            <a:pPr>
              <a:defRPr/>
            </a:pPr>
            <a:fld id="{51FBC415-B54D-42F1-9A09-A2A50639A4C7}"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5120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Elicit Requirements</a:t>
            </a:r>
          </a:p>
        </p:txBody>
      </p:sp>
      <p:sp>
        <p:nvSpPr>
          <p:cNvPr id="8" name="TextBox 7"/>
          <p:cNvSpPr txBox="1"/>
          <p:nvPr/>
        </p:nvSpPr>
        <p:spPr>
          <a:xfrm>
            <a:off x="1219200" y="1905000"/>
            <a:ext cx="7620000" cy="4385816"/>
          </a:xfrm>
          <a:prstGeom prst="rect">
            <a:avLst/>
          </a:prstGeom>
          <a:noFill/>
        </p:spPr>
        <p:txBody>
          <a:bodyPr>
            <a:spAutoFit/>
          </a:bodyPr>
          <a:lstStyle/>
          <a:p>
            <a:pPr>
              <a:defRPr/>
            </a:pPr>
            <a:r>
              <a:rPr lang="en-US" sz="2200" b="1" dirty="0">
                <a:latin typeface="+mn-lt"/>
              </a:rPr>
              <a:t>Requirements Breakdown Structure (RBS)</a:t>
            </a:r>
          </a:p>
          <a:p>
            <a:pPr>
              <a:defRPr/>
            </a:pPr>
            <a:endParaRPr lang="en-US" sz="1600" b="1" dirty="0">
              <a:latin typeface="+mn-lt"/>
            </a:endParaRPr>
          </a:p>
          <a:p>
            <a:pPr>
              <a:spcAft>
                <a:spcPts val="1200"/>
              </a:spcAft>
              <a:defRPr/>
            </a:pPr>
            <a:r>
              <a:rPr lang="en-US" sz="2000" dirty="0">
                <a:latin typeface="+mn-lt"/>
              </a:rPr>
              <a:t>The RBS is a hierarchical description of all of the ECPM requirements that must be present in the solution in order to deliver the business value expected.</a:t>
            </a:r>
          </a:p>
          <a:p>
            <a:pPr>
              <a:spcAft>
                <a:spcPts val="600"/>
              </a:spcAft>
              <a:defRPr/>
            </a:pPr>
            <a:r>
              <a:rPr lang="en-US" sz="2000" dirty="0" smtClean="0">
                <a:latin typeface="+mn-lt"/>
              </a:rPr>
              <a:t>The </a:t>
            </a:r>
            <a:r>
              <a:rPr lang="en-US" sz="2000" dirty="0">
                <a:latin typeface="+mn-lt"/>
              </a:rPr>
              <a:t>RBS hierarchical structure may include any or all of the following in this decomposition order:</a:t>
            </a:r>
          </a:p>
          <a:p>
            <a:pPr lvl="1">
              <a:spcAft>
                <a:spcPts val="600"/>
              </a:spcAft>
              <a:buClr>
                <a:srgbClr val="003366"/>
              </a:buClr>
              <a:buFont typeface="Wingdings" pitchFamily="2" charset="2"/>
              <a:buChar char="Ø"/>
              <a:defRPr/>
            </a:pPr>
            <a:r>
              <a:rPr lang="en-US" sz="2000" dirty="0">
                <a:latin typeface="+mn-lt"/>
              </a:rPr>
              <a:t>  Functions</a:t>
            </a:r>
          </a:p>
          <a:p>
            <a:pPr lvl="1">
              <a:spcAft>
                <a:spcPts val="600"/>
              </a:spcAft>
              <a:buClr>
                <a:srgbClr val="003366"/>
              </a:buClr>
              <a:buFont typeface="Wingdings" pitchFamily="2" charset="2"/>
              <a:buChar char="Ø"/>
              <a:defRPr/>
            </a:pPr>
            <a:r>
              <a:rPr lang="en-US" sz="2000" dirty="0">
                <a:latin typeface="+mn-lt"/>
              </a:rPr>
              <a:t>  Sub-functions</a:t>
            </a:r>
          </a:p>
          <a:p>
            <a:pPr lvl="1">
              <a:spcAft>
                <a:spcPts val="600"/>
              </a:spcAft>
              <a:buClr>
                <a:srgbClr val="003366"/>
              </a:buClr>
              <a:buFont typeface="Wingdings" pitchFamily="2" charset="2"/>
              <a:buChar char="Ø"/>
              <a:defRPr/>
            </a:pPr>
            <a:r>
              <a:rPr lang="en-US" sz="2000" dirty="0">
                <a:latin typeface="+mn-lt"/>
              </a:rPr>
              <a:t>  Processes</a:t>
            </a:r>
          </a:p>
          <a:p>
            <a:pPr lvl="1">
              <a:spcAft>
                <a:spcPts val="600"/>
              </a:spcAft>
              <a:buClr>
                <a:srgbClr val="003366"/>
              </a:buClr>
              <a:buFont typeface="Wingdings" pitchFamily="2" charset="2"/>
              <a:buChar char="Ø"/>
              <a:defRPr/>
            </a:pPr>
            <a:r>
              <a:rPr lang="en-US" sz="2000" dirty="0">
                <a:latin typeface="+mn-lt"/>
              </a:rPr>
              <a:t>  Activities</a:t>
            </a:r>
          </a:p>
          <a:p>
            <a:pPr lvl="1">
              <a:spcAft>
                <a:spcPts val="600"/>
              </a:spcAft>
              <a:buClr>
                <a:srgbClr val="003366"/>
              </a:buClr>
              <a:buFont typeface="Wingdings" pitchFamily="2" charset="2"/>
              <a:buChar char="Ø"/>
              <a:defRPr/>
            </a:pPr>
            <a:r>
              <a:rPr lang="en-US" sz="2000" dirty="0">
                <a:latin typeface="+mn-lt"/>
              </a:rPr>
              <a:t>  Features</a:t>
            </a:r>
          </a:p>
        </p:txBody>
      </p:sp>
      <p:sp>
        <p:nvSpPr>
          <p:cNvPr id="5120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2227"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2228"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2229"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2230"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Brainstorming</a:t>
            </a:r>
            <a:endParaRPr lang="en-US" sz="2800" dirty="0">
              <a:solidFill>
                <a:schemeClr val="tx2"/>
              </a:solidFill>
            </a:endParaRPr>
          </a:p>
        </p:txBody>
      </p:sp>
      <p:sp>
        <p:nvSpPr>
          <p:cNvPr id="78856" name="TextBox 7"/>
          <p:cNvSpPr txBox="1">
            <a:spLocks noChangeArrowheads="1"/>
          </p:cNvSpPr>
          <p:nvPr/>
        </p:nvSpPr>
        <p:spPr bwMode="auto">
          <a:xfrm>
            <a:off x="1143000" y="1981200"/>
            <a:ext cx="7010400" cy="1846659"/>
          </a:xfrm>
          <a:prstGeom prst="rect">
            <a:avLst/>
          </a:prstGeom>
          <a:noFill/>
          <a:ln w="9525">
            <a:noFill/>
            <a:miter lim="800000"/>
            <a:headEnd/>
            <a:tailEnd/>
          </a:ln>
        </p:spPr>
        <p:txBody>
          <a:bodyPr wrap="square">
            <a:spAutoFit/>
          </a:bodyPr>
          <a:lstStyle/>
          <a:p>
            <a:pPr>
              <a:defRPr/>
            </a:pPr>
            <a:r>
              <a:rPr lang="en-US" sz="2200" b="1" dirty="0">
                <a:latin typeface="+mn-lt"/>
              </a:rPr>
              <a:t>Strengths</a:t>
            </a:r>
          </a:p>
          <a:p>
            <a:pPr marL="800100" indent="-342900">
              <a:buClr>
                <a:srgbClr val="003366"/>
              </a:buClr>
              <a:buFont typeface="Wingdings" pitchFamily="2" charset="2"/>
              <a:buChar char="Ø"/>
              <a:defRPr/>
            </a:pPr>
            <a:r>
              <a:rPr lang="en-US" sz="2000" dirty="0" smtClean="0">
                <a:latin typeface="+mn-lt"/>
              </a:rPr>
              <a:t>Can </a:t>
            </a:r>
            <a:r>
              <a:rPr lang="en-US" sz="2000" dirty="0">
                <a:latin typeface="+mn-lt"/>
              </a:rPr>
              <a:t>identify ideas from others ideas</a:t>
            </a:r>
            <a:endParaRPr lang="en-US" sz="2200" dirty="0">
              <a:latin typeface="+mn-lt"/>
            </a:endParaRPr>
          </a:p>
          <a:p>
            <a:pPr>
              <a:defRPr/>
            </a:pPr>
            <a:endParaRPr lang="en-US" b="1" dirty="0">
              <a:latin typeface="+mn-lt"/>
            </a:endParaRPr>
          </a:p>
          <a:p>
            <a:pPr>
              <a:defRPr/>
            </a:pPr>
            <a:r>
              <a:rPr lang="en-US" sz="2200" b="1" dirty="0">
                <a:latin typeface="+mn-lt"/>
              </a:rPr>
              <a:t>Weaknesses</a:t>
            </a:r>
          </a:p>
          <a:p>
            <a:pPr marL="685800" indent="-228600">
              <a:buClr>
                <a:srgbClr val="003366"/>
              </a:buClr>
              <a:buFont typeface="Wingdings" pitchFamily="2" charset="2"/>
              <a:buChar char="Ø"/>
              <a:defRPr/>
            </a:pPr>
            <a:r>
              <a:rPr lang="en-US" dirty="0">
                <a:latin typeface="+mn-lt"/>
              </a:rPr>
              <a:t>  </a:t>
            </a:r>
            <a:r>
              <a:rPr lang="en-US" sz="2000" dirty="0">
                <a:latin typeface="+mn-lt"/>
              </a:rPr>
              <a:t>Must control to avoid criticizing ideas</a:t>
            </a:r>
            <a:endParaRPr lang="en-US" sz="2200" dirty="0">
              <a:latin typeface="+mn-lt"/>
            </a:endParaRPr>
          </a:p>
        </p:txBody>
      </p:sp>
      <p:sp>
        <p:nvSpPr>
          <p:cNvPr id="5223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3251"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3252"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3253"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3254" name="Rectangle 25"/>
          <p:cNvSpPr>
            <a:spLocks noChangeArrowheads="1"/>
          </p:cNvSpPr>
          <p:nvPr/>
        </p:nvSpPr>
        <p:spPr bwMode="auto">
          <a:xfrm>
            <a:off x="838200" y="1143000"/>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User Stories</a:t>
            </a:r>
            <a:endParaRPr lang="en-US" sz="2800" dirty="0">
              <a:solidFill>
                <a:schemeClr val="tx2"/>
              </a:solidFill>
            </a:endParaRPr>
          </a:p>
        </p:txBody>
      </p:sp>
      <p:sp>
        <p:nvSpPr>
          <p:cNvPr id="9" name="TextBox 7"/>
          <p:cNvSpPr txBox="1">
            <a:spLocks noChangeArrowheads="1"/>
          </p:cNvSpPr>
          <p:nvPr/>
        </p:nvSpPr>
        <p:spPr bwMode="auto">
          <a:xfrm>
            <a:off x="1143000" y="1981200"/>
            <a:ext cx="7772400" cy="3508653"/>
          </a:xfrm>
          <a:prstGeom prst="rect">
            <a:avLst/>
          </a:prstGeom>
          <a:noFill/>
          <a:ln w="9525">
            <a:noFill/>
            <a:miter lim="800000"/>
            <a:headEnd/>
            <a:tailEnd/>
          </a:ln>
        </p:spPr>
        <p:txBody>
          <a:bodyPr>
            <a:spAutoFit/>
          </a:bodyPr>
          <a:lstStyle/>
          <a:p>
            <a:pPr>
              <a:spcAft>
                <a:spcPts val="300"/>
              </a:spcAft>
              <a:defRPr/>
            </a:pPr>
            <a:r>
              <a:rPr lang="en-US" sz="2200" b="1" dirty="0">
                <a:latin typeface="+mn-lt"/>
              </a:rPr>
              <a:t>Strengths</a:t>
            </a:r>
          </a:p>
          <a:p>
            <a:pPr marL="800100" indent="-342900">
              <a:spcAft>
                <a:spcPts val="600"/>
              </a:spcAft>
              <a:buFont typeface="Wingdings" pitchFamily="2" charset="2"/>
              <a:buChar char="Ø"/>
              <a:defRPr/>
            </a:pPr>
            <a:r>
              <a:rPr lang="en-US" sz="2000" dirty="0" smtClean="0">
                <a:latin typeface="+mn-lt"/>
              </a:rPr>
              <a:t>State </a:t>
            </a:r>
            <a:r>
              <a:rPr lang="en-US" sz="2000" dirty="0">
                <a:latin typeface="+mn-lt"/>
              </a:rPr>
              <a:t>of system described before entering system</a:t>
            </a:r>
          </a:p>
          <a:p>
            <a:pPr marL="800100" indent="-342900">
              <a:spcAft>
                <a:spcPts val="600"/>
              </a:spcAft>
              <a:buFont typeface="Wingdings" pitchFamily="2" charset="2"/>
              <a:buChar char="Ø"/>
              <a:defRPr/>
            </a:pPr>
            <a:r>
              <a:rPr lang="en-US" sz="2000" dirty="0" smtClean="0">
                <a:latin typeface="+mn-lt"/>
              </a:rPr>
              <a:t>Scenarios </a:t>
            </a:r>
            <a:r>
              <a:rPr lang="en-US" sz="2000" dirty="0">
                <a:latin typeface="+mn-lt"/>
              </a:rPr>
              <a:t>used to describe state of system</a:t>
            </a:r>
          </a:p>
          <a:p>
            <a:pPr marL="800100" indent="-342900">
              <a:spcAft>
                <a:spcPts val="1200"/>
              </a:spcAft>
              <a:buFont typeface="Wingdings" pitchFamily="2" charset="2"/>
              <a:buChar char="Ø"/>
              <a:defRPr/>
            </a:pPr>
            <a:r>
              <a:rPr lang="en-US" sz="2000" dirty="0" smtClean="0">
                <a:latin typeface="+mn-lt"/>
              </a:rPr>
              <a:t>Normal </a:t>
            </a:r>
            <a:r>
              <a:rPr lang="en-US" sz="2000" dirty="0">
                <a:latin typeface="+mn-lt"/>
              </a:rPr>
              <a:t>flow of event and exceptions revealed</a:t>
            </a:r>
          </a:p>
          <a:p>
            <a:pPr>
              <a:spcAft>
                <a:spcPts val="300"/>
              </a:spcAft>
              <a:defRPr/>
            </a:pPr>
            <a:r>
              <a:rPr lang="en-US" sz="2200" b="1" dirty="0" smtClean="0">
                <a:latin typeface="+mn-lt"/>
              </a:rPr>
              <a:t>Weaknesses</a:t>
            </a:r>
            <a:endParaRPr lang="en-US" sz="2200" b="1" dirty="0">
              <a:latin typeface="+mn-lt"/>
            </a:endParaRPr>
          </a:p>
          <a:p>
            <a:pPr marL="800100" indent="-342900">
              <a:spcAft>
                <a:spcPts val="600"/>
              </a:spcAft>
              <a:buClr>
                <a:srgbClr val="003366"/>
              </a:buClr>
              <a:buFont typeface="Wingdings" pitchFamily="2" charset="2"/>
              <a:buChar char="Ø"/>
              <a:defRPr/>
            </a:pPr>
            <a:r>
              <a:rPr lang="en-US" sz="2000" dirty="0" smtClean="0">
                <a:latin typeface="+mn-lt"/>
              </a:rPr>
              <a:t>Newness </a:t>
            </a:r>
            <a:r>
              <a:rPr lang="en-US" sz="2000" dirty="0">
                <a:latin typeface="+mn-lt"/>
              </a:rPr>
              <a:t>has resulted in some inconsistencies</a:t>
            </a:r>
          </a:p>
          <a:p>
            <a:pPr marL="800100" indent="-342900">
              <a:spcAft>
                <a:spcPts val="600"/>
              </a:spcAft>
              <a:buClr>
                <a:srgbClr val="003366"/>
              </a:buClr>
              <a:buFont typeface="Wingdings" pitchFamily="2" charset="2"/>
              <a:buChar char="Ø"/>
              <a:defRPr/>
            </a:pPr>
            <a:r>
              <a:rPr lang="en-US" sz="2000" dirty="0" smtClean="0">
                <a:latin typeface="+mn-lt"/>
              </a:rPr>
              <a:t>Information </a:t>
            </a:r>
            <a:r>
              <a:rPr lang="en-US" sz="2000" dirty="0">
                <a:latin typeface="+mn-lt"/>
              </a:rPr>
              <a:t>may still be missing from scenario</a:t>
            </a:r>
          </a:p>
          <a:p>
            <a:pPr marL="800100" indent="-342900">
              <a:spcAft>
                <a:spcPts val="600"/>
              </a:spcAft>
              <a:buClr>
                <a:srgbClr val="003366"/>
              </a:buClr>
              <a:buFont typeface="Wingdings" pitchFamily="2" charset="2"/>
              <a:buChar char="Ø"/>
              <a:defRPr/>
            </a:pPr>
            <a:r>
              <a:rPr lang="en-US" sz="2000" dirty="0" smtClean="0">
                <a:latin typeface="+mn-lt"/>
              </a:rPr>
              <a:t>Long </a:t>
            </a:r>
            <a:r>
              <a:rPr lang="en-US" sz="2000" dirty="0">
                <a:latin typeface="+mn-lt"/>
              </a:rPr>
              <a:t>interaction required</a:t>
            </a:r>
          </a:p>
          <a:p>
            <a:pPr marL="800100" indent="-342900">
              <a:spcAft>
                <a:spcPts val="600"/>
              </a:spcAft>
              <a:buClr>
                <a:srgbClr val="003366"/>
              </a:buClr>
              <a:buFont typeface="Wingdings" pitchFamily="2" charset="2"/>
              <a:buChar char="Ø"/>
              <a:defRPr/>
            </a:pPr>
            <a:r>
              <a:rPr lang="en-US" sz="2000" dirty="0" smtClean="0">
                <a:latin typeface="+mn-lt"/>
              </a:rPr>
              <a:t>Training </a:t>
            </a:r>
            <a:r>
              <a:rPr lang="en-US" sz="2000" dirty="0">
                <a:latin typeface="+mn-lt"/>
              </a:rPr>
              <a:t>expensive</a:t>
            </a:r>
          </a:p>
        </p:txBody>
      </p:sp>
      <p:sp>
        <p:nvSpPr>
          <p:cNvPr id="12" name="TextBox 12"/>
          <p:cNvSpPr txBox="1"/>
          <p:nvPr/>
        </p:nvSpPr>
        <p:spPr bwMode="auto">
          <a:xfrm>
            <a:off x="1143001" y="5616575"/>
            <a:ext cx="7086600" cy="646331"/>
          </a:xfrm>
          <a:prstGeom prst="rect">
            <a:avLst/>
          </a:prstGeom>
          <a:solidFill>
            <a:srgbClr val="CCECFF"/>
          </a:solidFill>
          <a:ln>
            <a:solidFill>
              <a:schemeClr val="tx1"/>
            </a:solidFill>
          </a:ln>
        </p:spPr>
        <p:txBody>
          <a:bodyPr wrap="square">
            <a:spAutoFit/>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lgn="ctr">
              <a:defRPr/>
            </a:pPr>
            <a:r>
              <a:rPr lang="en-US" sz="1800" dirty="0" smtClean="0">
                <a:latin typeface="+mn-lt"/>
              </a:rPr>
              <a:t>Cohn, Mike (2004). </a:t>
            </a:r>
            <a:r>
              <a:rPr lang="en-US" sz="1800" i="1" dirty="0" smtClean="0">
                <a:latin typeface="+mn-lt"/>
              </a:rPr>
              <a:t>User Stories Applied for Agile Software Development, </a:t>
            </a:r>
            <a:r>
              <a:rPr lang="en-US" sz="1800" dirty="0" smtClean="0">
                <a:latin typeface="+mn-lt"/>
              </a:rPr>
              <a:t>(</a:t>
            </a:r>
            <a:r>
              <a:rPr lang="en-US" sz="1800" dirty="0">
                <a:latin typeface="+mn-lt"/>
              </a:rPr>
              <a:t>Boston, MA: </a:t>
            </a:r>
            <a:r>
              <a:rPr lang="en-US" sz="1800" dirty="0" smtClean="0">
                <a:latin typeface="+mn-lt"/>
              </a:rPr>
              <a:t>Addison-Wesley)</a:t>
            </a:r>
            <a:endParaRPr lang="en-US" sz="1800" dirty="0">
              <a:latin typeface="+mn-lt"/>
            </a:endParaRPr>
          </a:p>
        </p:txBody>
      </p:sp>
      <p:sp>
        <p:nvSpPr>
          <p:cNvPr id="5325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3" name="Date Placeholder 12"/>
          <p:cNvSpPr>
            <a:spLocks noGrp="1"/>
          </p:cNvSpPr>
          <p:nvPr>
            <p:ph type="dt" sz="half" idx="10"/>
          </p:nvPr>
        </p:nvSpPr>
        <p:spPr/>
        <p:txBody>
          <a:bodyPr/>
          <a:lstStyle/>
          <a:p>
            <a:pPr>
              <a:defRPr/>
            </a:pPr>
            <a:r>
              <a:rPr lang="en-US" smtClean="0"/>
              <a:t>J. Ross Publishing WAV™ material</a:t>
            </a:r>
            <a:endParaRPr lang="en-US" dirty="0"/>
          </a:p>
        </p:txBody>
      </p:sp>
      <p:sp>
        <p:nvSpPr>
          <p:cNvPr id="14" name="Slide Number Placeholder 13"/>
          <p:cNvSpPr>
            <a:spLocks noGrp="1"/>
          </p:cNvSpPr>
          <p:nvPr>
            <p:ph type="sldNum" sz="quarter" idx="12"/>
          </p:nvPr>
        </p:nvSpPr>
        <p:spPr/>
        <p:txBody>
          <a:bodyPr/>
          <a:lstStyle/>
          <a:p>
            <a:pPr>
              <a:defRPr/>
            </a:pPr>
            <a:fld id="{51FBC415-B54D-42F1-9A09-A2A50639A4C7}" type="slidenum">
              <a:rPr lang="en-US" smtClean="0"/>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4275"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4276"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4277"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4278"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Interviews</a:t>
            </a:r>
            <a:endParaRPr lang="en-US" sz="2800" dirty="0">
              <a:solidFill>
                <a:schemeClr val="tx2"/>
              </a:solidFill>
            </a:endParaRPr>
          </a:p>
        </p:txBody>
      </p:sp>
      <p:sp>
        <p:nvSpPr>
          <p:cNvPr id="9" name="TextBox 7"/>
          <p:cNvSpPr txBox="1">
            <a:spLocks noChangeArrowheads="1"/>
          </p:cNvSpPr>
          <p:nvPr/>
        </p:nvSpPr>
        <p:spPr bwMode="auto">
          <a:xfrm>
            <a:off x="1143000" y="1981200"/>
            <a:ext cx="7391400" cy="3485570"/>
          </a:xfrm>
          <a:prstGeom prst="rect">
            <a:avLst/>
          </a:prstGeom>
          <a:noFill/>
          <a:ln w="9525">
            <a:noFill/>
            <a:miter lim="800000"/>
            <a:headEnd/>
            <a:tailEnd/>
          </a:ln>
        </p:spPr>
        <p:txBody>
          <a:bodyPr wrap="square">
            <a:spAutoFit/>
          </a:bodyPr>
          <a:lstStyle/>
          <a:p>
            <a:pPr>
              <a:spcAft>
                <a:spcPts val="300"/>
              </a:spcAft>
              <a:defRPr/>
            </a:pPr>
            <a:r>
              <a:rPr lang="en-US" sz="2200" b="1" dirty="0">
                <a:latin typeface="+mn-lt"/>
              </a:rPr>
              <a:t>Strengths</a:t>
            </a:r>
          </a:p>
          <a:p>
            <a:pPr marL="800100" indent="-342900">
              <a:spcAft>
                <a:spcPts val="600"/>
              </a:spcAft>
              <a:buClr>
                <a:srgbClr val="003366"/>
              </a:buClr>
              <a:buFont typeface="Wingdings" pitchFamily="2" charset="2"/>
              <a:buChar char="Ø"/>
              <a:defRPr/>
            </a:pPr>
            <a:r>
              <a:rPr lang="en-US" sz="2000" dirty="0" smtClean="0">
                <a:latin typeface="+mn-lt"/>
              </a:rPr>
              <a:t>End </a:t>
            </a:r>
            <a:r>
              <a:rPr lang="en-US" sz="2000" dirty="0">
                <a:latin typeface="+mn-lt"/>
              </a:rPr>
              <a:t>user participation</a:t>
            </a:r>
          </a:p>
          <a:p>
            <a:pPr marL="800100" indent="-342900">
              <a:spcAft>
                <a:spcPts val="1200"/>
              </a:spcAft>
              <a:buClr>
                <a:srgbClr val="003366"/>
              </a:buClr>
              <a:buFont typeface="Wingdings" pitchFamily="2" charset="2"/>
              <a:buChar char="Ø"/>
              <a:defRPr/>
            </a:pPr>
            <a:r>
              <a:rPr lang="en-US" sz="2000" dirty="0" smtClean="0">
                <a:latin typeface="+mn-lt"/>
              </a:rPr>
              <a:t>High-level </a:t>
            </a:r>
            <a:r>
              <a:rPr lang="en-US" sz="2000" dirty="0">
                <a:latin typeface="+mn-lt"/>
              </a:rPr>
              <a:t>descriptions of functions and </a:t>
            </a:r>
            <a:r>
              <a:rPr lang="en-US" sz="2000" dirty="0" smtClean="0">
                <a:latin typeface="+mn-lt"/>
              </a:rPr>
              <a:t>processes are </a:t>
            </a:r>
            <a:r>
              <a:rPr lang="en-US" sz="2000" dirty="0">
                <a:latin typeface="+mn-lt"/>
              </a:rPr>
              <a:t>provided</a:t>
            </a:r>
          </a:p>
          <a:p>
            <a:pPr>
              <a:spcAft>
                <a:spcPts val="300"/>
              </a:spcAft>
              <a:defRPr/>
            </a:pPr>
            <a:r>
              <a:rPr lang="en-US" sz="2200" b="1" dirty="0" smtClean="0">
                <a:latin typeface="+mn-lt"/>
              </a:rPr>
              <a:t>Weaknesses</a:t>
            </a:r>
            <a:endParaRPr lang="en-US" sz="2200" b="1" dirty="0">
              <a:latin typeface="+mn-lt"/>
            </a:endParaRPr>
          </a:p>
          <a:p>
            <a:pPr marL="800100" indent="-342900">
              <a:spcAft>
                <a:spcPts val="600"/>
              </a:spcAft>
              <a:buClr>
                <a:srgbClr val="003366"/>
              </a:buClr>
              <a:buFont typeface="Wingdings" pitchFamily="2" charset="2"/>
              <a:buChar char="Ø"/>
              <a:defRPr/>
            </a:pPr>
            <a:r>
              <a:rPr lang="en-US" sz="2000" dirty="0" smtClean="0">
                <a:latin typeface="+mn-lt"/>
              </a:rPr>
              <a:t>Descriptions </a:t>
            </a:r>
            <a:r>
              <a:rPr lang="en-US" sz="2000" dirty="0">
                <a:latin typeface="+mn-lt"/>
              </a:rPr>
              <a:t>may differ from actual detailed activities</a:t>
            </a:r>
          </a:p>
          <a:p>
            <a:pPr marL="800100" indent="-342900">
              <a:spcAft>
                <a:spcPts val="600"/>
              </a:spcAft>
              <a:buClr>
                <a:srgbClr val="003366"/>
              </a:buClr>
              <a:buFont typeface="Wingdings" pitchFamily="2" charset="2"/>
              <a:buChar char="Ø"/>
              <a:defRPr/>
            </a:pPr>
            <a:r>
              <a:rPr lang="en-US" sz="2000" dirty="0" smtClean="0">
                <a:latin typeface="+mn-lt"/>
              </a:rPr>
              <a:t>Without </a:t>
            </a:r>
            <a:r>
              <a:rPr lang="en-US" sz="2000" dirty="0">
                <a:latin typeface="+mn-lt"/>
              </a:rPr>
              <a:t>structure, stakeholders may not know </a:t>
            </a:r>
            <a:r>
              <a:rPr lang="en-US" sz="2000" dirty="0" smtClean="0">
                <a:latin typeface="+mn-lt"/>
              </a:rPr>
              <a:t>what information </a:t>
            </a:r>
            <a:r>
              <a:rPr lang="en-US" sz="2000" dirty="0">
                <a:latin typeface="+mn-lt"/>
              </a:rPr>
              <a:t>to provide</a:t>
            </a:r>
          </a:p>
          <a:p>
            <a:pPr marL="800100" indent="-342900">
              <a:spcAft>
                <a:spcPts val="600"/>
              </a:spcAft>
              <a:buClr>
                <a:srgbClr val="003366"/>
              </a:buClr>
              <a:buFont typeface="Wingdings" pitchFamily="2" charset="2"/>
              <a:buChar char="Ø"/>
              <a:defRPr/>
            </a:pPr>
            <a:r>
              <a:rPr lang="en-US" sz="2000" dirty="0" smtClean="0">
                <a:latin typeface="+mn-lt"/>
              </a:rPr>
              <a:t>Real </a:t>
            </a:r>
            <a:r>
              <a:rPr lang="en-US" sz="2000" dirty="0">
                <a:latin typeface="+mn-lt"/>
              </a:rPr>
              <a:t>needs may be ignored if the analyst is prejudiced</a:t>
            </a:r>
          </a:p>
        </p:txBody>
      </p:sp>
      <p:sp>
        <p:nvSpPr>
          <p:cNvPr id="12" name="TextBox 12"/>
          <p:cNvSpPr txBox="1"/>
          <p:nvPr/>
        </p:nvSpPr>
        <p:spPr bwMode="auto">
          <a:xfrm>
            <a:off x="1219200" y="5715000"/>
            <a:ext cx="7010400" cy="646331"/>
          </a:xfrm>
          <a:prstGeom prst="rect">
            <a:avLst/>
          </a:prstGeom>
          <a:solidFill>
            <a:srgbClr val="CCECFF"/>
          </a:solidFill>
          <a:ln>
            <a:solidFill>
              <a:schemeClr val="tx1"/>
            </a:solidFill>
          </a:ln>
        </p:spPr>
        <p:txBody>
          <a:bodyPr wrap="square">
            <a:spAutoFit/>
          </a:bodyPr>
          <a:ls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pPr algn="ctr">
              <a:defRPr/>
            </a:pPr>
            <a:r>
              <a:rPr lang="en-US" sz="1800" dirty="0" smtClean="0">
                <a:latin typeface="+mn-lt"/>
              </a:rPr>
              <a:t>Cohn, Mike (2004). </a:t>
            </a:r>
            <a:r>
              <a:rPr lang="en-US" sz="1800" i="1" dirty="0" smtClean="0">
                <a:latin typeface="+mn-lt"/>
              </a:rPr>
              <a:t>User Stories Applied for Agile Software Development, </a:t>
            </a:r>
            <a:r>
              <a:rPr lang="en-US" sz="1800" dirty="0" smtClean="0">
                <a:latin typeface="+mn-lt"/>
              </a:rPr>
              <a:t>(</a:t>
            </a:r>
            <a:r>
              <a:rPr lang="en-US" sz="1800" dirty="0">
                <a:latin typeface="+mn-lt"/>
              </a:rPr>
              <a:t>Boston, MA: </a:t>
            </a:r>
            <a:r>
              <a:rPr lang="en-US" sz="1800" dirty="0" smtClean="0">
                <a:latin typeface="+mn-lt"/>
              </a:rPr>
              <a:t>Addison-Wesley)</a:t>
            </a:r>
            <a:endParaRPr lang="en-US" sz="1800" dirty="0">
              <a:latin typeface="+mn-lt"/>
            </a:endParaRPr>
          </a:p>
        </p:txBody>
      </p:sp>
      <p:sp>
        <p:nvSpPr>
          <p:cNvPr id="5428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3" name="Date Placeholder 12"/>
          <p:cNvSpPr>
            <a:spLocks noGrp="1"/>
          </p:cNvSpPr>
          <p:nvPr>
            <p:ph type="dt" sz="half" idx="10"/>
          </p:nvPr>
        </p:nvSpPr>
        <p:spPr/>
        <p:txBody>
          <a:bodyPr/>
          <a:lstStyle/>
          <a:p>
            <a:pPr>
              <a:defRPr/>
            </a:pPr>
            <a:r>
              <a:rPr lang="en-US" dirty="0" smtClean="0"/>
              <a:t>J. Ross Publishing WAV™ material</a:t>
            </a:r>
            <a:endParaRPr lang="en-US" dirty="0"/>
          </a:p>
        </p:txBody>
      </p:sp>
      <p:sp>
        <p:nvSpPr>
          <p:cNvPr id="14" name="Slide Number Placeholder 13"/>
          <p:cNvSpPr>
            <a:spLocks noGrp="1"/>
          </p:cNvSpPr>
          <p:nvPr>
            <p:ph type="sldNum" sz="quarter" idx="12"/>
          </p:nvPr>
        </p:nvSpPr>
        <p:spPr/>
        <p:txBody>
          <a:bodyPr/>
          <a:lstStyle/>
          <a:p>
            <a:pPr>
              <a:defRPr/>
            </a:pPr>
            <a:fld id="{51FBC415-B54D-42F1-9A09-A2A50639A4C7}" type="slidenum">
              <a:rPr lang="en-US" smtClean="0"/>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066800"/>
            <a:ext cx="7924800" cy="461665"/>
          </a:xfrm>
        </p:spPr>
        <p:txBody>
          <a:bodyPr anchor="t"/>
          <a:lstStyle/>
          <a:p>
            <a:pPr algn="l" eaLnBrk="1" hangingPunct="1">
              <a:defRPr/>
            </a:pPr>
            <a:r>
              <a:rPr lang="en-US" sz="2400" b="1" dirty="0" smtClean="0">
                <a:solidFill>
                  <a:srgbClr val="003366"/>
                </a:solidFill>
              </a:rPr>
              <a:t>Table of Contents</a:t>
            </a:r>
          </a:p>
        </p:txBody>
      </p:sp>
      <p:sp>
        <p:nvSpPr>
          <p:cNvPr id="9219" name="Text Box 6"/>
          <p:cNvSpPr txBox="1">
            <a:spLocks noChangeArrowheads="1"/>
          </p:cNvSpPr>
          <p:nvPr/>
        </p:nvSpPr>
        <p:spPr bwMode="auto">
          <a:xfrm>
            <a:off x="1981200" y="3962400"/>
            <a:ext cx="4876800" cy="396875"/>
          </a:xfrm>
          <a:prstGeom prst="rect">
            <a:avLst/>
          </a:prstGeom>
          <a:noFill/>
          <a:ln w="9525">
            <a:noFill/>
            <a:miter lim="800000"/>
            <a:headEnd/>
            <a:tailEnd/>
          </a:ln>
        </p:spPr>
        <p:txBody>
          <a:bodyPr>
            <a:spAutoFit/>
          </a:bodyPr>
          <a:lstStyle/>
          <a:p>
            <a:pPr eaLnBrk="0" hangingPunct="0"/>
            <a:r>
              <a:rPr lang="en-US" sz="2000">
                <a:latin typeface="Times New Roman" pitchFamily="18" charset="0"/>
              </a:rPr>
              <a:t> </a:t>
            </a:r>
            <a:endParaRPr lang="en-US" sz="1800">
              <a:latin typeface="Arial" charset="0"/>
            </a:endParaRPr>
          </a:p>
        </p:txBody>
      </p:sp>
      <p:sp>
        <p:nvSpPr>
          <p:cNvPr id="9220"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sp>
        <p:nvSpPr>
          <p:cNvPr id="922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Introduction</a:t>
            </a:r>
          </a:p>
        </p:txBody>
      </p:sp>
      <p:sp>
        <p:nvSpPr>
          <p:cNvPr id="9223" name="Rectangle 15"/>
          <p:cNvSpPr>
            <a:spLocks noChangeArrowheads="1"/>
          </p:cNvSpPr>
          <p:nvPr/>
        </p:nvSpPr>
        <p:spPr bwMode="auto">
          <a:xfrm>
            <a:off x="914400" y="1905000"/>
            <a:ext cx="6324600" cy="4648200"/>
          </a:xfrm>
          <a:prstGeom prst="rect">
            <a:avLst/>
          </a:prstGeom>
          <a:noFill/>
          <a:ln w="9525">
            <a:noFill/>
            <a:miter lim="800000"/>
            <a:headEnd/>
            <a:tailEnd/>
          </a:ln>
        </p:spPr>
        <p:txBody>
          <a:bodyPr wrap="square" anchor="ctr">
            <a:noAutofit/>
          </a:bodyPr>
          <a:lstStyle/>
          <a:p>
            <a:pPr eaLnBrk="0" hangingPunct="0">
              <a:tabLst>
                <a:tab pos="457200" algn="l"/>
                <a:tab pos="1481138" algn="l"/>
              </a:tabLst>
            </a:pP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PART 1: OVERVIEW</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Chapter 01</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Introduction</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Chapter 02</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Overview of the ECPM  Framework</a:t>
            </a: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Chapter 03</a:t>
            </a:r>
            <a:r>
              <a:rPr lang="en-US" sz="1200" b="1" dirty="0">
                <a:solidFill>
                  <a:srgbClr val="000000"/>
                </a:solidFill>
                <a:latin typeface="Arial" charset="0"/>
                <a:ea typeface="Times New Roman" pitchFamily="18" charset="0"/>
                <a:cs typeface="Arial" charset="0"/>
              </a:rPr>
              <a:t>: PRINCE2 </a:t>
            </a:r>
            <a:r>
              <a:rPr lang="en-US" sz="1200" b="1" dirty="0" smtClean="0">
                <a:solidFill>
                  <a:srgbClr val="000000"/>
                </a:solidFill>
                <a:latin typeface="Arial" charset="0"/>
                <a:ea typeface="Times New Roman" pitchFamily="18" charset="0"/>
                <a:cs typeface="Arial" charset="0"/>
              </a:rPr>
              <a:t>Lean: Are you a Cook or a Chef?</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Chapter 04</a:t>
            </a:r>
            <a:r>
              <a:rPr lang="en-US" sz="1200" b="1" dirty="0">
                <a:solidFill>
                  <a:srgbClr val="000000"/>
                </a:solidFill>
                <a:latin typeface="Arial" charset="0"/>
                <a:ea typeface="Times New Roman" pitchFamily="18" charset="0"/>
                <a:cs typeface="Arial" charset="0"/>
              </a:rPr>
              <a:t>: PRINCE2 </a:t>
            </a:r>
            <a:r>
              <a:rPr lang="en-US" sz="1200" b="1" dirty="0" smtClean="0">
                <a:solidFill>
                  <a:srgbClr val="000000"/>
                </a:solidFill>
                <a:latin typeface="Arial" charset="0"/>
                <a:ea typeface="Times New Roman" pitchFamily="18" charset="0"/>
                <a:cs typeface="Arial" charset="0"/>
              </a:rPr>
              <a:t>Lean: Project Planning</a:t>
            </a:r>
          </a:p>
          <a:p>
            <a:pPr eaLnBrk="0" hangingPunct="0">
              <a:tabLst>
                <a:tab pos="457200" algn="l"/>
                <a:tab pos="1481138" algn="l"/>
              </a:tabLst>
            </a:pP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PART 2: PRINCE2 AND THE IDEATION PHASE</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05</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Prepare the Business Case Overview</a:t>
            </a: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06</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Creating the Project Product Description</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07</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Preparing for the Initiation Stage</a:t>
            </a:r>
          </a:p>
          <a:p>
            <a:pPr eaLnBrk="0" hangingPunct="0">
              <a:tabLst>
                <a:tab pos="457200" algn="l"/>
                <a:tab pos="1481138" algn="l"/>
              </a:tabLst>
            </a:pP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smtClean="0">
                <a:solidFill>
                  <a:srgbClr val="000000"/>
                </a:solidFill>
                <a:latin typeface="Arial" charset="0"/>
                <a:ea typeface="Times New Roman" pitchFamily="18" charset="0"/>
                <a:cs typeface="Arial" charset="0"/>
              </a:rPr>
              <a:t>PART 3</a:t>
            </a:r>
            <a:r>
              <a:rPr lang="en-US" sz="1200" b="1" dirty="0">
                <a:solidFill>
                  <a:srgbClr val="000000"/>
                </a:solidFill>
                <a:latin typeface="Arial" charset="0"/>
                <a:ea typeface="Times New Roman" pitchFamily="18" charset="0"/>
                <a:cs typeface="Arial" charset="0"/>
              </a:rPr>
              <a:t>: PRINCE2 AND THE SET-UP PHASE</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08:Selecting the Project Core Team</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09</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Designing the Project Approach</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10</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Preparing the Project Initiation Documentation</a:t>
            </a:r>
          </a:p>
          <a:p>
            <a:pPr eaLnBrk="0" hangingPunct="0">
              <a:tabLst>
                <a:tab pos="457200" algn="l"/>
                <a:tab pos="1481138" algn="l"/>
              </a:tabLst>
            </a:pP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PART 4: PRINCE2 AND THE EXECUTION PHASE</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11</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Preparing for the Next Stage</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12</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Executing the </a:t>
            </a:r>
            <a:r>
              <a:rPr lang="en-US" sz="1200" b="1" dirty="0">
                <a:solidFill>
                  <a:srgbClr val="000000"/>
                </a:solidFill>
                <a:latin typeface="Arial" charset="0"/>
                <a:ea typeface="Times New Roman" pitchFamily="18" charset="0"/>
                <a:cs typeface="Arial" charset="0"/>
              </a:rPr>
              <a:t>Stage</a:t>
            </a:r>
            <a:r>
              <a:rPr lang="en-US" sz="1200" b="1" dirty="0" smtClean="0">
                <a:solidFill>
                  <a:srgbClr val="000000"/>
                </a:solidFill>
                <a:latin typeface="Arial" charset="0"/>
                <a:ea typeface="Times New Roman" pitchFamily="18" charset="0"/>
                <a:cs typeface="Arial" charset="0"/>
              </a:rPr>
              <a:t> Plan</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13</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Closing the </a:t>
            </a:r>
            <a:r>
              <a:rPr lang="en-US" sz="1200" b="1" dirty="0">
                <a:solidFill>
                  <a:srgbClr val="000000"/>
                </a:solidFill>
                <a:latin typeface="Arial" charset="0"/>
                <a:ea typeface="Times New Roman" pitchFamily="18" charset="0"/>
                <a:cs typeface="Arial" charset="0"/>
              </a:rPr>
              <a:t>Stage </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14</a:t>
            </a:r>
            <a:r>
              <a:rPr lang="en-US" sz="1200" b="1" dirty="0">
                <a:solidFill>
                  <a:srgbClr val="000000"/>
                </a:solidFill>
                <a:latin typeface="Arial" charset="0"/>
                <a:ea typeface="Times New Roman" pitchFamily="18" charset="0"/>
                <a:cs typeface="Arial" charset="0"/>
              </a:rPr>
              <a:t> Closing the </a:t>
            </a:r>
            <a:r>
              <a:rPr lang="en-US" sz="1200" b="1" dirty="0" smtClean="0">
                <a:solidFill>
                  <a:srgbClr val="000000"/>
                </a:solidFill>
                <a:latin typeface="Arial" charset="0"/>
                <a:ea typeface="Times New Roman" pitchFamily="18" charset="0"/>
                <a:cs typeface="Arial" charset="0"/>
              </a:rPr>
              <a:t>Project</a:t>
            </a:r>
          </a:p>
          <a:p>
            <a:pPr eaLnBrk="0" hangingPunct="0">
              <a:tabLst>
                <a:tab pos="457200" algn="l"/>
                <a:tab pos="1481138" algn="l"/>
              </a:tabLst>
            </a:pP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PART 5: PUTTING IT ALL TOGETHER</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15</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Organizational Infrastructure</a:t>
            </a:r>
            <a:endParaRPr lang="en-US" sz="1200" dirty="0">
              <a:latin typeface="Arial" charset="0"/>
              <a:ea typeface="Times New Roman" pitchFamily="18" charset="0"/>
              <a:cs typeface="Arial" charset="0"/>
            </a:endParaRPr>
          </a:p>
          <a:p>
            <a:pPr eaLnBrk="0" hangingPunct="0">
              <a:tabLst>
                <a:tab pos="457200" algn="l"/>
                <a:tab pos="1481138" algn="l"/>
              </a:tabLst>
            </a:pPr>
            <a:r>
              <a:rPr lang="en-US" sz="1200" b="1" dirty="0">
                <a:solidFill>
                  <a:srgbClr val="000000"/>
                </a:solidFill>
                <a:latin typeface="Arial" charset="0"/>
                <a:ea typeface="Times New Roman" pitchFamily="18" charset="0"/>
                <a:cs typeface="Arial" charset="0"/>
              </a:rPr>
              <a:t>	 Chapter </a:t>
            </a:r>
            <a:r>
              <a:rPr lang="en-US" sz="1200" b="1" dirty="0" smtClean="0">
                <a:solidFill>
                  <a:srgbClr val="000000"/>
                </a:solidFill>
                <a:latin typeface="Arial" charset="0"/>
                <a:ea typeface="Times New Roman" pitchFamily="18" charset="0"/>
                <a:cs typeface="Arial" charset="0"/>
              </a:rPr>
              <a:t>16</a:t>
            </a:r>
            <a:r>
              <a:rPr lang="en-US" sz="1200" b="1" dirty="0">
                <a:solidFill>
                  <a:srgbClr val="000000"/>
                </a:solidFill>
                <a:latin typeface="Arial" charset="0"/>
                <a:ea typeface="Times New Roman" pitchFamily="18" charset="0"/>
                <a:cs typeface="Arial" charset="0"/>
              </a:rPr>
              <a:t>: </a:t>
            </a:r>
            <a:r>
              <a:rPr lang="en-US" sz="1200" b="1" dirty="0" smtClean="0">
                <a:solidFill>
                  <a:srgbClr val="000000"/>
                </a:solidFill>
                <a:latin typeface="Arial" charset="0"/>
                <a:ea typeface="Times New Roman" pitchFamily="18" charset="0"/>
                <a:cs typeface="Arial" charset="0"/>
              </a:rPr>
              <a:t>Benefits of the P2 Lean Framework</a:t>
            </a:r>
            <a:endParaRPr lang="en-US" sz="1200" dirty="0">
              <a:latin typeface="Arial" charset="0"/>
              <a:ea typeface="Times New Roman" pitchFamily="18" charset="0"/>
              <a:cs typeface="Arial" charset="0"/>
            </a:endParaRPr>
          </a:p>
          <a:p>
            <a:pPr eaLnBrk="0" hangingPunct="0">
              <a:tabLst>
                <a:tab pos="457200" algn="l"/>
                <a:tab pos="1481138" algn="l"/>
              </a:tabLst>
            </a:pPr>
            <a:endParaRPr lang="en-US" sz="1200" dirty="0">
              <a:latin typeface="Arial" charset="0"/>
              <a:ea typeface="Times New Roman" pitchFamily="18" charset="0"/>
              <a:cs typeface="Arial" charset="0"/>
            </a:endParaRPr>
          </a:p>
        </p:txBody>
      </p:sp>
      <p:sp>
        <p:nvSpPr>
          <p:cNvPr id="8" name="Date Placeholder 7"/>
          <p:cNvSpPr>
            <a:spLocks noGrp="1"/>
          </p:cNvSpPr>
          <p:nvPr>
            <p:ph type="dt" sz="half" idx="10"/>
          </p:nvPr>
        </p:nvSpPr>
        <p:spPr/>
        <p:txBody>
          <a:bodyPr/>
          <a:lstStyle/>
          <a:p>
            <a:pPr>
              <a:defRPr/>
            </a:pPr>
            <a:r>
              <a:rPr lang="en-US" dirty="0" smtClean="0"/>
              <a:t>J. Ross Publishing WAV™ material</a:t>
            </a:r>
            <a:endParaRPr lang="en-US" dirty="0"/>
          </a:p>
        </p:txBody>
      </p:sp>
      <p:sp>
        <p:nvSpPr>
          <p:cNvPr id="9" name="Slide Number Placeholder 8"/>
          <p:cNvSpPr>
            <a:spLocks noGrp="1"/>
          </p:cNvSpPr>
          <p:nvPr>
            <p:ph type="sldNum" sz="quarter" idx="12"/>
          </p:nvPr>
        </p:nvSpPr>
        <p:spPr/>
        <p:txBody>
          <a:bodyPr/>
          <a:lstStyle/>
          <a:p>
            <a:pPr>
              <a:defRPr/>
            </a:pPr>
            <a:fld id="{51FBC415-B54D-42F1-9A09-A2A50639A4C7}" type="slidenum">
              <a:rPr lang="en-US" smtClean="0"/>
              <a:pPr>
                <a:defRPr/>
              </a:pPr>
              <a:t>5</a:t>
            </a:fld>
            <a:endParaRPr lang="en-US"/>
          </a:p>
        </p:txBody>
      </p:sp>
      <p:pic>
        <p:nvPicPr>
          <p:cNvPr id="10" name="Picture 2"/>
          <p:cNvPicPr>
            <a:picLocks noChangeAspect="1" noChangeArrowheads="1"/>
          </p:cNvPicPr>
          <p:nvPr/>
        </p:nvPicPr>
        <p:blipFill>
          <a:blip r:embed="rId3" cstate="print"/>
          <a:srcRect/>
          <a:stretch>
            <a:fillRect/>
          </a:stretch>
        </p:blipFill>
        <p:spPr bwMode="auto">
          <a:xfrm>
            <a:off x="7294684" y="2031023"/>
            <a:ext cx="1611217" cy="236220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7162800" y="2031022"/>
            <a:ext cx="1743101" cy="2555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5299"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5300"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5301"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5302"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Facilitated Group Sessions</a:t>
            </a:r>
            <a:endParaRPr lang="en-US" sz="2800" dirty="0">
              <a:solidFill>
                <a:schemeClr val="tx2"/>
              </a:solidFill>
            </a:endParaRPr>
          </a:p>
        </p:txBody>
      </p:sp>
      <p:sp>
        <p:nvSpPr>
          <p:cNvPr id="9" name="TextBox 7"/>
          <p:cNvSpPr txBox="1">
            <a:spLocks noChangeArrowheads="1"/>
          </p:cNvSpPr>
          <p:nvPr/>
        </p:nvSpPr>
        <p:spPr bwMode="auto">
          <a:xfrm>
            <a:off x="1143000" y="1981200"/>
            <a:ext cx="7543800" cy="4139595"/>
          </a:xfrm>
          <a:prstGeom prst="rect">
            <a:avLst/>
          </a:prstGeom>
          <a:noFill/>
          <a:ln w="9525">
            <a:noFill/>
            <a:miter lim="800000"/>
            <a:headEnd/>
            <a:tailEnd/>
          </a:ln>
        </p:spPr>
        <p:txBody>
          <a:bodyPr>
            <a:spAutoFit/>
          </a:bodyPr>
          <a:lstStyle/>
          <a:p>
            <a:pPr>
              <a:spcAft>
                <a:spcPts val="300"/>
              </a:spcAft>
              <a:defRPr/>
            </a:pPr>
            <a:r>
              <a:rPr lang="en-US" sz="2200" b="1" dirty="0">
                <a:latin typeface="+mn-lt"/>
              </a:rPr>
              <a:t>Strengths</a:t>
            </a:r>
          </a:p>
          <a:p>
            <a:pPr marL="800100" indent="-342900">
              <a:spcAft>
                <a:spcPts val="600"/>
              </a:spcAft>
              <a:buClr>
                <a:srgbClr val="003366"/>
              </a:buClr>
              <a:buFont typeface="Wingdings" pitchFamily="2" charset="2"/>
              <a:buChar char="Ø"/>
              <a:defRPr/>
            </a:pPr>
            <a:r>
              <a:rPr lang="en-US" sz="2000" dirty="0" smtClean="0">
                <a:latin typeface="+mn-lt"/>
              </a:rPr>
              <a:t>Excellent </a:t>
            </a:r>
            <a:r>
              <a:rPr lang="en-US" sz="2000" dirty="0">
                <a:latin typeface="+mn-lt"/>
              </a:rPr>
              <a:t>for cross-functional processes</a:t>
            </a:r>
          </a:p>
          <a:p>
            <a:pPr marL="800100" indent="-342900">
              <a:spcAft>
                <a:spcPts val="600"/>
              </a:spcAft>
              <a:buClr>
                <a:srgbClr val="003366"/>
              </a:buClr>
              <a:buFont typeface="Wingdings" pitchFamily="2" charset="2"/>
              <a:buChar char="Ø"/>
              <a:defRPr/>
            </a:pPr>
            <a:r>
              <a:rPr lang="en-US" sz="2000" dirty="0" smtClean="0">
                <a:latin typeface="+mn-lt"/>
              </a:rPr>
              <a:t>Detailed </a:t>
            </a:r>
            <a:r>
              <a:rPr lang="en-US" sz="2000" dirty="0">
                <a:latin typeface="+mn-lt"/>
              </a:rPr>
              <a:t>requirements can be documented </a:t>
            </a:r>
            <a:r>
              <a:rPr lang="en-US" sz="2000" dirty="0" smtClean="0">
                <a:latin typeface="+mn-lt"/>
              </a:rPr>
              <a:t>and verified immediately</a:t>
            </a:r>
          </a:p>
          <a:p>
            <a:pPr marL="800100" indent="-342900">
              <a:spcAft>
                <a:spcPts val="1200"/>
              </a:spcAft>
              <a:buClr>
                <a:srgbClr val="003366"/>
              </a:buClr>
              <a:buFont typeface="Wingdings" pitchFamily="2" charset="2"/>
              <a:buChar char="Ø"/>
              <a:defRPr/>
            </a:pPr>
            <a:r>
              <a:rPr lang="en-US" sz="2000" dirty="0" smtClean="0">
                <a:latin typeface="+mn-lt"/>
              </a:rPr>
              <a:t>Resolves </a:t>
            </a:r>
            <a:r>
              <a:rPr lang="en-US" sz="2000" dirty="0">
                <a:latin typeface="+mn-lt"/>
              </a:rPr>
              <a:t>issues with an impartial facilitator</a:t>
            </a:r>
          </a:p>
          <a:p>
            <a:pPr>
              <a:spcAft>
                <a:spcPts val="300"/>
              </a:spcAft>
              <a:defRPr/>
            </a:pPr>
            <a:r>
              <a:rPr lang="en-US" sz="2200" b="1" dirty="0" smtClean="0">
                <a:latin typeface="+mn-lt"/>
              </a:rPr>
              <a:t>Weaknesses</a:t>
            </a:r>
            <a:endParaRPr lang="en-US" sz="2000" b="1" dirty="0">
              <a:latin typeface="+mn-lt"/>
            </a:endParaRPr>
          </a:p>
          <a:p>
            <a:pPr marL="800100" indent="-342900">
              <a:spcAft>
                <a:spcPts val="600"/>
              </a:spcAft>
              <a:buClr>
                <a:srgbClr val="003366"/>
              </a:buClr>
              <a:buFont typeface="Wingdings" pitchFamily="2" charset="2"/>
              <a:buChar char="Ø"/>
              <a:defRPr/>
            </a:pPr>
            <a:r>
              <a:rPr lang="en-US" sz="2000" dirty="0" smtClean="0">
                <a:latin typeface="+mn-lt"/>
              </a:rPr>
              <a:t>Use </a:t>
            </a:r>
            <a:r>
              <a:rPr lang="en-US" sz="2000" dirty="0">
                <a:latin typeface="+mn-lt"/>
              </a:rPr>
              <a:t>of untrained facilitators can lead to </a:t>
            </a:r>
            <a:r>
              <a:rPr lang="en-US" sz="2000" dirty="0" smtClean="0">
                <a:latin typeface="+mn-lt"/>
              </a:rPr>
              <a:t>negative response </a:t>
            </a:r>
            <a:r>
              <a:rPr lang="en-US" sz="2000" dirty="0">
                <a:latin typeface="+mn-lt"/>
              </a:rPr>
              <a:t>from </a:t>
            </a:r>
            <a:r>
              <a:rPr lang="en-US" sz="2000" dirty="0" smtClean="0">
                <a:latin typeface="+mn-lt"/>
              </a:rPr>
              <a:t>users</a:t>
            </a:r>
          </a:p>
          <a:p>
            <a:pPr marL="800100" indent="-342900">
              <a:spcAft>
                <a:spcPts val="600"/>
              </a:spcAft>
              <a:buClr>
                <a:srgbClr val="003366"/>
              </a:buClr>
              <a:buFont typeface="Wingdings" pitchFamily="2" charset="2"/>
              <a:buChar char="Ø"/>
              <a:defRPr/>
            </a:pPr>
            <a:r>
              <a:rPr lang="en-US" sz="2000" dirty="0" smtClean="0">
                <a:latin typeface="+mn-lt"/>
              </a:rPr>
              <a:t>The </a:t>
            </a:r>
            <a:r>
              <a:rPr lang="en-US" sz="2000" dirty="0">
                <a:latin typeface="+mn-lt"/>
              </a:rPr>
              <a:t>time and cost of the planning and/or </a:t>
            </a:r>
            <a:r>
              <a:rPr lang="en-US" sz="2000" dirty="0" smtClean="0">
                <a:latin typeface="+mn-lt"/>
              </a:rPr>
              <a:t>executing the </a:t>
            </a:r>
            <a:r>
              <a:rPr lang="en-US" sz="2000" dirty="0">
                <a:latin typeface="+mn-lt"/>
              </a:rPr>
              <a:t>session can be high</a:t>
            </a:r>
          </a:p>
          <a:p>
            <a:pPr>
              <a:defRPr/>
            </a:pPr>
            <a:endParaRPr lang="en-US" dirty="0">
              <a:latin typeface="+mn-lt"/>
            </a:endParaRPr>
          </a:p>
        </p:txBody>
      </p:sp>
      <p:sp>
        <p:nvSpPr>
          <p:cNvPr id="55304" name="Rectangle 6"/>
          <p:cNvSpPr>
            <a:spLocks noChangeArrowheads="1"/>
          </p:cNvSpPr>
          <p:nvPr/>
        </p:nvSpPr>
        <p:spPr bwMode="auto">
          <a:xfrm>
            <a:off x="0" y="3302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6323"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6324"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6325"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6326" name="Rectangle 25"/>
          <p:cNvSpPr>
            <a:spLocks noChangeArrowheads="1"/>
          </p:cNvSpPr>
          <p:nvPr/>
        </p:nvSpPr>
        <p:spPr bwMode="auto">
          <a:xfrm>
            <a:off x="838200" y="1076980"/>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Prototyping</a:t>
            </a:r>
            <a:endParaRPr lang="en-US" sz="2800" dirty="0">
              <a:solidFill>
                <a:schemeClr val="tx2"/>
              </a:solidFill>
            </a:endParaRPr>
          </a:p>
        </p:txBody>
      </p:sp>
      <p:sp>
        <p:nvSpPr>
          <p:cNvPr id="9" name="TextBox 7"/>
          <p:cNvSpPr txBox="1">
            <a:spLocks noChangeArrowheads="1"/>
          </p:cNvSpPr>
          <p:nvPr/>
        </p:nvSpPr>
        <p:spPr bwMode="auto">
          <a:xfrm>
            <a:off x="1143000" y="1828800"/>
            <a:ext cx="6402715" cy="4755148"/>
          </a:xfrm>
          <a:prstGeom prst="rect">
            <a:avLst/>
          </a:prstGeom>
          <a:noFill/>
          <a:ln w="9525">
            <a:noFill/>
            <a:miter lim="800000"/>
            <a:headEnd/>
            <a:tailEnd/>
          </a:ln>
        </p:spPr>
        <p:txBody>
          <a:bodyPr wrap="none">
            <a:spAutoFit/>
          </a:bodyPr>
          <a:lstStyle/>
          <a:p>
            <a:pPr>
              <a:spcAft>
                <a:spcPts val="300"/>
              </a:spcAft>
              <a:defRPr/>
            </a:pPr>
            <a:r>
              <a:rPr lang="en-US" sz="2200" b="1" dirty="0">
                <a:latin typeface="+mn-lt"/>
              </a:rPr>
              <a:t>Strengths</a:t>
            </a:r>
          </a:p>
          <a:p>
            <a:pPr marL="800100" indent="-342900">
              <a:spcAft>
                <a:spcPts val="600"/>
              </a:spcAft>
              <a:buClr>
                <a:srgbClr val="003366"/>
              </a:buClr>
              <a:buFont typeface="Wingdings" pitchFamily="2" charset="2"/>
              <a:buChar char="Ø"/>
              <a:defRPr/>
            </a:pPr>
            <a:r>
              <a:rPr lang="en-US" sz="2000" dirty="0" smtClean="0">
                <a:latin typeface="+mn-lt"/>
              </a:rPr>
              <a:t>Innovative </a:t>
            </a:r>
            <a:r>
              <a:rPr lang="en-US" sz="2000" dirty="0">
                <a:latin typeface="+mn-lt"/>
              </a:rPr>
              <a:t>ideas can be generated</a:t>
            </a:r>
          </a:p>
          <a:p>
            <a:pPr marL="800100" indent="-342900">
              <a:spcAft>
                <a:spcPts val="600"/>
              </a:spcAft>
              <a:buClr>
                <a:srgbClr val="003366"/>
              </a:buClr>
              <a:buFont typeface="Wingdings" pitchFamily="2" charset="2"/>
              <a:buChar char="Ø"/>
              <a:defRPr/>
            </a:pPr>
            <a:r>
              <a:rPr lang="en-US" sz="2000" dirty="0" smtClean="0">
                <a:latin typeface="+mn-lt"/>
              </a:rPr>
              <a:t>Users </a:t>
            </a:r>
            <a:r>
              <a:rPr lang="en-US" sz="2000" dirty="0">
                <a:latin typeface="+mn-lt"/>
              </a:rPr>
              <a:t>clarify what they want</a:t>
            </a:r>
          </a:p>
          <a:p>
            <a:pPr marL="800100" indent="-342900">
              <a:spcAft>
                <a:spcPts val="600"/>
              </a:spcAft>
              <a:buClr>
                <a:srgbClr val="003366"/>
              </a:buClr>
              <a:buFont typeface="Wingdings" pitchFamily="2" charset="2"/>
              <a:buChar char="Ø"/>
              <a:defRPr/>
            </a:pPr>
            <a:r>
              <a:rPr lang="en-US" sz="2000" dirty="0" smtClean="0">
                <a:latin typeface="+mn-lt"/>
              </a:rPr>
              <a:t>Users </a:t>
            </a:r>
            <a:r>
              <a:rPr lang="en-US" sz="2000" dirty="0">
                <a:latin typeface="+mn-lt"/>
              </a:rPr>
              <a:t>identify requirements that may be missed</a:t>
            </a:r>
          </a:p>
          <a:p>
            <a:pPr marL="800100" indent="-342900">
              <a:spcAft>
                <a:spcPts val="600"/>
              </a:spcAft>
              <a:buClr>
                <a:srgbClr val="003366"/>
              </a:buClr>
              <a:buFont typeface="Wingdings" pitchFamily="2" charset="2"/>
              <a:buChar char="Ø"/>
              <a:defRPr/>
            </a:pPr>
            <a:r>
              <a:rPr lang="en-US" sz="2000" dirty="0" smtClean="0">
                <a:latin typeface="+mn-lt"/>
              </a:rPr>
              <a:t>Client-focused</a:t>
            </a:r>
            <a:endParaRPr lang="en-US" sz="2000" dirty="0">
              <a:latin typeface="+mn-lt"/>
            </a:endParaRPr>
          </a:p>
          <a:p>
            <a:pPr marL="800100" indent="-342900">
              <a:spcAft>
                <a:spcPts val="600"/>
              </a:spcAft>
              <a:buClr>
                <a:srgbClr val="003366"/>
              </a:buClr>
              <a:buFont typeface="Wingdings" pitchFamily="2" charset="2"/>
              <a:buChar char="Ø"/>
              <a:defRPr/>
            </a:pPr>
            <a:r>
              <a:rPr lang="en-US" sz="2000" dirty="0" smtClean="0">
                <a:latin typeface="+mn-lt"/>
              </a:rPr>
              <a:t>Early </a:t>
            </a:r>
            <a:r>
              <a:rPr lang="en-US" sz="2000" dirty="0">
                <a:latin typeface="+mn-lt"/>
              </a:rPr>
              <a:t>proof of concept</a:t>
            </a:r>
          </a:p>
          <a:p>
            <a:pPr marL="457200">
              <a:spcAft>
                <a:spcPts val="1200"/>
              </a:spcAft>
              <a:buClr>
                <a:srgbClr val="003366"/>
              </a:buClr>
              <a:buFont typeface="Wingdings" pitchFamily="2" charset="2"/>
              <a:buChar char="Ø"/>
              <a:defRPr/>
            </a:pPr>
            <a:r>
              <a:rPr lang="en-US" sz="2200" dirty="0">
                <a:latin typeface="+mn-lt"/>
              </a:rPr>
              <a:t>  </a:t>
            </a:r>
            <a:r>
              <a:rPr lang="en-US" sz="2000" dirty="0">
                <a:latin typeface="+mn-lt"/>
              </a:rPr>
              <a:t>Stimulates thought processes</a:t>
            </a:r>
          </a:p>
          <a:p>
            <a:pPr>
              <a:spcAft>
                <a:spcPts val="300"/>
              </a:spcAft>
              <a:defRPr/>
            </a:pPr>
            <a:r>
              <a:rPr lang="en-US" sz="2200" b="1" dirty="0" smtClean="0">
                <a:latin typeface="+mn-lt"/>
              </a:rPr>
              <a:t>Weaknesses</a:t>
            </a:r>
            <a:endParaRPr lang="en-US" sz="2200" b="1" dirty="0">
              <a:latin typeface="+mn-lt"/>
            </a:endParaRPr>
          </a:p>
          <a:p>
            <a:pPr marL="800100" indent="-342900">
              <a:spcAft>
                <a:spcPts val="600"/>
              </a:spcAft>
              <a:buClr>
                <a:srgbClr val="003366"/>
              </a:buClr>
              <a:buFont typeface="Wingdings" pitchFamily="2" charset="2"/>
              <a:buChar char="Ø"/>
              <a:defRPr/>
            </a:pPr>
            <a:r>
              <a:rPr lang="en-US" sz="2000" dirty="0" smtClean="0">
                <a:latin typeface="+mn-lt"/>
              </a:rPr>
              <a:t>Client </a:t>
            </a:r>
            <a:r>
              <a:rPr lang="en-US" sz="2000" dirty="0">
                <a:latin typeface="+mn-lt"/>
              </a:rPr>
              <a:t>may want to implement the prototype</a:t>
            </a:r>
          </a:p>
          <a:p>
            <a:pPr marL="800100" indent="-342900">
              <a:spcAft>
                <a:spcPts val="600"/>
              </a:spcAft>
              <a:buClr>
                <a:srgbClr val="003366"/>
              </a:buClr>
              <a:buFont typeface="Wingdings" pitchFamily="2" charset="2"/>
              <a:buChar char="Ø"/>
              <a:defRPr/>
            </a:pPr>
            <a:r>
              <a:rPr lang="en-US" sz="2000" dirty="0" smtClean="0">
                <a:latin typeface="+mn-lt"/>
              </a:rPr>
              <a:t>Difficult </a:t>
            </a:r>
            <a:r>
              <a:rPr lang="en-US" sz="2000" dirty="0">
                <a:latin typeface="+mn-lt"/>
              </a:rPr>
              <a:t>to know when to stop</a:t>
            </a:r>
          </a:p>
          <a:p>
            <a:pPr marL="800100" indent="-342900">
              <a:spcAft>
                <a:spcPts val="600"/>
              </a:spcAft>
              <a:buClr>
                <a:srgbClr val="003366"/>
              </a:buClr>
              <a:buFont typeface="Wingdings" pitchFamily="2" charset="2"/>
              <a:buChar char="Ø"/>
              <a:defRPr/>
            </a:pPr>
            <a:r>
              <a:rPr lang="en-US" sz="2000" dirty="0" smtClean="0">
                <a:latin typeface="+mn-lt"/>
              </a:rPr>
              <a:t>Specialized </a:t>
            </a:r>
            <a:r>
              <a:rPr lang="en-US" sz="2000" dirty="0">
                <a:latin typeface="+mn-lt"/>
              </a:rPr>
              <a:t>skills are required</a:t>
            </a:r>
          </a:p>
          <a:p>
            <a:pPr marL="800100" indent="-342900">
              <a:spcAft>
                <a:spcPts val="600"/>
              </a:spcAft>
              <a:buClr>
                <a:srgbClr val="003366"/>
              </a:buClr>
              <a:buFont typeface="Wingdings" pitchFamily="2" charset="2"/>
              <a:buChar char="Ø"/>
              <a:defRPr/>
            </a:pPr>
            <a:r>
              <a:rPr lang="en-US" sz="2000" dirty="0" smtClean="0">
                <a:latin typeface="+mn-lt"/>
              </a:rPr>
              <a:t>Absence </a:t>
            </a:r>
            <a:r>
              <a:rPr lang="en-US" sz="2000" dirty="0">
                <a:latin typeface="+mn-lt"/>
              </a:rPr>
              <a:t>of documentation</a:t>
            </a:r>
            <a:endParaRPr lang="en-US" sz="2200" dirty="0">
              <a:latin typeface="+mn-lt"/>
            </a:endParaRPr>
          </a:p>
        </p:txBody>
      </p:sp>
      <p:sp>
        <p:nvSpPr>
          <p:cNvPr id="5632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7347"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7348"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7349"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7350"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Requirements Workshop</a:t>
            </a:r>
            <a:endParaRPr lang="en-US" sz="2800" dirty="0">
              <a:solidFill>
                <a:schemeClr val="tx2"/>
              </a:solidFill>
            </a:endParaRPr>
          </a:p>
        </p:txBody>
      </p:sp>
      <p:sp>
        <p:nvSpPr>
          <p:cNvPr id="9" name="TextBox 7"/>
          <p:cNvSpPr txBox="1">
            <a:spLocks noChangeArrowheads="1"/>
          </p:cNvSpPr>
          <p:nvPr/>
        </p:nvSpPr>
        <p:spPr bwMode="auto">
          <a:xfrm>
            <a:off x="1143000" y="1981200"/>
            <a:ext cx="4285147" cy="1677382"/>
          </a:xfrm>
          <a:prstGeom prst="rect">
            <a:avLst/>
          </a:prstGeom>
          <a:noFill/>
          <a:ln w="9525">
            <a:noFill/>
            <a:miter lim="800000"/>
            <a:headEnd/>
            <a:tailEnd/>
          </a:ln>
        </p:spPr>
        <p:txBody>
          <a:bodyPr wrap="none">
            <a:spAutoFit/>
          </a:bodyPr>
          <a:lstStyle/>
          <a:p>
            <a:pPr>
              <a:spcAft>
                <a:spcPts val="300"/>
              </a:spcAft>
              <a:defRPr/>
            </a:pPr>
            <a:r>
              <a:rPr lang="en-US" sz="2200" b="1" dirty="0">
                <a:latin typeface="+mn-lt"/>
              </a:rPr>
              <a:t>Strengths</a:t>
            </a:r>
          </a:p>
          <a:p>
            <a:pPr marL="457200">
              <a:spcAft>
                <a:spcPts val="1200"/>
              </a:spcAft>
              <a:buClr>
                <a:srgbClr val="003366"/>
              </a:buClr>
              <a:buFont typeface="Wingdings" pitchFamily="2" charset="2"/>
              <a:buChar char="Ø"/>
              <a:defRPr/>
            </a:pPr>
            <a:r>
              <a:rPr lang="en-US" sz="2200" dirty="0">
                <a:latin typeface="+mn-lt"/>
              </a:rPr>
              <a:t>  </a:t>
            </a:r>
            <a:r>
              <a:rPr lang="en-US" sz="2000" dirty="0">
                <a:latin typeface="+mn-lt"/>
              </a:rPr>
              <a:t>Good way for first time users</a:t>
            </a:r>
            <a:endParaRPr lang="en-US" sz="2200" dirty="0">
              <a:latin typeface="+mn-lt"/>
            </a:endParaRPr>
          </a:p>
          <a:p>
            <a:pPr>
              <a:spcAft>
                <a:spcPts val="300"/>
              </a:spcAft>
              <a:defRPr/>
            </a:pPr>
            <a:r>
              <a:rPr lang="en-US" sz="2200" b="1" dirty="0" smtClean="0">
                <a:latin typeface="+mn-lt"/>
              </a:rPr>
              <a:t>Weaknesses</a:t>
            </a:r>
            <a:endParaRPr lang="en-US" sz="2200" b="1" dirty="0">
              <a:latin typeface="+mn-lt"/>
            </a:endParaRPr>
          </a:p>
          <a:p>
            <a:pPr marL="457200">
              <a:spcAft>
                <a:spcPts val="1200"/>
              </a:spcAft>
              <a:buClr>
                <a:srgbClr val="003366"/>
              </a:buClr>
              <a:buFont typeface="Wingdings" pitchFamily="2" charset="2"/>
              <a:buChar char="Ø"/>
              <a:defRPr/>
            </a:pPr>
            <a:r>
              <a:rPr lang="en-US" sz="2200" dirty="0">
                <a:latin typeface="+mn-lt"/>
              </a:rPr>
              <a:t>  </a:t>
            </a:r>
            <a:r>
              <a:rPr lang="en-US" sz="2000" dirty="0">
                <a:latin typeface="+mn-lt"/>
              </a:rPr>
              <a:t>May overwhelm the client</a:t>
            </a:r>
            <a:endParaRPr lang="en-US" sz="2200" dirty="0">
              <a:latin typeface="+mn-lt"/>
            </a:endParaRPr>
          </a:p>
        </p:txBody>
      </p:sp>
      <p:sp>
        <p:nvSpPr>
          <p:cNvPr id="5735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dirty="0"/>
          </a:p>
        </p:txBody>
      </p:sp>
      <p:sp>
        <p:nvSpPr>
          <p:cNvPr id="11" name="Slide Number Placeholder 10"/>
          <p:cNvSpPr>
            <a:spLocks noGrp="1"/>
          </p:cNvSpPr>
          <p:nvPr>
            <p:ph type="sldNum" sz="quarter" idx="12"/>
          </p:nvPr>
        </p:nvSpPr>
        <p:spPr/>
        <p:txBody>
          <a:bodyPr/>
          <a:lstStyle/>
          <a:p>
            <a:pPr>
              <a:defRPr/>
            </a:pPr>
            <a:fld id="{51FBC415-B54D-42F1-9A09-A2A50639A4C7}"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8371"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8372"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8373"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8374" name="Rectangle 25"/>
          <p:cNvSpPr>
            <a:spLocks noChangeArrowheads="1"/>
          </p:cNvSpPr>
          <p:nvPr/>
        </p:nvSpPr>
        <p:spPr bwMode="auto">
          <a:xfrm>
            <a:off x="838200" y="1081742"/>
            <a:ext cx="83058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Benefits to the P2 LEAN </a:t>
            </a:r>
            <a:r>
              <a:rPr lang="en-US" sz="2800" b="1" dirty="0" smtClean="0">
                <a:solidFill>
                  <a:schemeClr val="tx2"/>
                </a:solidFill>
                <a:latin typeface="Arial" charset="0"/>
              </a:rPr>
              <a:t>Framework</a:t>
            </a:r>
            <a:endParaRPr lang="en-US" sz="2800" dirty="0">
              <a:solidFill>
                <a:schemeClr val="tx2"/>
              </a:solidFill>
            </a:endParaRPr>
          </a:p>
        </p:txBody>
      </p:sp>
      <p:sp>
        <p:nvSpPr>
          <p:cNvPr id="58375"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High-level Requirements Elicitation</a:t>
            </a:r>
          </a:p>
        </p:txBody>
      </p:sp>
      <p:sp>
        <p:nvSpPr>
          <p:cNvPr id="8" name="TextBox 7"/>
          <p:cNvSpPr txBox="1"/>
          <p:nvPr/>
        </p:nvSpPr>
        <p:spPr>
          <a:xfrm>
            <a:off x="914400" y="1981200"/>
            <a:ext cx="7467600" cy="4093428"/>
          </a:xfrm>
          <a:prstGeom prst="rect">
            <a:avLst/>
          </a:prstGeom>
          <a:noFill/>
        </p:spPr>
        <p:txBody>
          <a:bodyPr wrap="square">
            <a:spAutoFit/>
          </a:bodyPr>
          <a:lstStyle/>
          <a:p>
            <a:pPr marL="457200" indent="-342900">
              <a:spcAft>
                <a:spcPts val="600"/>
              </a:spcAft>
              <a:buClr>
                <a:srgbClr val="003366"/>
              </a:buClr>
              <a:buFont typeface="Wingdings" pitchFamily="2" charset="2"/>
              <a:buChar char="Ø"/>
              <a:defRPr/>
            </a:pPr>
            <a:r>
              <a:rPr lang="en-US" sz="2000" dirty="0">
                <a:latin typeface="+mn-lt"/>
              </a:rPr>
              <a:t>Requirements elicitation is a two-step process. The first step identifies the high-level requirements of an acceptable solution. These will not change.</a:t>
            </a:r>
          </a:p>
          <a:p>
            <a:pPr marL="457200" indent="-342900">
              <a:spcAft>
                <a:spcPts val="600"/>
              </a:spcAft>
              <a:buClr>
                <a:srgbClr val="003366"/>
              </a:buClr>
              <a:buFont typeface="Wingdings" pitchFamily="2" charset="2"/>
              <a:buChar char="Ø"/>
              <a:defRPr/>
            </a:pPr>
            <a:r>
              <a:rPr lang="en-US" sz="2000" dirty="0">
                <a:latin typeface="+mn-lt"/>
              </a:rPr>
              <a:t>All guessing about requirements is removed and relegated to the discovery through the Stages.</a:t>
            </a:r>
          </a:p>
          <a:p>
            <a:pPr marL="457200" indent="-342900">
              <a:spcAft>
                <a:spcPts val="600"/>
              </a:spcAft>
              <a:buClr>
                <a:srgbClr val="003366"/>
              </a:buClr>
              <a:buFont typeface="Wingdings" pitchFamily="2" charset="2"/>
              <a:buChar char="Ø"/>
              <a:defRPr/>
            </a:pPr>
            <a:r>
              <a:rPr lang="en-US" sz="2000" dirty="0">
                <a:latin typeface="+mn-lt"/>
              </a:rPr>
              <a:t>Through successive stages the lower level decomposition of the high-level requirements is discovered.</a:t>
            </a:r>
          </a:p>
          <a:p>
            <a:pPr marL="457200" indent="-342900">
              <a:spcAft>
                <a:spcPts val="600"/>
              </a:spcAft>
              <a:buClr>
                <a:srgbClr val="003366"/>
              </a:buClr>
              <a:buFont typeface="Wingdings" pitchFamily="2" charset="2"/>
              <a:buChar char="Ø"/>
              <a:defRPr/>
            </a:pPr>
            <a:r>
              <a:rPr lang="en-US" sz="2000" dirty="0">
                <a:latin typeface="+mn-lt"/>
              </a:rPr>
              <a:t>The project holds firmly to the client’s comfort zone and gives them a rationale for decision making about stage planning.</a:t>
            </a:r>
          </a:p>
          <a:p>
            <a:pPr marL="457200" indent="-342900">
              <a:spcAft>
                <a:spcPts val="600"/>
              </a:spcAft>
              <a:buClr>
                <a:srgbClr val="003366"/>
              </a:buClr>
              <a:buFont typeface="Wingdings" pitchFamily="2" charset="2"/>
              <a:buChar char="Ø"/>
              <a:defRPr/>
            </a:pPr>
            <a:r>
              <a:rPr lang="en-US" sz="2000" dirty="0">
                <a:latin typeface="+mn-lt"/>
              </a:rPr>
              <a:t>High-level requirements and their relationship to business value are the foundation of a P2 LEAN Project.</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9395"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9396"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59397"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59398" name="Rectangle 21"/>
          <p:cNvSpPr>
            <a:spLocks noChangeArrowheads="1"/>
          </p:cNvSpPr>
          <p:nvPr/>
        </p:nvSpPr>
        <p:spPr bwMode="auto">
          <a:xfrm>
            <a:off x="838200" y="1112520"/>
            <a:ext cx="8077200" cy="492443"/>
          </a:xfrm>
          <a:prstGeom prst="rect">
            <a:avLst/>
          </a:prstGeom>
          <a:noFill/>
          <a:ln w="9525">
            <a:noFill/>
            <a:miter lim="800000"/>
            <a:headEnd/>
            <a:tailEnd/>
          </a:ln>
        </p:spPr>
        <p:txBody>
          <a:bodyPr anchor="b">
            <a:spAutoFit/>
          </a:bodyPr>
          <a:lstStyle/>
          <a:p>
            <a:r>
              <a:rPr lang="en-US" sz="2600" b="1" dirty="0">
                <a:solidFill>
                  <a:schemeClr val="tx2"/>
                </a:solidFill>
                <a:latin typeface="Arial" charset="0"/>
              </a:rPr>
              <a:t>The ECPM Scope Triangle – A System in Balance</a:t>
            </a:r>
            <a:endParaRPr lang="en-US" sz="2600" dirty="0">
              <a:solidFill>
                <a:schemeClr val="tx2"/>
              </a:solidFill>
            </a:endParaRPr>
          </a:p>
        </p:txBody>
      </p:sp>
      <p:sp>
        <p:nvSpPr>
          <p:cNvPr id="5939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The Scope Triangle</a:t>
            </a:r>
          </a:p>
        </p:txBody>
      </p:sp>
      <p:pic>
        <p:nvPicPr>
          <p:cNvPr id="59400" name="Picture 8"/>
          <p:cNvPicPr>
            <a:picLocks noChangeAspect="1" noChangeArrowheads="1"/>
          </p:cNvPicPr>
          <p:nvPr/>
        </p:nvPicPr>
        <p:blipFill>
          <a:blip r:embed="rId3" cstate="print">
            <a:clrChange>
              <a:clrFrom>
                <a:srgbClr val="FFFFFF"/>
              </a:clrFrom>
              <a:clrTo>
                <a:srgbClr val="FFFFFF">
                  <a:alpha val="0"/>
                </a:srgbClr>
              </a:clrTo>
            </a:clrChange>
            <a:duotone>
              <a:prstClr val="black"/>
              <a:schemeClr val="bg1">
                <a:lumMod val="95000"/>
                <a:tint val="45000"/>
                <a:satMod val="400000"/>
              </a:schemeClr>
            </a:duotone>
          </a:blip>
          <a:srcRect/>
          <a:stretch>
            <a:fillRect/>
          </a:stretch>
        </p:blipFill>
        <p:spPr bwMode="auto">
          <a:xfrm>
            <a:off x="1924050" y="2133600"/>
            <a:ext cx="5772150" cy="3986825"/>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041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63828" cy="492443"/>
          </a:xfrm>
          <a:prstGeom prst="rect">
            <a:avLst/>
          </a:prstGeom>
          <a:noFill/>
        </p:spPr>
        <p:txBody>
          <a:bodyPr wrap="none">
            <a:spAutoFit/>
          </a:bodyPr>
          <a:lstStyle/>
          <a:p>
            <a:pPr>
              <a:defRPr/>
            </a:pPr>
            <a:r>
              <a:rPr lang="en-US" sz="2600" b="1" dirty="0">
                <a:solidFill>
                  <a:srgbClr val="003366"/>
                </a:solidFill>
                <a:latin typeface="+mn-lt"/>
              </a:rPr>
              <a:t>The ECPM Scope </a:t>
            </a:r>
            <a:r>
              <a:rPr lang="en-US" b="1" dirty="0" smtClean="0">
                <a:solidFill>
                  <a:srgbClr val="003366"/>
                </a:solidFill>
                <a:latin typeface="+mn-lt"/>
              </a:rPr>
              <a:t>Triangle–Complex</a:t>
            </a:r>
            <a:r>
              <a:rPr lang="en-US" sz="2600" b="1" dirty="0" smtClean="0">
                <a:solidFill>
                  <a:srgbClr val="003366"/>
                </a:solidFill>
                <a:latin typeface="+mn-lt"/>
              </a:rPr>
              <a:t> </a:t>
            </a:r>
            <a:r>
              <a:rPr lang="en-US" sz="2600" b="1" dirty="0">
                <a:solidFill>
                  <a:srgbClr val="003366"/>
                </a:solidFill>
                <a:latin typeface="+mn-lt"/>
              </a:rPr>
              <a:t>Project Realities</a:t>
            </a:r>
          </a:p>
        </p:txBody>
      </p:sp>
      <p:sp>
        <p:nvSpPr>
          <p:cNvPr id="6042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The Scope Triangle</a:t>
            </a:r>
          </a:p>
        </p:txBody>
      </p:sp>
      <p:sp>
        <p:nvSpPr>
          <p:cNvPr id="8" name="TextBox 7"/>
          <p:cNvSpPr txBox="1"/>
          <p:nvPr/>
        </p:nvSpPr>
        <p:spPr>
          <a:xfrm>
            <a:off x="914400" y="2209800"/>
            <a:ext cx="5405519" cy="1415772"/>
          </a:xfrm>
          <a:prstGeom prst="rect">
            <a:avLst/>
          </a:prstGeom>
          <a:noFill/>
        </p:spPr>
        <p:txBody>
          <a:bodyPr wrap="none">
            <a:spAutoFit/>
          </a:bodyPr>
          <a:lstStyle/>
          <a:p>
            <a:pPr marL="342900" indent="-342900">
              <a:spcAft>
                <a:spcPts val="1200"/>
              </a:spcAft>
              <a:buClr>
                <a:srgbClr val="003366"/>
              </a:buClr>
              <a:buFont typeface="Wingdings" pitchFamily="2" charset="2"/>
              <a:buChar char="Ø"/>
              <a:defRPr/>
            </a:pPr>
            <a:r>
              <a:rPr lang="en-US" sz="2200" dirty="0" smtClean="0">
                <a:latin typeface="+mn-lt"/>
              </a:rPr>
              <a:t>In </a:t>
            </a:r>
            <a:r>
              <a:rPr lang="en-US" sz="2200" dirty="0">
                <a:latin typeface="+mn-lt"/>
              </a:rPr>
              <a:t>a Complex Project Scope is Variable</a:t>
            </a:r>
          </a:p>
          <a:p>
            <a:pPr marL="342900" indent="-342900">
              <a:spcAft>
                <a:spcPts val="1200"/>
              </a:spcAft>
              <a:buClr>
                <a:srgbClr val="003366"/>
              </a:buClr>
              <a:buFont typeface="Wingdings" pitchFamily="2" charset="2"/>
              <a:buChar char="Ø"/>
              <a:defRPr/>
            </a:pPr>
            <a:r>
              <a:rPr lang="en-US" sz="2200" dirty="0" smtClean="0">
                <a:latin typeface="+mn-lt"/>
              </a:rPr>
              <a:t>Problem </a:t>
            </a:r>
            <a:r>
              <a:rPr lang="en-US" sz="2200" dirty="0">
                <a:latin typeface="+mn-lt"/>
              </a:rPr>
              <a:t>Resolution Strategy</a:t>
            </a:r>
          </a:p>
          <a:p>
            <a:pPr marL="342900" indent="-342900">
              <a:buClr>
                <a:srgbClr val="003366"/>
              </a:buClr>
              <a:buFont typeface="Wingdings" pitchFamily="2" charset="2"/>
              <a:buChar char="Ø"/>
              <a:defRPr/>
            </a:pPr>
            <a:r>
              <a:rPr lang="en-US" sz="2200" dirty="0" smtClean="0">
                <a:latin typeface="+mn-lt"/>
              </a:rPr>
              <a:t>Scope </a:t>
            </a:r>
            <a:r>
              <a:rPr lang="en-US" sz="2200" dirty="0">
                <a:latin typeface="+mn-lt"/>
              </a:rPr>
              <a:t>Change Impact Analysis</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55</a:t>
            </a:fld>
            <a:endParaRPr lang="en-US"/>
          </a:p>
        </p:txBody>
      </p:sp>
      <p:pic>
        <p:nvPicPr>
          <p:cNvPr id="11" name="Picture 8"/>
          <p:cNvPicPr>
            <a:picLocks noChangeAspect="1" noChangeArrowheads="1"/>
          </p:cNvPicPr>
          <p:nvPr/>
        </p:nvPicPr>
        <p:blipFill>
          <a:blip r:embed="rId3" cstate="print">
            <a:clrChange>
              <a:clrFrom>
                <a:srgbClr val="FFFFFF"/>
              </a:clrFrom>
              <a:clrTo>
                <a:srgbClr val="FFFFFF">
                  <a:alpha val="0"/>
                </a:srgbClr>
              </a:clrTo>
            </a:clrChange>
            <a:duotone>
              <a:prstClr val="black"/>
              <a:schemeClr val="bg1">
                <a:lumMod val="95000"/>
                <a:tint val="45000"/>
                <a:satMod val="400000"/>
              </a:schemeClr>
            </a:duotone>
          </a:blip>
          <a:srcRect/>
          <a:stretch>
            <a:fillRect/>
          </a:stretch>
        </p:blipFill>
        <p:spPr bwMode="auto">
          <a:xfrm>
            <a:off x="4724400" y="3886200"/>
            <a:ext cx="3703020" cy="2557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144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The Complex Project Manager Position Family </a:t>
            </a:r>
          </a:p>
        </p:txBody>
      </p:sp>
      <p:sp>
        <p:nvSpPr>
          <p:cNvPr id="61445"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The Scope Triangle</a:t>
            </a:r>
          </a:p>
        </p:txBody>
      </p:sp>
      <p:pic>
        <p:nvPicPr>
          <p:cNvPr id="61446" name="Picture 2"/>
          <p:cNvPicPr>
            <a:picLocks noChangeAspect="1" noChangeArrowheads="1"/>
          </p:cNvPicPr>
          <p:nvPr/>
        </p:nvPicPr>
        <p:blipFill>
          <a:blip r:embed="rId3" cstate="print"/>
          <a:srcRect/>
          <a:stretch>
            <a:fillRect/>
          </a:stretch>
        </p:blipFill>
        <p:spPr bwMode="auto">
          <a:xfrm>
            <a:off x="1219201" y="2286000"/>
            <a:ext cx="7159998" cy="3124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246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Benefits to the P2 LEAN Framework</a:t>
            </a:r>
          </a:p>
        </p:txBody>
      </p:sp>
      <p:sp>
        <p:nvSpPr>
          <p:cNvPr id="6246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The Scope Triangle</a:t>
            </a:r>
          </a:p>
        </p:txBody>
      </p:sp>
      <p:sp>
        <p:nvSpPr>
          <p:cNvPr id="6" name="TextBox 5"/>
          <p:cNvSpPr txBox="1"/>
          <p:nvPr/>
        </p:nvSpPr>
        <p:spPr>
          <a:xfrm>
            <a:off x="838200" y="2133600"/>
            <a:ext cx="7543800" cy="2092881"/>
          </a:xfrm>
          <a:prstGeom prst="rect">
            <a:avLst/>
          </a:prstGeom>
          <a:noFill/>
        </p:spPr>
        <p:txBody>
          <a:bodyPr wrap="square">
            <a:spAutoFit/>
          </a:bodyPr>
          <a:lstStyle/>
          <a:p>
            <a:pPr marL="342900" indent="-342900">
              <a:spcAft>
                <a:spcPts val="1200"/>
              </a:spcAft>
              <a:buClr>
                <a:srgbClr val="003366"/>
              </a:buClr>
              <a:buFont typeface="Wingdings" pitchFamily="2" charset="2"/>
              <a:buChar char="Ø"/>
              <a:defRPr/>
            </a:pPr>
            <a:r>
              <a:rPr lang="en-US" sz="2000" dirty="0">
                <a:latin typeface="+mn-lt"/>
              </a:rPr>
              <a:t>The Scope Triangle replaces the Iron Triangle and provides a clearly understood system for problem solving, decision making and solution prioritization.</a:t>
            </a:r>
          </a:p>
          <a:p>
            <a:pPr marL="342900" indent="-342900">
              <a:spcAft>
                <a:spcPts val="1200"/>
              </a:spcAft>
              <a:buClr>
                <a:srgbClr val="003366"/>
              </a:buClr>
              <a:buFont typeface="Wingdings" pitchFamily="2" charset="2"/>
              <a:buChar char="Ø"/>
              <a:defRPr/>
            </a:pPr>
            <a:r>
              <a:rPr lang="en-US" sz="2000" dirty="0">
                <a:latin typeface="+mn-lt"/>
              </a:rPr>
              <a:t>The Scope Triangle identifies who own what and offers a prioritization of the 5 factors for solution formulation and recommendations.</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3606115" cy="461665"/>
          </a:xfrm>
          <a:prstGeom prst="rect">
            <a:avLst/>
          </a:prstGeom>
          <a:noFill/>
        </p:spPr>
        <p:txBody>
          <a:bodyPr wrap="none">
            <a:spAutoFit/>
          </a:bodyPr>
          <a:lstStyle/>
          <a:p>
            <a:pPr>
              <a:defRPr/>
            </a:pPr>
            <a:r>
              <a:rPr lang="en-US" b="1" dirty="0">
                <a:latin typeface="+mn-lt"/>
              </a:rPr>
              <a:t>Define Version </a:t>
            </a:r>
            <a:r>
              <a:rPr lang="en-US" b="1" dirty="0" smtClean="0">
                <a:latin typeface="+mn-lt"/>
              </a:rPr>
              <a:t>Process</a:t>
            </a:r>
            <a:endParaRPr lang="en-US" b="1" dirty="0">
              <a:latin typeface="+mn-lt"/>
            </a:endParaRPr>
          </a:p>
        </p:txBody>
      </p:sp>
      <p:sp>
        <p:nvSpPr>
          <p:cNvPr id="6349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Bundled Change Request Process</a:t>
            </a:r>
          </a:p>
        </p:txBody>
      </p:sp>
      <p:sp>
        <p:nvSpPr>
          <p:cNvPr id="12" name="Date Placeholder 11"/>
          <p:cNvSpPr>
            <a:spLocks noGrp="1"/>
          </p:cNvSpPr>
          <p:nvPr>
            <p:ph type="dt" sz="half" idx="10"/>
          </p:nvPr>
        </p:nvSpPr>
        <p:spPr/>
        <p:txBody>
          <a:bodyPr/>
          <a:lstStyle/>
          <a:p>
            <a:pPr>
              <a:defRPr/>
            </a:pPr>
            <a:r>
              <a:rPr lang="en-US" smtClean="0"/>
              <a:t>J. Ross Publishing WAV™ material</a:t>
            </a:r>
            <a:endParaRPr lang="en-US"/>
          </a:p>
        </p:txBody>
      </p:sp>
      <p:sp>
        <p:nvSpPr>
          <p:cNvPr id="13" name="Slide Number Placeholder 12"/>
          <p:cNvSpPr>
            <a:spLocks noGrp="1"/>
          </p:cNvSpPr>
          <p:nvPr>
            <p:ph type="sldNum" sz="quarter" idx="12"/>
          </p:nvPr>
        </p:nvSpPr>
        <p:spPr/>
        <p:txBody>
          <a:bodyPr/>
          <a:lstStyle/>
          <a:p>
            <a:pPr>
              <a:defRPr/>
            </a:pPr>
            <a:fld id="{12AF5064-FF8D-4FFF-A3A8-48DDF1011AA6}" type="slidenum">
              <a:rPr lang="en-US" smtClean="0"/>
              <a:pPr>
                <a:defRPr/>
              </a:pPr>
              <a:t>58</a:t>
            </a:fld>
            <a:endParaRPr lang="en-US"/>
          </a:p>
        </p:txBody>
      </p:sp>
      <p:grpSp>
        <p:nvGrpSpPr>
          <p:cNvPr id="147" name="Group 146"/>
          <p:cNvGrpSpPr/>
          <p:nvPr/>
        </p:nvGrpSpPr>
        <p:grpSpPr>
          <a:xfrm>
            <a:off x="1828800" y="1905000"/>
            <a:ext cx="7162800" cy="4572000"/>
            <a:chOff x="1828800" y="1905000"/>
            <a:chExt cx="7162800" cy="4572000"/>
          </a:xfrm>
        </p:grpSpPr>
        <p:cxnSp>
          <p:nvCxnSpPr>
            <p:cNvPr id="125" name="Straight Connector 124"/>
            <p:cNvCxnSpPr/>
            <p:nvPr/>
          </p:nvCxnSpPr>
          <p:spPr bwMode="auto">
            <a:xfrm>
              <a:off x="1905000" y="55626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8" name="TextBox 7"/>
            <p:cNvSpPr txBox="1"/>
            <p:nvPr/>
          </p:nvSpPr>
          <p:spPr>
            <a:xfrm>
              <a:off x="4876800" y="2895600"/>
              <a:ext cx="4114800" cy="1200329"/>
            </a:xfrm>
            <a:prstGeom prst="rect">
              <a:avLst/>
            </a:prstGeom>
            <a:solidFill>
              <a:srgbClr val="CCECFF"/>
            </a:solidFill>
            <a:ln>
              <a:solidFill>
                <a:schemeClr val="tx1"/>
              </a:solidFill>
            </a:ln>
          </p:spPr>
          <p:txBody>
            <a:bodyPr wrap="square">
              <a:spAutoFit/>
            </a:bodyPr>
            <a:lstStyle/>
            <a:p>
              <a:pPr algn="ctr">
                <a:defRPr/>
              </a:pPr>
              <a:r>
                <a:rPr lang="en-US" sz="1800" dirty="0" smtClean="0">
                  <a:latin typeface="+mn-lt"/>
                </a:rPr>
                <a:t>The ACPF Change Process is a Bundled Process. Change requests are evaluated and prioritized during the Client Checkpoint.</a:t>
              </a:r>
              <a:endParaRPr lang="en-US" sz="1800" dirty="0">
                <a:latin typeface="+mn-lt"/>
              </a:endParaRPr>
            </a:p>
          </p:txBody>
        </p:sp>
        <p:cxnSp>
          <p:nvCxnSpPr>
            <p:cNvPr id="63497" name="Straight Arrow Connector 11"/>
            <p:cNvCxnSpPr>
              <a:cxnSpLocks noChangeShapeType="1"/>
              <a:stCxn id="8" idx="1"/>
            </p:cNvCxnSpPr>
            <p:nvPr/>
          </p:nvCxnSpPr>
          <p:spPr bwMode="auto">
            <a:xfrm flipH="1">
              <a:off x="3962400" y="3495765"/>
              <a:ext cx="914400" cy="695235"/>
            </a:xfrm>
            <a:prstGeom prst="straightConnector1">
              <a:avLst/>
            </a:prstGeom>
            <a:noFill/>
            <a:ln w="19050" algn="ctr">
              <a:solidFill>
                <a:schemeClr val="tx1"/>
              </a:solidFill>
              <a:miter lim="800000"/>
              <a:headEnd/>
              <a:tailEnd type="arrow" w="med" len="med"/>
            </a:ln>
          </p:spPr>
        </p:cxnSp>
        <p:sp>
          <p:nvSpPr>
            <p:cNvPr id="26" name="Rectangle 25"/>
            <p:cNvSpPr/>
            <p:nvPr/>
          </p:nvSpPr>
          <p:spPr bwMode="auto">
            <a:xfrm>
              <a:off x="2362200" y="1905000"/>
              <a:ext cx="1524000" cy="3810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Submit </a:t>
              </a:r>
              <a:r>
                <a:rPr lang="en-US" sz="1000" b="1" dirty="0" smtClean="0">
                  <a:latin typeface="+mn-lt"/>
                </a:rPr>
                <a:t>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request</a:t>
              </a:r>
            </a:p>
          </p:txBody>
        </p:sp>
        <p:cxnSp>
          <p:nvCxnSpPr>
            <p:cNvPr id="105" name="Straight Connector 104"/>
            <p:cNvCxnSpPr/>
            <p:nvPr/>
          </p:nvCxnSpPr>
          <p:spPr bwMode="auto">
            <a:xfrm flipH="1">
              <a:off x="3581400" y="5562600"/>
              <a:ext cx="1676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7" name="Straight Arrow Connector 76"/>
            <p:cNvCxnSpPr/>
            <p:nvPr/>
          </p:nvCxnSpPr>
          <p:spPr bwMode="auto">
            <a:xfrm>
              <a:off x="3048000" y="4191000"/>
              <a:ext cx="0" cy="2286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78" name="Straight Arrow Connector 77"/>
            <p:cNvCxnSpPr/>
            <p:nvPr/>
          </p:nvCxnSpPr>
          <p:spPr bwMode="auto">
            <a:xfrm>
              <a:off x="3048000" y="3581400"/>
              <a:ext cx="0" cy="2286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76" name="Straight Arrow Connector 75"/>
            <p:cNvCxnSpPr/>
            <p:nvPr/>
          </p:nvCxnSpPr>
          <p:spPr bwMode="auto">
            <a:xfrm>
              <a:off x="3048000" y="3048000"/>
              <a:ext cx="0" cy="1524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75" name="Straight Arrow Connector 74"/>
            <p:cNvCxnSpPr/>
            <p:nvPr/>
          </p:nvCxnSpPr>
          <p:spPr bwMode="auto">
            <a:xfrm>
              <a:off x="3048000" y="2286000"/>
              <a:ext cx="0" cy="1524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79" name="Straight Arrow Connector 78"/>
            <p:cNvCxnSpPr>
              <a:stCxn id="29" idx="2"/>
            </p:cNvCxnSpPr>
            <p:nvPr/>
          </p:nvCxnSpPr>
          <p:spPr bwMode="auto">
            <a:xfrm>
              <a:off x="3124200" y="4953000"/>
              <a:ext cx="0" cy="2286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80" name="Straight Arrow Connector 79"/>
            <p:cNvCxnSpPr/>
            <p:nvPr/>
          </p:nvCxnSpPr>
          <p:spPr bwMode="auto">
            <a:xfrm>
              <a:off x="3124200" y="5715000"/>
              <a:ext cx="0" cy="228600"/>
            </a:xfrm>
            <a:prstGeom prst="straightConnector1">
              <a:avLst/>
            </a:prstGeom>
            <a:solidFill>
              <a:schemeClr val="accent1"/>
            </a:solidFill>
            <a:ln w="12700" cap="flat" cmpd="sng" algn="ctr">
              <a:solidFill>
                <a:schemeClr val="tx1"/>
              </a:solidFill>
              <a:prstDash val="solid"/>
              <a:miter lim="800000"/>
              <a:headEnd type="none" w="med" len="med"/>
              <a:tailEnd type="stealth"/>
            </a:ln>
            <a:effectLst/>
          </p:spPr>
        </p:cxnSp>
        <p:cxnSp>
          <p:nvCxnSpPr>
            <p:cNvPr id="63496" name="Straight Arrow Connector 10"/>
            <p:cNvCxnSpPr>
              <a:cxnSpLocks noChangeShapeType="1"/>
              <a:stCxn id="8" idx="1"/>
            </p:cNvCxnSpPr>
            <p:nvPr/>
          </p:nvCxnSpPr>
          <p:spPr bwMode="auto">
            <a:xfrm flipH="1">
              <a:off x="3962400" y="3495765"/>
              <a:ext cx="914400" cy="161835"/>
            </a:xfrm>
            <a:prstGeom prst="straightConnector1">
              <a:avLst/>
            </a:prstGeom>
            <a:noFill/>
            <a:ln w="19050" algn="ctr">
              <a:solidFill>
                <a:schemeClr val="tx1"/>
              </a:solidFill>
              <a:miter lim="800000"/>
              <a:headEnd/>
              <a:tailEnd type="arrow" w="med" len="med"/>
            </a:ln>
          </p:spPr>
        </p:cxnSp>
        <p:cxnSp>
          <p:nvCxnSpPr>
            <p:cNvPr id="63498" name="Straight Arrow Connector 12"/>
            <p:cNvCxnSpPr>
              <a:cxnSpLocks noChangeShapeType="1"/>
              <a:stCxn id="8" idx="1"/>
            </p:cNvCxnSpPr>
            <p:nvPr/>
          </p:nvCxnSpPr>
          <p:spPr bwMode="auto">
            <a:xfrm flipH="1">
              <a:off x="3962400" y="3495765"/>
              <a:ext cx="914400" cy="1381035"/>
            </a:xfrm>
            <a:prstGeom prst="straightConnector1">
              <a:avLst/>
            </a:prstGeom>
            <a:noFill/>
            <a:ln w="19050" algn="ctr">
              <a:solidFill>
                <a:schemeClr val="tx1"/>
              </a:solidFill>
              <a:miter lim="800000"/>
              <a:headEnd/>
              <a:tailEnd type="arrow" w="med" len="med"/>
            </a:ln>
          </p:spPr>
        </p:cxnSp>
        <p:sp>
          <p:nvSpPr>
            <p:cNvPr id="25" name="Flowchart: Decision 24"/>
            <p:cNvSpPr/>
            <p:nvPr/>
          </p:nvSpPr>
          <p:spPr bwMode="auto">
            <a:xfrm>
              <a:off x="2438400" y="2438400"/>
              <a:ext cx="1219200" cy="685800"/>
            </a:xfrm>
            <a:prstGeom prst="flowChartDecision">
              <a:avLst/>
            </a:prstGeom>
            <a:ln w="12700">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normAutofit fontScale="92500" lnSpcReduction="10000"/>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Review</a:t>
              </a:r>
            </a:p>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change</a:t>
              </a:r>
            </a:p>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request</a:t>
              </a:r>
            </a:p>
          </p:txBody>
        </p:sp>
        <p:sp>
          <p:nvSpPr>
            <p:cNvPr id="27" name="Rectangle 26"/>
            <p:cNvSpPr/>
            <p:nvPr/>
          </p:nvSpPr>
          <p:spPr bwMode="auto">
            <a:xfrm>
              <a:off x="2362200" y="3200400"/>
              <a:ext cx="1524000" cy="5334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Add change</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mn-lt"/>
                </a:rPr>
                <a:t>request to</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Scope Bank</a:t>
              </a:r>
            </a:p>
          </p:txBody>
        </p:sp>
        <p:sp>
          <p:nvSpPr>
            <p:cNvPr id="28" name="Rectangle 27"/>
            <p:cNvSpPr/>
            <p:nvPr/>
          </p:nvSpPr>
          <p:spPr bwMode="auto">
            <a:xfrm>
              <a:off x="2362200" y="3810000"/>
              <a:ext cx="1524000" cy="5334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At cycle </a:t>
              </a:r>
              <a:r>
                <a:rPr lang="en-US" sz="1000" b="1" dirty="0" smtClean="0">
                  <a:latin typeface="+mn-lt"/>
                </a:rPr>
                <a:t>completion</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mn-lt"/>
                </a:rPr>
                <a:t>prioritize change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requests</a:t>
              </a:r>
            </a:p>
          </p:txBody>
        </p:sp>
        <p:sp>
          <p:nvSpPr>
            <p:cNvPr id="29" name="Rectangle 28"/>
            <p:cNvSpPr/>
            <p:nvPr/>
          </p:nvSpPr>
          <p:spPr bwMode="auto">
            <a:xfrm>
              <a:off x="2362200" y="4419600"/>
              <a:ext cx="1524000" cy="5334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Request impact study</a:t>
              </a:r>
              <a:endParaRPr lang="en-US" sz="1000" b="1" dirty="0" smtClean="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latin typeface="+mn-lt"/>
                </a:rPr>
                <a:t>for high priority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change requests</a:t>
              </a:r>
            </a:p>
          </p:txBody>
        </p:sp>
        <p:sp>
          <p:nvSpPr>
            <p:cNvPr id="33" name="Rectangle 32"/>
            <p:cNvSpPr/>
            <p:nvPr/>
          </p:nvSpPr>
          <p:spPr bwMode="auto">
            <a:xfrm>
              <a:off x="2362200" y="5943600"/>
              <a:ext cx="1524000" cy="5334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Select approved</a:t>
              </a:r>
              <a:endParaRPr lang="en-US" sz="1000" b="1" dirty="0" smtClean="0">
                <a:latin typeface="+mn-lt"/>
              </a:endParaRPr>
            </a:p>
            <a:p>
              <a:pPr algn="ctr"/>
              <a:r>
                <a:rPr lang="en-US" sz="1000" b="1" dirty="0" smtClean="0">
                  <a:latin typeface="+mn-lt"/>
                </a:rPr>
                <a:t>changes for next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cycle</a:t>
              </a:r>
              <a:r>
                <a:rPr kumimoji="0" lang="en-US" sz="1000" b="1" i="0" u="none" strike="noStrike" cap="none" normalizeH="0" dirty="0" smtClean="0">
                  <a:ln>
                    <a:noFill/>
                  </a:ln>
                  <a:solidFill>
                    <a:schemeClr val="tx1"/>
                  </a:solidFill>
                  <a:effectLst/>
                  <a:latin typeface="+mn-lt"/>
                </a:rPr>
                <a:t> plan</a:t>
              </a:r>
              <a:endParaRPr kumimoji="0" lang="en-US" sz="1000" b="1" i="0" u="none" strike="noStrike" cap="none" normalizeH="0" baseline="0" dirty="0" smtClean="0">
                <a:ln>
                  <a:noFill/>
                </a:ln>
                <a:solidFill>
                  <a:schemeClr val="tx1"/>
                </a:solidFill>
                <a:effectLst/>
                <a:latin typeface="+mn-lt"/>
              </a:endParaRPr>
            </a:p>
          </p:txBody>
        </p:sp>
        <p:cxnSp>
          <p:nvCxnSpPr>
            <p:cNvPr id="54" name="Elbow Connector 53"/>
            <p:cNvCxnSpPr>
              <a:stCxn id="25" idx="3"/>
              <a:endCxn id="26" idx="3"/>
            </p:cNvCxnSpPr>
            <p:nvPr/>
          </p:nvCxnSpPr>
          <p:spPr bwMode="auto">
            <a:xfrm flipV="1">
              <a:off x="3657600" y="2095500"/>
              <a:ext cx="228600" cy="685800"/>
            </a:xfrm>
            <a:prstGeom prst="bentConnector3">
              <a:avLst>
                <a:gd name="adj1" fmla="val 534616"/>
              </a:avLst>
            </a:prstGeom>
            <a:ln w="12700">
              <a:headEnd type="none" w="med" len="med"/>
              <a:tailEnd type="stealth" w="med" len="med"/>
            </a:ln>
          </p:spPr>
          <p:style>
            <a:lnRef idx="1">
              <a:schemeClr val="accent4"/>
            </a:lnRef>
            <a:fillRef idx="0">
              <a:schemeClr val="accent4"/>
            </a:fillRef>
            <a:effectRef idx="0">
              <a:schemeClr val="accent4"/>
            </a:effectRef>
            <a:fontRef idx="minor">
              <a:schemeClr val="tx1"/>
            </a:fontRef>
          </p:style>
        </p:cxnSp>
        <p:sp>
          <p:nvSpPr>
            <p:cNvPr id="56" name="TextBox 55"/>
            <p:cNvSpPr txBox="1"/>
            <p:nvPr/>
          </p:nvSpPr>
          <p:spPr>
            <a:xfrm>
              <a:off x="3657600" y="2590800"/>
              <a:ext cx="1371600" cy="230832"/>
            </a:xfrm>
            <a:prstGeom prst="rect">
              <a:avLst/>
            </a:prstGeom>
            <a:noFill/>
          </p:spPr>
          <p:txBody>
            <a:bodyPr wrap="square" rtlCol="0">
              <a:spAutoFit/>
            </a:bodyPr>
            <a:lstStyle/>
            <a:p>
              <a:r>
                <a:rPr lang="en-US" sz="900" b="1" dirty="0" smtClean="0">
                  <a:latin typeface="+mn-lt"/>
                </a:rPr>
                <a:t>Rework &amp; Resubmit</a:t>
              </a:r>
            </a:p>
          </p:txBody>
        </p:sp>
        <p:cxnSp>
          <p:nvCxnSpPr>
            <p:cNvPr id="61" name="Straight Arrow Connector 60"/>
            <p:cNvCxnSpPr/>
            <p:nvPr/>
          </p:nvCxnSpPr>
          <p:spPr bwMode="auto">
            <a:xfrm flipH="1">
              <a:off x="1828800" y="2792506"/>
              <a:ext cx="655320" cy="0"/>
            </a:xfrm>
            <a:prstGeom prst="straightConnector1">
              <a:avLst/>
            </a:prstGeom>
            <a:ln>
              <a:headEnd type="none" w="med" len="med"/>
              <a:tailEnd type="stealth"/>
            </a:ln>
          </p:spPr>
          <p:style>
            <a:lnRef idx="1">
              <a:schemeClr val="accent4"/>
            </a:lnRef>
            <a:fillRef idx="0">
              <a:schemeClr val="accent4"/>
            </a:fillRef>
            <a:effectRef idx="0">
              <a:schemeClr val="accent4"/>
            </a:effectRef>
            <a:fontRef idx="minor">
              <a:schemeClr val="tx1"/>
            </a:fontRef>
          </p:style>
        </p:cxnSp>
        <p:sp>
          <p:nvSpPr>
            <p:cNvPr id="65" name="TextBox 64"/>
            <p:cNvSpPr txBox="1"/>
            <p:nvPr/>
          </p:nvSpPr>
          <p:spPr>
            <a:xfrm>
              <a:off x="1905000" y="2590800"/>
              <a:ext cx="685800" cy="230832"/>
            </a:xfrm>
            <a:prstGeom prst="rect">
              <a:avLst/>
            </a:prstGeom>
            <a:noFill/>
          </p:spPr>
          <p:txBody>
            <a:bodyPr wrap="square" rtlCol="0">
              <a:spAutoFit/>
            </a:bodyPr>
            <a:lstStyle/>
            <a:p>
              <a:r>
                <a:rPr lang="en-US" sz="900" b="1" dirty="0" smtClean="0">
                  <a:latin typeface="+mn-lt"/>
                </a:rPr>
                <a:t>Reject</a:t>
              </a:r>
            </a:p>
          </p:txBody>
        </p:sp>
        <p:sp>
          <p:nvSpPr>
            <p:cNvPr id="72" name="TextBox 71"/>
            <p:cNvSpPr txBox="1"/>
            <p:nvPr/>
          </p:nvSpPr>
          <p:spPr>
            <a:xfrm>
              <a:off x="1981200" y="5334000"/>
              <a:ext cx="685800" cy="230832"/>
            </a:xfrm>
            <a:prstGeom prst="rect">
              <a:avLst/>
            </a:prstGeom>
            <a:noFill/>
          </p:spPr>
          <p:txBody>
            <a:bodyPr wrap="square" rtlCol="0">
              <a:spAutoFit/>
            </a:bodyPr>
            <a:lstStyle/>
            <a:p>
              <a:r>
                <a:rPr lang="en-US" sz="900" b="1" dirty="0" smtClean="0">
                  <a:latin typeface="+mn-lt"/>
                </a:rPr>
                <a:t>Reject</a:t>
              </a:r>
            </a:p>
          </p:txBody>
        </p:sp>
        <p:sp>
          <p:nvSpPr>
            <p:cNvPr id="30" name="Flowchart: Decision 29"/>
            <p:cNvSpPr/>
            <p:nvPr/>
          </p:nvSpPr>
          <p:spPr bwMode="auto">
            <a:xfrm>
              <a:off x="2514600" y="5181600"/>
              <a:ext cx="1143000" cy="685800"/>
            </a:xfrm>
            <a:prstGeom prst="flowChartDecision">
              <a:avLst/>
            </a:prstGeom>
            <a:ln w="9525">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numCol="1" rtlCol="0" anchor="t" anchorCtr="0" compatLnSpc="1">
              <a:prstTxWarp prst="textNoShape">
                <a:avLst/>
              </a:prstTxWarp>
              <a:normAutofit fontScale="92500" lnSpcReduction="20000"/>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n-lt"/>
                </a:rPr>
                <a:t>Analyze</a:t>
              </a:r>
            </a:p>
            <a:p>
              <a:pPr marL="0" marR="0" indent="0" algn="ctr" defTabSz="914400" rtl="0" eaLnBrk="1" fontAlgn="base" latinLnBrk="0" hangingPunct="1">
                <a:lnSpc>
                  <a:spcPct val="100000"/>
                </a:lnSpc>
                <a:spcBef>
                  <a:spcPct val="0"/>
                </a:spcBef>
                <a:spcAft>
                  <a:spcPct val="0"/>
                </a:spcAft>
                <a:buClrTx/>
                <a:buSzTx/>
                <a:buFontTx/>
                <a:buNone/>
                <a:tabLst/>
              </a:pPr>
              <a:r>
                <a:rPr lang="en-US" sz="1000" b="1" dirty="0" smtClean="0">
                  <a:solidFill>
                    <a:schemeClr val="tx1"/>
                  </a:solidFill>
                </a:rPr>
                <a:t>impact study</a:t>
              </a:r>
              <a:endParaRPr kumimoji="0" lang="en-US" sz="1000" b="1" i="0" u="none" strike="noStrike" cap="none" normalizeH="0" baseline="0" dirty="0" smtClean="0">
                <a:ln>
                  <a:noFill/>
                </a:ln>
                <a:solidFill>
                  <a:schemeClr val="tx1"/>
                </a:solidFill>
                <a:effectLst/>
                <a:latin typeface="+mn-lt"/>
              </a:endParaRPr>
            </a:p>
          </p:txBody>
        </p:sp>
        <p:grpSp>
          <p:nvGrpSpPr>
            <p:cNvPr id="116" name="Group 115"/>
            <p:cNvGrpSpPr/>
            <p:nvPr/>
          </p:nvGrpSpPr>
          <p:grpSpPr>
            <a:xfrm>
              <a:off x="3200400" y="5029200"/>
              <a:ext cx="2057400" cy="535632"/>
              <a:chOff x="2971800" y="4953000"/>
              <a:chExt cx="2057400" cy="535632"/>
            </a:xfrm>
          </p:grpSpPr>
          <p:sp>
            <p:nvSpPr>
              <p:cNvPr id="92" name="TextBox 91"/>
              <p:cNvSpPr txBox="1"/>
              <p:nvPr/>
            </p:nvSpPr>
            <p:spPr>
              <a:xfrm>
                <a:off x="3429000" y="5257800"/>
                <a:ext cx="1447800" cy="230832"/>
              </a:xfrm>
              <a:prstGeom prst="rect">
                <a:avLst/>
              </a:prstGeom>
              <a:noFill/>
            </p:spPr>
            <p:txBody>
              <a:bodyPr wrap="square" rtlCol="0">
                <a:spAutoFit/>
              </a:bodyPr>
              <a:lstStyle/>
              <a:p>
                <a:r>
                  <a:rPr lang="en-US" sz="900" b="1" dirty="0" smtClean="0">
                    <a:latin typeface="+mn-lt"/>
                  </a:rPr>
                  <a:t>Rework &amp; Resubmit</a:t>
                </a:r>
              </a:p>
            </p:txBody>
          </p:sp>
          <p:cxnSp>
            <p:nvCxnSpPr>
              <p:cNvPr id="100" name="Straight Arrow Connector 99"/>
              <p:cNvCxnSpPr/>
              <p:nvPr/>
            </p:nvCxnSpPr>
            <p:spPr bwMode="auto">
              <a:xfrm flipH="1">
                <a:off x="2971800" y="4953000"/>
                <a:ext cx="2057400" cy="0"/>
              </a:xfrm>
              <a:prstGeom prst="straightConnector1">
                <a:avLst/>
              </a:prstGeom>
              <a:ln>
                <a:headEnd type="none" w="med" len="med"/>
                <a:tailEnd type="stealth"/>
              </a:ln>
            </p:spPr>
            <p:style>
              <a:lnRef idx="1">
                <a:schemeClr val="accent4"/>
              </a:lnRef>
              <a:fillRef idx="0">
                <a:schemeClr val="accent4"/>
              </a:fillRef>
              <a:effectRef idx="0">
                <a:schemeClr val="accent4"/>
              </a:effectRef>
              <a:fontRef idx="minor">
                <a:schemeClr val="tx1"/>
              </a:fontRef>
            </p:style>
          </p:cxnSp>
        </p:grpSp>
        <p:cxnSp>
          <p:nvCxnSpPr>
            <p:cNvPr id="103" name="Straight Connector 102"/>
            <p:cNvCxnSpPr/>
            <p:nvPr/>
          </p:nvCxnSpPr>
          <p:spPr bwMode="auto">
            <a:xfrm>
              <a:off x="5257800" y="5029200"/>
              <a:ext cx="0" cy="533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17" name="TextBox 116"/>
            <p:cNvSpPr txBox="1"/>
            <p:nvPr/>
          </p:nvSpPr>
          <p:spPr>
            <a:xfrm>
              <a:off x="3200400" y="5715000"/>
              <a:ext cx="762000" cy="230832"/>
            </a:xfrm>
            <a:prstGeom prst="rect">
              <a:avLst/>
            </a:prstGeom>
            <a:noFill/>
          </p:spPr>
          <p:txBody>
            <a:bodyPr wrap="square" rtlCol="0">
              <a:spAutoFit/>
            </a:bodyPr>
            <a:lstStyle/>
            <a:p>
              <a:r>
                <a:rPr lang="en-US" sz="900" b="1" dirty="0" smtClean="0">
                  <a:latin typeface="+mn-lt"/>
                </a:rPr>
                <a:t>Accepted</a:t>
              </a:r>
            </a:p>
          </p:txBody>
        </p:sp>
        <p:sp>
          <p:nvSpPr>
            <p:cNvPr id="118" name="TextBox 117"/>
            <p:cNvSpPr txBox="1"/>
            <p:nvPr/>
          </p:nvSpPr>
          <p:spPr>
            <a:xfrm>
              <a:off x="3124200" y="2971800"/>
              <a:ext cx="762000" cy="230832"/>
            </a:xfrm>
            <a:prstGeom prst="rect">
              <a:avLst/>
            </a:prstGeom>
            <a:noFill/>
          </p:spPr>
          <p:txBody>
            <a:bodyPr wrap="square" rtlCol="0">
              <a:spAutoFit/>
            </a:bodyPr>
            <a:lstStyle/>
            <a:p>
              <a:r>
                <a:rPr lang="en-US" sz="900" b="1" dirty="0" smtClean="0">
                  <a:latin typeface="+mn-lt"/>
                </a:rPr>
                <a:t>Accepted</a:t>
              </a:r>
            </a:p>
          </p:txBody>
        </p:sp>
        <p:cxnSp>
          <p:nvCxnSpPr>
            <p:cNvPr id="73" name="Straight Arrow Connector 72"/>
            <p:cNvCxnSpPr/>
            <p:nvPr/>
          </p:nvCxnSpPr>
          <p:spPr bwMode="auto">
            <a:xfrm>
              <a:off x="1905000" y="3429000"/>
              <a:ext cx="381000" cy="0"/>
            </a:xfrm>
            <a:prstGeom prst="straightConnector1">
              <a:avLst/>
            </a:prstGeom>
            <a:ln>
              <a:headEnd type="none" w="med" len="med"/>
              <a:tailEnd type="stealth"/>
            </a:ln>
          </p:spPr>
          <p:style>
            <a:lnRef idx="1">
              <a:schemeClr val="accent4"/>
            </a:lnRef>
            <a:fillRef idx="0">
              <a:schemeClr val="accent4"/>
            </a:fillRef>
            <a:effectRef idx="0">
              <a:schemeClr val="accent4"/>
            </a:effectRef>
            <a:fontRef idx="minor">
              <a:schemeClr val="tx1"/>
            </a:fontRef>
          </p:style>
        </p:cxnSp>
        <p:cxnSp>
          <p:nvCxnSpPr>
            <p:cNvPr id="121" name="Straight Connector 120"/>
            <p:cNvCxnSpPr/>
            <p:nvPr/>
          </p:nvCxnSpPr>
          <p:spPr bwMode="auto">
            <a:xfrm>
              <a:off x="1905000" y="3429000"/>
              <a:ext cx="0" cy="21336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451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7097840" cy="523220"/>
          </a:xfrm>
          <a:prstGeom prst="rect">
            <a:avLst/>
          </a:prstGeom>
          <a:noFill/>
        </p:spPr>
        <p:txBody>
          <a:bodyPr wrap="none">
            <a:spAutoFit/>
          </a:bodyPr>
          <a:lstStyle/>
          <a:p>
            <a:pPr>
              <a:defRPr/>
            </a:pPr>
            <a:r>
              <a:rPr lang="en-US" sz="2800" b="1" dirty="0">
                <a:latin typeface="+mn-lt"/>
              </a:rPr>
              <a:t>Define Version Scope – Change Request</a:t>
            </a:r>
          </a:p>
        </p:txBody>
      </p:sp>
      <p:sp>
        <p:nvSpPr>
          <p:cNvPr id="6451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Bundled Change Request Process</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59</a:t>
            </a:fld>
            <a:endParaRPr lang="en-US"/>
          </a:p>
        </p:txBody>
      </p:sp>
      <p:graphicFrame>
        <p:nvGraphicFramePr>
          <p:cNvPr id="10" name="Table 9"/>
          <p:cNvGraphicFramePr>
            <a:graphicFrameLocks noGrp="1"/>
          </p:cNvGraphicFramePr>
          <p:nvPr/>
        </p:nvGraphicFramePr>
        <p:xfrm>
          <a:off x="2286000" y="1905000"/>
          <a:ext cx="6096000" cy="4587240"/>
        </p:xfrm>
        <a:graphic>
          <a:graphicData uri="http://schemas.openxmlformats.org/drawingml/2006/table">
            <a:tbl>
              <a:tblPr firstRow="1" bandRow="1">
                <a:tableStyleId>{5C22544A-7EE6-4342-B048-85BDC9FD1C3A}</a:tableStyleId>
              </a:tblPr>
              <a:tblGrid>
                <a:gridCol w="6096000"/>
              </a:tblGrid>
              <a:tr h="370840">
                <a:tc>
                  <a:txBody>
                    <a:bodyPr/>
                    <a:lstStyle/>
                    <a:p>
                      <a:r>
                        <a:rPr lang="en-US" sz="900" dirty="0" smtClean="0">
                          <a:solidFill>
                            <a:schemeClr val="tx1"/>
                          </a:solidFill>
                        </a:rPr>
                        <a:t>Project Name</a:t>
                      </a:r>
                      <a:endParaRPr 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900" b="1" dirty="0" smtClean="0">
                          <a:solidFill>
                            <a:schemeClr val="tx1"/>
                          </a:solidFill>
                        </a:rPr>
                        <a:t>Change Requested By</a:t>
                      </a:r>
                    </a:p>
                    <a:p>
                      <a:endParaRPr lang="en-US" sz="900" b="1" dirty="0" smtClean="0">
                        <a:solidFill>
                          <a:schemeClr val="tx1"/>
                        </a:solidFill>
                      </a:endParaRPr>
                    </a:p>
                    <a:p>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900" b="1" kern="1200" dirty="0" smtClean="0">
                          <a:solidFill>
                            <a:schemeClr val="tx1"/>
                          </a:solidFill>
                          <a:latin typeface="+mn-lt"/>
                          <a:ea typeface="+mn-ea"/>
                          <a:cs typeface="+mn-cs"/>
                        </a:rPr>
                        <a:t>Date Change Requested</a:t>
                      </a: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900" b="1" kern="1200" dirty="0" smtClean="0">
                          <a:solidFill>
                            <a:schemeClr val="tx1"/>
                          </a:solidFill>
                          <a:latin typeface="+mn-lt"/>
                          <a:ea typeface="+mn-ea"/>
                          <a:cs typeface="+mn-cs"/>
                        </a:rPr>
                        <a:t>Description of Change</a:t>
                      </a: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900" b="1" kern="1200" dirty="0" smtClean="0">
                          <a:solidFill>
                            <a:schemeClr val="tx1"/>
                          </a:solidFill>
                          <a:latin typeface="+mn-lt"/>
                          <a:ea typeface="+mn-ea"/>
                          <a:cs typeface="+mn-cs"/>
                        </a:rPr>
                        <a:t>Business Justification</a:t>
                      </a: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900" b="1" kern="1200" dirty="0" smtClean="0">
                          <a:solidFill>
                            <a:schemeClr val="tx1"/>
                          </a:solidFill>
                          <a:latin typeface="+mn-lt"/>
                          <a:ea typeface="+mn-ea"/>
                          <a:cs typeface="+mn-cs"/>
                        </a:rPr>
                        <a:t>Action</a:t>
                      </a: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smtClean="0">
                        <a:solidFill>
                          <a:schemeClr val="tx1"/>
                        </a:solidFill>
                        <a:latin typeface="+mn-lt"/>
                        <a:ea typeface="+mn-ea"/>
                        <a:cs typeface="+mn-cs"/>
                      </a:endParaRPr>
                    </a:p>
                    <a:p>
                      <a:pPr marL="0" algn="l" defTabSz="914400" rtl="0" eaLnBrk="1" latinLnBrk="0" hangingPunct="1"/>
                      <a:endParaRPr lang="en-US" sz="9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l" defTabSz="914400" rtl="0" eaLnBrk="1" latinLnBrk="0" hangingPunct="1"/>
                      <a:r>
                        <a:rPr lang="en-US" sz="900" b="1" kern="1200" dirty="0" smtClean="0">
                          <a:solidFill>
                            <a:schemeClr val="tx1"/>
                          </a:solidFill>
                          <a:latin typeface="+mn-lt"/>
                          <a:ea typeface="+mn-ea"/>
                          <a:cs typeface="+mn-cs"/>
                        </a:rPr>
                        <a:t>Approved </a:t>
                      </a:r>
                      <a:r>
                        <a:rPr lang="en-US" sz="900" b="1" dirty="0" smtClean="0">
                          <a:solidFill>
                            <a:schemeClr val="tx1"/>
                          </a:solidFill>
                        </a:rPr>
                        <a:t>By</a:t>
                      </a:r>
                      <a:endParaRPr lang="en-US" sz="9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ctr" defTabSz="914400" rtl="0" eaLnBrk="1" latinLnBrk="0" hangingPunct="1"/>
                      <a:r>
                        <a:rPr lang="en-US" sz="900" b="1" kern="1200" dirty="0" smtClean="0">
                          <a:solidFill>
                            <a:schemeClr val="tx1"/>
                          </a:solidFill>
                          <a:latin typeface="+mn-lt"/>
                          <a:ea typeface="+mn-ea"/>
                          <a:cs typeface="+mn-cs"/>
                        </a:rPr>
                        <a:t>Date</a:t>
                      </a:r>
                      <a:endParaRPr lang="en-US" sz="9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066800"/>
            <a:ext cx="8001000" cy="537865"/>
          </a:xfrm>
        </p:spPr>
        <p:txBody>
          <a:bodyPr/>
          <a:lstStyle/>
          <a:p>
            <a:pPr algn="l" eaLnBrk="1" hangingPunct="1">
              <a:defRPr/>
            </a:pPr>
            <a:r>
              <a:rPr lang="en-US" sz="2800" b="1" dirty="0" smtClean="0">
                <a:solidFill>
                  <a:srgbClr val="003366"/>
                </a:solidFill>
              </a:rPr>
              <a:t>Benefits of Adopting this Book:</a:t>
            </a:r>
          </a:p>
        </p:txBody>
      </p:sp>
      <p:sp>
        <p:nvSpPr>
          <p:cNvPr id="10243" name="Text Box 6"/>
          <p:cNvSpPr txBox="1">
            <a:spLocks noChangeArrowheads="1"/>
          </p:cNvSpPr>
          <p:nvPr/>
        </p:nvSpPr>
        <p:spPr bwMode="auto">
          <a:xfrm>
            <a:off x="1981200" y="3962400"/>
            <a:ext cx="4876800" cy="396875"/>
          </a:xfrm>
          <a:prstGeom prst="rect">
            <a:avLst/>
          </a:prstGeom>
          <a:noFill/>
          <a:ln w="9525">
            <a:noFill/>
            <a:miter lim="800000"/>
            <a:headEnd/>
            <a:tailEnd/>
          </a:ln>
        </p:spPr>
        <p:txBody>
          <a:bodyPr>
            <a:spAutoFit/>
          </a:bodyPr>
          <a:lstStyle/>
          <a:p>
            <a:pPr eaLnBrk="0" hangingPunct="0"/>
            <a:r>
              <a:rPr lang="en-US" sz="2000">
                <a:latin typeface="Times New Roman" pitchFamily="18" charset="0"/>
              </a:rPr>
              <a:t> </a:t>
            </a:r>
            <a:endParaRPr lang="en-US" sz="1800">
              <a:latin typeface="Arial" charset="0"/>
            </a:endParaRPr>
          </a:p>
        </p:txBody>
      </p:sp>
      <p:sp>
        <p:nvSpPr>
          <p:cNvPr id="10244"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sp>
        <p:nvSpPr>
          <p:cNvPr id="8" name="TextBox 7"/>
          <p:cNvSpPr txBox="1"/>
          <p:nvPr/>
        </p:nvSpPr>
        <p:spPr>
          <a:xfrm>
            <a:off x="838200" y="1981200"/>
            <a:ext cx="6019800" cy="3657600"/>
          </a:xfrm>
          <a:prstGeom prst="rect">
            <a:avLst/>
          </a:prstGeom>
          <a:noFill/>
        </p:spPr>
        <p:txBody>
          <a:bodyPr wrap="square">
            <a:noAutofit/>
          </a:bodyPr>
          <a:lstStyle/>
          <a:p>
            <a:pPr marL="465138" indent="-465138">
              <a:spcAft>
                <a:spcPts val="600"/>
              </a:spcAft>
              <a:buClr>
                <a:srgbClr val="003366"/>
              </a:buClr>
              <a:buFont typeface="Wingdings" pitchFamily="2" charset="2"/>
              <a:buChar char="Ø"/>
              <a:defRPr/>
            </a:pPr>
            <a:r>
              <a:rPr lang="en-US" sz="2000" dirty="0">
                <a:latin typeface="+mn-lt"/>
              </a:rPr>
              <a:t>P2 LEAN is compatible with existing PRINCE2 </a:t>
            </a:r>
            <a:r>
              <a:rPr lang="en-US" sz="2000" dirty="0" smtClean="0">
                <a:latin typeface="+mn-lt"/>
              </a:rPr>
              <a:t>environments</a:t>
            </a:r>
          </a:p>
          <a:p>
            <a:pPr marL="465138" indent="-465138">
              <a:spcAft>
                <a:spcPts val="600"/>
              </a:spcAft>
              <a:buClr>
                <a:srgbClr val="003366"/>
              </a:buClr>
              <a:buFont typeface="Wingdings" pitchFamily="2" charset="2"/>
              <a:buChar char="Ø"/>
              <a:defRPr/>
            </a:pPr>
            <a:r>
              <a:rPr lang="en-US" sz="2000" dirty="0" smtClean="0">
                <a:latin typeface="+mn-lt"/>
              </a:rPr>
              <a:t>P2 </a:t>
            </a:r>
            <a:r>
              <a:rPr lang="en-US" sz="2000" dirty="0">
                <a:latin typeface="+mn-lt"/>
              </a:rPr>
              <a:t>LEAN easily integrates into an existing PRINCE2 </a:t>
            </a:r>
            <a:r>
              <a:rPr lang="en-US" sz="2000" dirty="0" smtClean="0">
                <a:latin typeface="+mn-lt"/>
              </a:rPr>
              <a:t>environment</a:t>
            </a:r>
          </a:p>
          <a:p>
            <a:pPr marL="465138" indent="-465138">
              <a:spcAft>
                <a:spcPts val="600"/>
              </a:spcAft>
              <a:buClr>
                <a:srgbClr val="003366"/>
              </a:buClr>
              <a:buFont typeface="Wingdings" pitchFamily="2" charset="2"/>
              <a:buChar char="Ø"/>
              <a:defRPr/>
            </a:pPr>
            <a:r>
              <a:rPr lang="en-US" sz="2000" dirty="0" smtClean="0">
                <a:latin typeface="+mn-lt"/>
              </a:rPr>
              <a:t>The </a:t>
            </a:r>
            <a:r>
              <a:rPr lang="en-US" sz="2000" dirty="0">
                <a:latin typeface="+mn-lt"/>
              </a:rPr>
              <a:t>artifacts recommended from the ECPM Framework can be selected as needed and further adapted to an existing PRINCE2 </a:t>
            </a:r>
            <a:r>
              <a:rPr lang="en-US" sz="2000" dirty="0" smtClean="0">
                <a:latin typeface="+mn-lt"/>
              </a:rPr>
              <a:t>environment</a:t>
            </a:r>
          </a:p>
          <a:p>
            <a:pPr marL="465138" indent="-465138">
              <a:spcAft>
                <a:spcPts val="600"/>
              </a:spcAft>
              <a:buClr>
                <a:srgbClr val="003366"/>
              </a:buClr>
              <a:buFont typeface="Wingdings" pitchFamily="2" charset="2"/>
              <a:buChar char="Ø"/>
              <a:defRPr/>
            </a:pPr>
            <a:r>
              <a:rPr lang="en-US" sz="2000" dirty="0" smtClean="0">
                <a:latin typeface="+mn-lt"/>
              </a:rPr>
              <a:t>P2 </a:t>
            </a:r>
            <a:r>
              <a:rPr lang="en-US" sz="2000" dirty="0">
                <a:latin typeface="+mn-lt"/>
              </a:rPr>
              <a:t>LEAN improves project performance and increases the delivery of business value</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6</a:t>
            </a:fld>
            <a:endParaRPr lang="en-US"/>
          </a:p>
        </p:txBody>
      </p:sp>
      <p:pic>
        <p:nvPicPr>
          <p:cNvPr id="12" name="Picture 2"/>
          <p:cNvPicPr>
            <a:picLocks noChangeAspect="1" noChangeArrowheads="1"/>
          </p:cNvPicPr>
          <p:nvPr/>
        </p:nvPicPr>
        <p:blipFill>
          <a:blip r:embed="rId3" cstate="print"/>
          <a:srcRect/>
          <a:stretch>
            <a:fillRect/>
          </a:stretch>
        </p:blipFill>
        <p:spPr bwMode="auto">
          <a:xfrm>
            <a:off x="7162800" y="2031022"/>
            <a:ext cx="1743101" cy="25555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553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6316153" cy="523220"/>
          </a:xfrm>
          <a:prstGeom prst="rect">
            <a:avLst/>
          </a:prstGeom>
          <a:noFill/>
        </p:spPr>
        <p:txBody>
          <a:bodyPr wrap="none">
            <a:spAutoFit/>
          </a:bodyPr>
          <a:lstStyle/>
          <a:p>
            <a:pPr>
              <a:defRPr/>
            </a:pPr>
            <a:r>
              <a:rPr lang="en-US" sz="2800" b="1" dirty="0">
                <a:solidFill>
                  <a:srgbClr val="003366"/>
                </a:solidFill>
                <a:latin typeface="+mn-lt"/>
              </a:rPr>
              <a:t>Benefits to the P2 LEAN Framework</a:t>
            </a:r>
          </a:p>
        </p:txBody>
      </p:sp>
      <p:sp>
        <p:nvSpPr>
          <p:cNvPr id="6554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Bundled Change Request Process</a:t>
            </a:r>
          </a:p>
        </p:txBody>
      </p:sp>
      <p:sp>
        <p:nvSpPr>
          <p:cNvPr id="6" name="TextBox 5"/>
          <p:cNvSpPr txBox="1"/>
          <p:nvPr/>
        </p:nvSpPr>
        <p:spPr>
          <a:xfrm>
            <a:off x="838200" y="2133600"/>
            <a:ext cx="7772400" cy="3323987"/>
          </a:xfrm>
          <a:prstGeom prst="rect">
            <a:avLst/>
          </a:prstGeom>
          <a:noFill/>
        </p:spPr>
        <p:txBody>
          <a:bodyPr>
            <a:spAutoFit/>
          </a:bodyPr>
          <a:lstStyle/>
          <a:p>
            <a:pPr marL="342900" indent="-342900">
              <a:spcAft>
                <a:spcPts val="1200"/>
              </a:spcAft>
              <a:buClr>
                <a:srgbClr val="003366"/>
              </a:buClr>
              <a:buFont typeface="Wingdings" pitchFamily="2" charset="2"/>
              <a:buChar char="Ø"/>
              <a:defRPr/>
            </a:pPr>
            <a:r>
              <a:rPr lang="en-US" sz="2000" dirty="0">
                <a:latin typeface="+mn-lt"/>
              </a:rPr>
              <a:t>Stage execution is not interrupted with change request </a:t>
            </a:r>
            <a:r>
              <a:rPr lang="en-US" sz="2000" dirty="0" smtClean="0">
                <a:latin typeface="+mn-lt"/>
              </a:rPr>
              <a:t>processing.</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a:latin typeface="+mn-lt"/>
              </a:rPr>
              <a:t>Bundling change requests provides a holistic framework for making change decisions and scheduling them for deployment. This is a lean process.</a:t>
            </a:r>
          </a:p>
          <a:p>
            <a:pPr marL="342900" indent="-342900">
              <a:spcAft>
                <a:spcPts val="1200"/>
              </a:spcAft>
              <a:buClr>
                <a:srgbClr val="003366"/>
              </a:buClr>
              <a:buFont typeface="Wingdings" pitchFamily="2" charset="2"/>
              <a:buChar char="Ø"/>
              <a:defRPr/>
            </a:pPr>
            <a:r>
              <a:rPr lang="en-US" sz="2000" dirty="0">
                <a:latin typeface="+mn-lt"/>
              </a:rPr>
              <a:t>Change requests are held in the Scope Bank to be considered during the next Stage </a:t>
            </a:r>
            <a:r>
              <a:rPr lang="en-US" sz="2000" dirty="0" smtClean="0">
                <a:latin typeface="+mn-lt"/>
              </a:rPr>
              <a:t>Planning.</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a:latin typeface="+mn-lt"/>
              </a:rPr>
              <a:t>Bundling change requests </a:t>
            </a:r>
            <a:r>
              <a:rPr lang="en-US" sz="2000" dirty="0" smtClean="0">
                <a:latin typeface="+mn-lt"/>
              </a:rPr>
              <a:t>allow </a:t>
            </a:r>
            <a:r>
              <a:rPr lang="en-US" sz="2000" dirty="0">
                <a:latin typeface="+mn-lt"/>
              </a:rPr>
              <a:t>for allocations to the most effective stages and lean </a:t>
            </a:r>
            <a:r>
              <a:rPr lang="en-US" sz="2000" dirty="0" smtClean="0">
                <a:latin typeface="+mn-lt"/>
              </a:rPr>
              <a:t>application.</a:t>
            </a:r>
            <a:endParaRPr lang="en-US" sz="2000" dirty="0">
              <a:latin typeface="+mn-lt"/>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66563"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66564"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66565"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66566" name="Rectangle 21"/>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Definition of the Scope Bank</a:t>
            </a:r>
            <a:endParaRPr lang="en-US" sz="2800" dirty="0">
              <a:solidFill>
                <a:schemeClr val="tx2"/>
              </a:solidFill>
            </a:endParaRPr>
          </a:p>
        </p:txBody>
      </p:sp>
      <p:sp>
        <p:nvSpPr>
          <p:cNvPr id="6656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Scope Bank</a:t>
            </a:r>
          </a:p>
        </p:txBody>
      </p:sp>
      <p:sp>
        <p:nvSpPr>
          <p:cNvPr id="59400" name="Rectangle 8"/>
          <p:cNvSpPr>
            <a:spLocks noChangeArrowheads="1"/>
          </p:cNvSpPr>
          <p:nvPr/>
        </p:nvSpPr>
        <p:spPr bwMode="auto">
          <a:xfrm>
            <a:off x="1066800" y="1981200"/>
            <a:ext cx="7772400" cy="4038600"/>
          </a:xfrm>
          <a:prstGeom prst="rect">
            <a:avLst/>
          </a:prstGeom>
          <a:solidFill>
            <a:schemeClr val="bg1"/>
          </a:solidFill>
          <a:ln w="9525" cap="flat" cmpd="sng">
            <a:noFill/>
            <a:prstDash val="solid"/>
            <a:miter lim="800000"/>
            <a:headEnd type="none" w="med" len="med"/>
            <a:tailEnd type="none" w="med" len="med"/>
          </a:ln>
          <a:effectLst/>
        </p:spPr>
        <p:txBody>
          <a:bodyPr tIns="0" bIns="0" anchor="t" anchorCtr="0">
            <a:noAutofit/>
          </a:bodyPr>
          <a:lstStyle/>
          <a:p>
            <a:pPr eaLnBrk="0" hangingPunct="0">
              <a:spcAft>
                <a:spcPts val="1200"/>
              </a:spcAft>
              <a:defRPr/>
            </a:pPr>
            <a:r>
              <a:rPr lang="en-US" sz="2000" dirty="0">
                <a:latin typeface="+mn-lt"/>
                <a:ea typeface="Times New Roman" pitchFamily="18" charset="0"/>
              </a:rPr>
              <a:t>The Scope Bank is the only depository of the ideas for improving the solution. It will contain the updated RBS, new functionality, processes, or features not yet added to the solution. All of the ideas for solution enhancement are held for further consideration and prioritization.</a:t>
            </a:r>
            <a:endParaRPr lang="en-US" sz="2000" dirty="0">
              <a:latin typeface="+mn-lt"/>
            </a:endParaRPr>
          </a:p>
          <a:p>
            <a:pPr eaLnBrk="0" hangingPunct="0">
              <a:spcAft>
                <a:spcPts val="600"/>
              </a:spcAft>
              <a:defRPr/>
            </a:pPr>
            <a:r>
              <a:rPr lang="en-US" sz="2000" dirty="0" smtClean="0">
                <a:latin typeface="+mn-lt"/>
                <a:ea typeface="Times New Roman" pitchFamily="18" charset="0"/>
              </a:rPr>
              <a:t>At </a:t>
            </a:r>
            <a:r>
              <a:rPr lang="en-US" sz="2000" dirty="0">
                <a:latin typeface="+mn-lt"/>
                <a:ea typeface="Times New Roman" pitchFamily="18" charset="0"/>
              </a:rPr>
              <a:t>any point in time, the Scope Bank will contain the following:</a:t>
            </a:r>
          </a:p>
          <a:p>
            <a:pPr marL="800100" lvl="3" indent="-342900" eaLnBrk="0" hangingPunct="0">
              <a:spcAft>
                <a:spcPts val="300"/>
              </a:spcAft>
              <a:buClr>
                <a:srgbClr val="003366"/>
              </a:buClr>
              <a:buFont typeface="Wingdings" pitchFamily="2" charset="2"/>
              <a:buChar char="Ø"/>
              <a:defRPr/>
            </a:pPr>
            <a:r>
              <a:rPr lang="en-US" sz="1900" dirty="0" smtClean="0">
                <a:latin typeface="+mn-lt"/>
                <a:ea typeface="Times New Roman" pitchFamily="18" charset="0"/>
              </a:rPr>
              <a:t>List </a:t>
            </a:r>
            <a:r>
              <a:rPr lang="en-US" sz="1900" dirty="0">
                <a:latin typeface="+mn-lt"/>
                <a:ea typeface="Times New Roman" pitchFamily="18" charset="0"/>
              </a:rPr>
              <a:t>of learning and discovery from prior cycles</a:t>
            </a:r>
            <a:endParaRPr lang="en-US" sz="1900" dirty="0">
              <a:latin typeface="+mn-lt"/>
            </a:endParaRPr>
          </a:p>
          <a:p>
            <a:pPr marL="800100" lvl="3" indent="-342900" eaLnBrk="0" hangingPunct="0">
              <a:spcAft>
                <a:spcPts val="300"/>
              </a:spcAft>
              <a:buClr>
                <a:srgbClr val="003366"/>
              </a:buClr>
              <a:buFont typeface="Wingdings" pitchFamily="2" charset="2"/>
              <a:buChar char="Ø"/>
              <a:defRPr/>
            </a:pPr>
            <a:r>
              <a:rPr lang="en-US" sz="1900" dirty="0">
                <a:latin typeface="+mn-lt"/>
                <a:ea typeface="Times New Roman" pitchFamily="18" charset="0"/>
              </a:rPr>
              <a:t>Change requests not yet incorporated</a:t>
            </a:r>
            <a:endParaRPr lang="en-US" sz="1900" dirty="0">
              <a:latin typeface="+mn-lt"/>
            </a:endParaRPr>
          </a:p>
          <a:p>
            <a:pPr marL="800100" lvl="3" indent="-342900" eaLnBrk="0" hangingPunct="0">
              <a:spcAft>
                <a:spcPts val="300"/>
              </a:spcAft>
              <a:buClr>
                <a:srgbClr val="003366"/>
              </a:buClr>
              <a:buFont typeface="Wingdings" pitchFamily="2" charset="2"/>
              <a:buChar char="Ø"/>
              <a:defRPr/>
            </a:pPr>
            <a:r>
              <a:rPr lang="en-US" sz="1900" dirty="0">
                <a:latin typeface="+mn-lt"/>
                <a:ea typeface="Times New Roman" pitchFamily="18" charset="0"/>
              </a:rPr>
              <a:t>Current  prioritized requirements</a:t>
            </a:r>
            <a:endParaRPr lang="en-US" sz="1900" dirty="0">
              <a:latin typeface="+mn-lt"/>
            </a:endParaRPr>
          </a:p>
          <a:p>
            <a:pPr marL="800100" lvl="3" indent="-342900" eaLnBrk="0" hangingPunct="0">
              <a:spcAft>
                <a:spcPts val="300"/>
              </a:spcAft>
              <a:buClr>
                <a:srgbClr val="003366"/>
              </a:buClr>
              <a:buFont typeface="Wingdings" pitchFamily="2" charset="2"/>
              <a:buChar char="Ø"/>
              <a:defRPr/>
            </a:pPr>
            <a:r>
              <a:rPr lang="en-US" sz="1900" dirty="0">
                <a:latin typeface="+mn-lt"/>
                <a:ea typeface="Times New Roman" pitchFamily="18" charset="0"/>
              </a:rPr>
              <a:t>The known RBS decomposition</a:t>
            </a:r>
            <a:endParaRPr lang="en-US" sz="1900" dirty="0">
              <a:latin typeface="+mn-lt"/>
            </a:endParaRPr>
          </a:p>
          <a:p>
            <a:pPr marL="800100" lvl="3" indent="-342900" eaLnBrk="0" hangingPunct="0">
              <a:spcAft>
                <a:spcPts val="300"/>
              </a:spcAft>
              <a:buClr>
                <a:srgbClr val="003366"/>
              </a:buClr>
              <a:buFont typeface="Wingdings" pitchFamily="2" charset="2"/>
              <a:buChar char="Ø"/>
              <a:defRPr/>
            </a:pPr>
            <a:r>
              <a:rPr lang="en-US" sz="1900" dirty="0">
                <a:latin typeface="+mn-lt"/>
                <a:ea typeface="Times New Roman" pitchFamily="18" charset="0"/>
              </a:rPr>
              <a:t>Prioritized Probative Swim Lanes not yet acted upon</a:t>
            </a:r>
            <a:endParaRPr lang="en-US" sz="1900" dirty="0">
              <a:latin typeface="+mn-lt"/>
            </a:endParaRPr>
          </a:p>
          <a:p>
            <a:pPr marL="800100" lvl="3" indent="-342900" eaLnBrk="0" hangingPunct="0">
              <a:spcAft>
                <a:spcPts val="300"/>
              </a:spcAft>
              <a:buClr>
                <a:srgbClr val="003366"/>
              </a:buClr>
              <a:buFont typeface="Wingdings" pitchFamily="2" charset="2"/>
              <a:buChar char="Ø"/>
              <a:defRPr/>
            </a:pPr>
            <a:r>
              <a:rPr lang="en-US" sz="1900" dirty="0">
                <a:latin typeface="+mn-lt"/>
                <a:ea typeface="Times New Roman" pitchFamily="18" charset="0"/>
              </a:rPr>
              <a:t>Prioritized Integrative Swim Lanes not yet acted </a:t>
            </a:r>
            <a:r>
              <a:rPr lang="en-US" sz="1900" dirty="0" smtClean="0">
                <a:latin typeface="+mn-lt"/>
                <a:ea typeface="Times New Roman" pitchFamily="18" charset="0"/>
              </a:rPr>
              <a:t>upon</a:t>
            </a:r>
            <a:endParaRPr lang="en-US" sz="1900" dirty="0">
              <a:latin typeface="+mn-lt"/>
            </a:endParaRP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758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4641014" cy="523220"/>
          </a:xfrm>
          <a:prstGeom prst="rect">
            <a:avLst/>
          </a:prstGeom>
          <a:noFill/>
        </p:spPr>
        <p:txBody>
          <a:bodyPr wrap="none">
            <a:spAutoFit/>
          </a:bodyPr>
          <a:lstStyle/>
          <a:p>
            <a:pPr>
              <a:defRPr/>
            </a:pPr>
            <a:r>
              <a:rPr lang="en-US" sz="2800" b="1" dirty="0">
                <a:solidFill>
                  <a:srgbClr val="003366"/>
                </a:solidFill>
                <a:latin typeface="+mn-lt"/>
              </a:rPr>
              <a:t>The Scope Bank Contents</a:t>
            </a:r>
            <a:endParaRPr lang="en-US" b="1" dirty="0">
              <a:solidFill>
                <a:srgbClr val="003366"/>
              </a:solidFill>
              <a:latin typeface="+mn-lt"/>
            </a:endParaRPr>
          </a:p>
        </p:txBody>
      </p:sp>
      <p:sp>
        <p:nvSpPr>
          <p:cNvPr id="9" name="TextBox 8"/>
          <p:cNvSpPr txBox="1"/>
          <p:nvPr/>
        </p:nvSpPr>
        <p:spPr>
          <a:xfrm>
            <a:off x="1066800" y="2286000"/>
            <a:ext cx="7467600" cy="3200876"/>
          </a:xfrm>
          <a:prstGeom prst="rect">
            <a:avLst/>
          </a:prstGeom>
          <a:solidFill>
            <a:srgbClr val="CCECFF"/>
          </a:solidFill>
          <a:ln>
            <a:solidFill>
              <a:schemeClr val="tx1"/>
            </a:solidFill>
          </a:ln>
        </p:spPr>
        <p:txBody>
          <a:bodyPr wrap="square">
            <a:spAutoFit/>
          </a:bodyPr>
          <a:lstStyle/>
          <a:p>
            <a:pPr>
              <a:spcAft>
                <a:spcPts val="1200"/>
              </a:spcAft>
              <a:defRPr/>
            </a:pPr>
            <a:r>
              <a:rPr lang="en-US" sz="2200" b="1" dirty="0">
                <a:latin typeface="+mn-lt"/>
              </a:rPr>
              <a:t>Scope Bank Contents:</a:t>
            </a:r>
          </a:p>
          <a:p>
            <a:pPr marL="571500" indent="-342900">
              <a:spcAft>
                <a:spcPts val="1200"/>
              </a:spcAft>
              <a:buClr>
                <a:srgbClr val="003366"/>
              </a:buClr>
              <a:buFont typeface="Wingdings" pitchFamily="2" charset="2"/>
              <a:buChar char="Ø"/>
              <a:defRPr/>
            </a:pPr>
            <a:r>
              <a:rPr lang="en-US" sz="2000" dirty="0" smtClean="0">
                <a:latin typeface="+mn-lt"/>
              </a:rPr>
              <a:t>List </a:t>
            </a:r>
            <a:r>
              <a:rPr lang="en-US" sz="2000" dirty="0">
                <a:latin typeface="+mn-lt"/>
              </a:rPr>
              <a:t>of learning and discovery from prior cycles</a:t>
            </a:r>
          </a:p>
          <a:p>
            <a:pPr marL="571500" indent="-342900">
              <a:spcAft>
                <a:spcPts val="1200"/>
              </a:spcAft>
              <a:buClr>
                <a:srgbClr val="003366"/>
              </a:buClr>
              <a:buFont typeface="Wingdings" pitchFamily="2" charset="2"/>
              <a:buChar char="Ø"/>
              <a:defRPr/>
            </a:pPr>
            <a:r>
              <a:rPr lang="en-US" sz="2000" dirty="0">
                <a:latin typeface="+mn-lt"/>
              </a:rPr>
              <a:t>Change requests not yet incorporated</a:t>
            </a:r>
          </a:p>
          <a:p>
            <a:pPr marL="571500" indent="-342900">
              <a:spcAft>
                <a:spcPts val="1200"/>
              </a:spcAft>
              <a:buClr>
                <a:srgbClr val="003366"/>
              </a:buClr>
              <a:buFont typeface="Wingdings" pitchFamily="2" charset="2"/>
              <a:buChar char="Ø"/>
              <a:defRPr/>
            </a:pPr>
            <a:r>
              <a:rPr lang="en-US" sz="2000" dirty="0">
                <a:latin typeface="+mn-lt"/>
              </a:rPr>
              <a:t>Current prioritized requirements</a:t>
            </a:r>
          </a:p>
          <a:p>
            <a:pPr marL="571500" indent="-342900">
              <a:spcAft>
                <a:spcPts val="1200"/>
              </a:spcAft>
              <a:buClr>
                <a:srgbClr val="003366"/>
              </a:buClr>
              <a:buFont typeface="Wingdings" pitchFamily="2" charset="2"/>
              <a:buChar char="Ø"/>
              <a:defRPr/>
            </a:pPr>
            <a:r>
              <a:rPr lang="en-US" sz="2000" dirty="0">
                <a:latin typeface="+mn-lt"/>
              </a:rPr>
              <a:t>The known RBS decomposition</a:t>
            </a:r>
          </a:p>
          <a:p>
            <a:pPr marL="571500" indent="-342900">
              <a:spcAft>
                <a:spcPts val="1200"/>
              </a:spcAft>
              <a:buClr>
                <a:srgbClr val="003366"/>
              </a:buClr>
              <a:buFont typeface="Wingdings" pitchFamily="2" charset="2"/>
              <a:buChar char="Ø"/>
              <a:defRPr/>
            </a:pPr>
            <a:r>
              <a:rPr lang="en-US" sz="2000" dirty="0">
                <a:latin typeface="+mn-lt"/>
              </a:rPr>
              <a:t>Prioritized Probative Swim Lanes not yet acted upon</a:t>
            </a:r>
          </a:p>
          <a:p>
            <a:pPr marL="571500" indent="-342900">
              <a:spcAft>
                <a:spcPts val="1200"/>
              </a:spcAft>
              <a:buClr>
                <a:srgbClr val="003366"/>
              </a:buClr>
              <a:buFont typeface="Wingdings" pitchFamily="2" charset="2"/>
              <a:buChar char="Ø"/>
              <a:defRPr/>
            </a:pPr>
            <a:r>
              <a:rPr lang="en-US" sz="2000" dirty="0">
                <a:latin typeface="+mn-lt"/>
              </a:rPr>
              <a:t>Prioritized Integrative Swim Lanes not yet acted upon</a:t>
            </a:r>
          </a:p>
        </p:txBody>
      </p:sp>
      <p:sp>
        <p:nvSpPr>
          <p:cNvPr id="6759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Scope Bank</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6861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7018268" cy="523220"/>
          </a:xfrm>
          <a:prstGeom prst="rect">
            <a:avLst/>
          </a:prstGeom>
          <a:noFill/>
        </p:spPr>
        <p:txBody>
          <a:bodyPr wrap="none">
            <a:spAutoFit/>
          </a:bodyPr>
          <a:lstStyle/>
          <a:p>
            <a:pPr>
              <a:defRPr/>
            </a:pPr>
            <a:r>
              <a:rPr lang="en-US" sz="2800" b="1" dirty="0">
                <a:solidFill>
                  <a:srgbClr val="003366"/>
                </a:solidFill>
                <a:latin typeface="+mn-lt"/>
              </a:rPr>
              <a:t>The Scope Bank – Contents Description</a:t>
            </a:r>
          </a:p>
        </p:txBody>
      </p:sp>
      <p:sp>
        <p:nvSpPr>
          <p:cNvPr id="9" name="TextBox 8"/>
          <p:cNvSpPr txBox="1"/>
          <p:nvPr/>
        </p:nvSpPr>
        <p:spPr>
          <a:xfrm>
            <a:off x="914400" y="2286000"/>
            <a:ext cx="8001000" cy="3539430"/>
          </a:xfrm>
          <a:prstGeom prst="rect">
            <a:avLst/>
          </a:prstGeom>
          <a:solidFill>
            <a:srgbClr val="CCECFF"/>
          </a:solidFill>
          <a:ln>
            <a:solidFill>
              <a:schemeClr val="tx1"/>
            </a:solidFill>
          </a:ln>
        </p:spPr>
        <p:txBody>
          <a:bodyPr>
            <a:spAutoFit/>
          </a:bodyPr>
          <a:lstStyle/>
          <a:p>
            <a:pPr>
              <a:spcAft>
                <a:spcPts val="600"/>
              </a:spcAft>
              <a:defRPr/>
            </a:pPr>
            <a:r>
              <a:rPr lang="en-US" sz="2200" b="1" dirty="0">
                <a:latin typeface="+mn-lt"/>
              </a:rPr>
              <a:t>Scope Bank Contents Description:</a:t>
            </a:r>
          </a:p>
          <a:p>
            <a:pPr marL="685800" indent="-457200">
              <a:spcAft>
                <a:spcPts val="600"/>
              </a:spcAft>
              <a:buClr>
                <a:srgbClr val="003366"/>
              </a:buClr>
              <a:buFont typeface="Wingdings" pitchFamily="2" charset="2"/>
              <a:buChar char="Ø"/>
              <a:defRPr/>
            </a:pPr>
            <a:r>
              <a:rPr lang="en-US" sz="2000" dirty="0" smtClean="0">
                <a:latin typeface="+mn-lt"/>
              </a:rPr>
              <a:t>ID</a:t>
            </a:r>
          </a:p>
          <a:p>
            <a:pPr marL="685800" indent="-457200">
              <a:spcAft>
                <a:spcPts val="600"/>
              </a:spcAft>
              <a:buClr>
                <a:srgbClr val="003366"/>
              </a:buClr>
              <a:buFont typeface="Wingdings" pitchFamily="2" charset="2"/>
              <a:buChar char="Ø"/>
              <a:defRPr/>
            </a:pPr>
            <a:r>
              <a:rPr lang="en-US" sz="2000" dirty="0" smtClean="0">
                <a:latin typeface="+mn-lt"/>
              </a:rPr>
              <a:t>Date </a:t>
            </a:r>
            <a:r>
              <a:rPr lang="en-US" sz="2000" dirty="0">
                <a:latin typeface="+mn-lt"/>
              </a:rPr>
              <a:t>posted</a:t>
            </a:r>
          </a:p>
          <a:p>
            <a:pPr marL="685800" indent="-457200">
              <a:spcAft>
                <a:spcPts val="600"/>
              </a:spcAft>
              <a:buClr>
                <a:srgbClr val="003366"/>
              </a:buClr>
              <a:buFont typeface="Wingdings" pitchFamily="2" charset="2"/>
              <a:buChar char="Ø"/>
              <a:defRPr/>
            </a:pPr>
            <a:r>
              <a:rPr lang="en-US" sz="2000" dirty="0">
                <a:latin typeface="+mn-lt"/>
              </a:rPr>
              <a:t>Posted by (person’s name)</a:t>
            </a:r>
          </a:p>
          <a:p>
            <a:pPr marL="685800" indent="-457200">
              <a:spcAft>
                <a:spcPts val="600"/>
              </a:spcAft>
              <a:buClr>
                <a:srgbClr val="003366"/>
              </a:buClr>
              <a:buFont typeface="Wingdings" pitchFamily="2" charset="2"/>
              <a:buChar char="Ø"/>
              <a:defRPr/>
            </a:pPr>
            <a:r>
              <a:rPr lang="en-US" sz="2000" dirty="0">
                <a:latin typeface="+mn-lt"/>
              </a:rPr>
              <a:t>Brief description of the item</a:t>
            </a:r>
          </a:p>
          <a:p>
            <a:pPr marL="685800" indent="-457200">
              <a:spcAft>
                <a:spcPts val="600"/>
              </a:spcAft>
              <a:buClr>
                <a:srgbClr val="003366"/>
              </a:buClr>
              <a:buFont typeface="Wingdings" pitchFamily="2" charset="2"/>
              <a:buChar char="Ø"/>
              <a:defRPr/>
            </a:pPr>
            <a:r>
              <a:rPr lang="en-US" sz="2000" dirty="0">
                <a:latin typeface="+mn-lt"/>
              </a:rPr>
              <a:t>Projected business value (if appropriate)</a:t>
            </a:r>
          </a:p>
          <a:p>
            <a:pPr marL="685800" indent="-457200">
              <a:spcAft>
                <a:spcPts val="600"/>
              </a:spcAft>
              <a:buClr>
                <a:srgbClr val="003366"/>
              </a:buClr>
              <a:buFont typeface="Wingdings" pitchFamily="2" charset="2"/>
              <a:buChar char="Ø"/>
              <a:defRPr/>
            </a:pPr>
            <a:r>
              <a:rPr lang="en-US" sz="2000" dirty="0">
                <a:latin typeface="+mn-lt"/>
              </a:rPr>
              <a:t>Estimated duration to complete the item</a:t>
            </a:r>
          </a:p>
          <a:p>
            <a:pPr marL="685800" indent="-457200">
              <a:spcAft>
                <a:spcPts val="600"/>
              </a:spcAft>
              <a:buClr>
                <a:srgbClr val="003366"/>
              </a:buClr>
              <a:buFont typeface="Wingdings" pitchFamily="2" charset="2"/>
              <a:buChar char="Ø"/>
              <a:defRPr/>
            </a:pPr>
            <a:r>
              <a:rPr lang="en-US" sz="2000" dirty="0">
                <a:latin typeface="+mn-lt"/>
              </a:rPr>
              <a:t>Team comments on the item</a:t>
            </a:r>
          </a:p>
          <a:p>
            <a:pPr marL="685800" indent="-457200">
              <a:spcAft>
                <a:spcPts val="600"/>
              </a:spcAft>
              <a:buClr>
                <a:srgbClr val="003366"/>
              </a:buClr>
              <a:buFont typeface="Wingdings" pitchFamily="2" charset="2"/>
              <a:buChar char="Ø"/>
              <a:defRPr/>
            </a:pPr>
            <a:r>
              <a:rPr lang="en-US" sz="2000" dirty="0" smtClean="0">
                <a:latin typeface="+mn-lt"/>
              </a:rPr>
              <a:t>Prioritization in appropriate swim lane</a:t>
            </a:r>
            <a:endParaRPr lang="en-US" sz="2000" dirty="0">
              <a:latin typeface="+mn-lt"/>
            </a:endParaRPr>
          </a:p>
        </p:txBody>
      </p:sp>
      <p:sp>
        <p:nvSpPr>
          <p:cNvPr id="6861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Scope Bank</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69635" name="Rectangle 4"/>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69636" name="Rectangle 5"/>
          <p:cNvSpPr>
            <a:spLocks noChangeArrowheads="1"/>
          </p:cNvSpPr>
          <p:nvPr/>
        </p:nvSpPr>
        <p:spPr bwMode="auto">
          <a:xfrm>
            <a:off x="1795463" y="2986088"/>
            <a:ext cx="1228725" cy="0"/>
          </a:xfrm>
          <a:prstGeom prst="rect">
            <a:avLst/>
          </a:prstGeom>
          <a:noFill/>
          <a:ln w="9525">
            <a:noFill/>
            <a:miter lim="800000"/>
            <a:headEnd/>
            <a:tailEnd/>
          </a:ln>
        </p:spPr>
        <p:txBody>
          <a:bodyPr wrap="none">
            <a:spAutoFit/>
          </a:bodyPr>
          <a:lstStyle/>
          <a:p>
            <a:endParaRPr lang="en-US"/>
          </a:p>
        </p:txBody>
      </p:sp>
      <p:sp>
        <p:nvSpPr>
          <p:cNvPr id="69637" name="Rectangle 6"/>
          <p:cNvSpPr>
            <a:spLocks noChangeArrowheads="1"/>
          </p:cNvSpPr>
          <p:nvPr/>
        </p:nvSpPr>
        <p:spPr bwMode="auto">
          <a:xfrm>
            <a:off x="1795463" y="2986088"/>
            <a:ext cx="1000125" cy="0"/>
          </a:xfrm>
          <a:prstGeom prst="rect">
            <a:avLst/>
          </a:prstGeom>
          <a:noFill/>
          <a:ln w="9525">
            <a:noFill/>
            <a:miter lim="800000"/>
            <a:headEnd/>
            <a:tailEnd/>
          </a:ln>
        </p:spPr>
        <p:txBody>
          <a:bodyPr wrap="none">
            <a:spAutoFit/>
          </a:bodyPr>
          <a:lstStyle/>
          <a:p>
            <a:endParaRPr lang="en-US"/>
          </a:p>
        </p:txBody>
      </p:sp>
      <p:sp>
        <p:nvSpPr>
          <p:cNvPr id="69638" name="Rectangle 21"/>
          <p:cNvSpPr>
            <a:spLocks noChangeArrowheads="1"/>
          </p:cNvSpPr>
          <p:nvPr/>
        </p:nvSpPr>
        <p:spPr bwMode="auto">
          <a:xfrm>
            <a:off x="838200" y="1081742"/>
            <a:ext cx="8077200" cy="523220"/>
          </a:xfrm>
          <a:prstGeom prst="rect">
            <a:avLst/>
          </a:prstGeom>
          <a:noFill/>
          <a:ln w="9525">
            <a:noFill/>
            <a:miter lim="800000"/>
            <a:headEnd/>
            <a:tailEnd/>
          </a:ln>
        </p:spPr>
        <p:txBody>
          <a:bodyPr anchor="b">
            <a:spAutoFit/>
          </a:bodyPr>
          <a:lstStyle/>
          <a:p>
            <a:r>
              <a:rPr lang="en-US" sz="2800" b="1" dirty="0">
                <a:solidFill>
                  <a:schemeClr val="tx2"/>
                </a:solidFill>
                <a:latin typeface="Arial" charset="0"/>
              </a:rPr>
              <a:t>Benefits to  the P2 LEAN Framework</a:t>
            </a:r>
            <a:endParaRPr lang="en-US" sz="2800" dirty="0">
              <a:solidFill>
                <a:schemeClr val="tx2"/>
              </a:solidFill>
            </a:endParaRPr>
          </a:p>
        </p:txBody>
      </p:sp>
      <p:sp>
        <p:nvSpPr>
          <p:cNvPr id="6963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Scope Bank</a:t>
            </a:r>
          </a:p>
        </p:txBody>
      </p:sp>
      <p:sp>
        <p:nvSpPr>
          <p:cNvPr id="8" name="TextBox 7"/>
          <p:cNvSpPr txBox="1"/>
          <p:nvPr/>
        </p:nvSpPr>
        <p:spPr>
          <a:xfrm>
            <a:off x="838200" y="2133600"/>
            <a:ext cx="7772400" cy="2554545"/>
          </a:xfrm>
          <a:prstGeom prst="rect">
            <a:avLst/>
          </a:prstGeom>
          <a:noFill/>
        </p:spPr>
        <p:txBody>
          <a:bodyPr>
            <a:spAutoFit/>
          </a:bodyPr>
          <a:lstStyle/>
          <a:p>
            <a:pPr marL="342900" indent="-342900">
              <a:spcAft>
                <a:spcPts val="1200"/>
              </a:spcAft>
              <a:buClr>
                <a:srgbClr val="003366"/>
              </a:buClr>
              <a:buFont typeface="Wingdings" pitchFamily="2" charset="2"/>
              <a:buChar char="Ø"/>
              <a:defRPr/>
            </a:pPr>
            <a:r>
              <a:rPr lang="en-US" sz="2000" dirty="0">
                <a:latin typeface="+mn-lt"/>
              </a:rPr>
              <a:t>The Scope Bank is an historical record of the past, present and future of a P2 LEAN Project</a:t>
            </a:r>
          </a:p>
          <a:p>
            <a:pPr marL="342900" indent="-342900">
              <a:spcAft>
                <a:spcPts val="1200"/>
              </a:spcAft>
              <a:buClr>
                <a:srgbClr val="003366"/>
              </a:buClr>
              <a:buFont typeface="Wingdings" pitchFamily="2" charset="2"/>
              <a:buChar char="Ø"/>
              <a:defRPr/>
            </a:pPr>
            <a:r>
              <a:rPr lang="en-US" sz="2000" dirty="0">
                <a:latin typeface="+mn-lt"/>
              </a:rPr>
              <a:t>The Scope Bank is the Knowledge Warehouse for the project and keeps all relevant information in front of the project team for their decision making requirements. </a:t>
            </a:r>
          </a:p>
          <a:p>
            <a:pPr marL="342900" indent="-342900">
              <a:spcAft>
                <a:spcPts val="1200"/>
              </a:spcAft>
              <a:buClr>
                <a:srgbClr val="003366"/>
              </a:buClr>
              <a:buFont typeface="Wingdings" pitchFamily="2" charset="2"/>
              <a:buChar char="Ø"/>
              <a:defRPr/>
            </a:pPr>
            <a:r>
              <a:rPr lang="en-US" sz="2000" dirty="0">
                <a:latin typeface="+mn-lt"/>
              </a:rPr>
              <a:t>The Scope Bank assures that the project stays on track through the Stages. </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dirty="0"/>
          </a:p>
        </p:txBody>
      </p:sp>
      <p:sp>
        <p:nvSpPr>
          <p:cNvPr id="10" name="Slide Number Placeholder 9"/>
          <p:cNvSpPr>
            <a:spLocks noGrp="1"/>
          </p:cNvSpPr>
          <p:nvPr>
            <p:ph type="sldNum" sz="quarter" idx="12"/>
          </p:nvPr>
        </p:nvSpPr>
        <p:spPr/>
        <p:txBody>
          <a:bodyPr/>
          <a:lstStyle/>
          <a:p>
            <a:pPr>
              <a:defRPr/>
            </a:pPr>
            <a:fld id="{51FBC415-B54D-42F1-9A09-A2A50639A4C7}" type="slidenum">
              <a:rPr lang="en-US" smtClean="0"/>
              <a:pPr>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065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Plan Next Stage</a:t>
            </a:r>
          </a:p>
        </p:txBody>
      </p:sp>
      <p:sp>
        <p:nvSpPr>
          <p:cNvPr id="6" name="TextBox 5"/>
          <p:cNvSpPr txBox="1"/>
          <p:nvPr/>
        </p:nvSpPr>
        <p:spPr>
          <a:xfrm>
            <a:off x="838200" y="2133600"/>
            <a:ext cx="3037883" cy="430887"/>
          </a:xfrm>
          <a:prstGeom prst="rect">
            <a:avLst/>
          </a:prstGeom>
          <a:noFill/>
        </p:spPr>
        <p:txBody>
          <a:bodyPr wrap="none">
            <a:spAutoFit/>
          </a:bodyPr>
          <a:lstStyle/>
          <a:p>
            <a:pPr>
              <a:defRPr/>
            </a:pPr>
            <a:r>
              <a:rPr lang="en-US" sz="2200" b="1" dirty="0">
                <a:latin typeface="+mn-lt"/>
              </a:rPr>
              <a:t>Types of Swim Lanes</a:t>
            </a:r>
          </a:p>
        </p:txBody>
      </p:sp>
      <p:sp>
        <p:nvSpPr>
          <p:cNvPr id="8" name="TextBox 7"/>
          <p:cNvSpPr txBox="1"/>
          <p:nvPr/>
        </p:nvSpPr>
        <p:spPr>
          <a:xfrm>
            <a:off x="1319213" y="2773363"/>
            <a:ext cx="7062787" cy="1938992"/>
          </a:xfrm>
          <a:prstGeom prst="rect">
            <a:avLst/>
          </a:prstGeom>
          <a:noFill/>
        </p:spPr>
        <p:txBody>
          <a:bodyPr wrap="square">
            <a:spAutoFit/>
          </a:bodyPr>
          <a:lstStyle/>
          <a:p>
            <a:pPr marL="342900" indent="-342900">
              <a:buClr>
                <a:srgbClr val="003366"/>
              </a:buClr>
              <a:buFont typeface="Wingdings" pitchFamily="2" charset="2"/>
              <a:buChar char="Ø"/>
              <a:defRPr/>
            </a:pPr>
            <a:r>
              <a:rPr lang="en-US" sz="2000" b="1" dirty="0" smtClean="0">
                <a:solidFill>
                  <a:srgbClr val="003366"/>
                </a:solidFill>
                <a:latin typeface="+mn-lt"/>
              </a:rPr>
              <a:t>Probative: </a:t>
            </a:r>
            <a:r>
              <a:rPr lang="en-US" sz="2000" dirty="0" smtClean="0">
                <a:latin typeface="+mn-lt"/>
              </a:rPr>
              <a:t>These </a:t>
            </a:r>
            <a:r>
              <a:rPr lang="en-US" sz="2000" dirty="0">
                <a:latin typeface="+mn-lt"/>
              </a:rPr>
              <a:t>swim lanes are conducted </a:t>
            </a:r>
            <a:r>
              <a:rPr lang="en-US" sz="2000" dirty="0" smtClean="0">
                <a:latin typeface="+mn-lt"/>
              </a:rPr>
              <a:t>for </a:t>
            </a:r>
            <a:r>
              <a:rPr lang="en-US" sz="2000" dirty="0">
                <a:latin typeface="+mn-lt"/>
              </a:rPr>
              <a:t>the purpose of learning and </a:t>
            </a:r>
            <a:r>
              <a:rPr lang="en-US" sz="2000" dirty="0" smtClean="0">
                <a:latin typeface="+mn-lt"/>
              </a:rPr>
              <a:t>discovering </a:t>
            </a:r>
            <a:r>
              <a:rPr lang="en-US" sz="2000" dirty="0">
                <a:latin typeface="+mn-lt"/>
              </a:rPr>
              <a:t>parts of the solution</a:t>
            </a:r>
          </a:p>
          <a:p>
            <a:pPr marL="342900" indent="-342900">
              <a:buClr>
                <a:srgbClr val="003366"/>
              </a:buClr>
              <a:buFont typeface="Wingdings" pitchFamily="2" charset="2"/>
              <a:buChar char="Ø"/>
              <a:defRPr/>
            </a:pPr>
            <a:endParaRPr lang="en-US" sz="2000" b="1" dirty="0">
              <a:latin typeface="+mn-lt"/>
            </a:endParaRPr>
          </a:p>
          <a:p>
            <a:pPr marL="342900" indent="-342900">
              <a:buClr>
                <a:srgbClr val="003366"/>
              </a:buClr>
              <a:buFont typeface="Wingdings" pitchFamily="2" charset="2"/>
              <a:buChar char="Ø"/>
              <a:defRPr/>
            </a:pPr>
            <a:r>
              <a:rPr lang="en-US" sz="2000" b="1" dirty="0" smtClean="0">
                <a:solidFill>
                  <a:srgbClr val="003366"/>
                </a:solidFill>
                <a:latin typeface="+mn-lt"/>
              </a:rPr>
              <a:t>Integrative: </a:t>
            </a:r>
            <a:r>
              <a:rPr lang="en-US" sz="2000" dirty="0" smtClean="0">
                <a:latin typeface="+mn-lt"/>
              </a:rPr>
              <a:t>These </a:t>
            </a:r>
            <a:r>
              <a:rPr lang="en-US" sz="2000" dirty="0">
                <a:latin typeface="+mn-lt"/>
              </a:rPr>
              <a:t>swim lanes are conducted </a:t>
            </a:r>
            <a:r>
              <a:rPr lang="en-US" sz="2000" dirty="0" smtClean="0">
                <a:latin typeface="+mn-lt"/>
              </a:rPr>
              <a:t>to </a:t>
            </a:r>
            <a:r>
              <a:rPr lang="en-US" sz="2000" dirty="0">
                <a:latin typeface="+mn-lt"/>
              </a:rPr>
              <a:t>add newly discovered parts of </a:t>
            </a:r>
            <a:r>
              <a:rPr lang="en-US" sz="2000" dirty="0" smtClean="0">
                <a:latin typeface="+mn-lt"/>
              </a:rPr>
              <a:t>the </a:t>
            </a:r>
            <a:r>
              <a:rPr lang="en-US" sz="2000" dirty="0">
                <a:latin typeface="+mn-lt"/>
              </a:rPr>
              <a:t>solution that emanated from </a:t>
            </a:r>
            <a:r>
              <a:rPr lang="en-US" sz="2000" dirty="0" smtClean="0">
                <a:latin typeface="+mn-lt"/>
              </a:rPr>
              <a:t>previous </a:t>
            </a:r>
            <a:r>
              <a:rPr lang="en-US" sz="2000" dirty="0">
                <a:latin typeface="+mn-lt"/>
              </a:rPr>
              <a:t>probative swim </a:t>
            </a:r>
            <a:r>
              <a:rPr lang="en-US" sz="2000" dirty="0" smtClean="0">
                <a:latin typeface="+mn-lt"/>
              </a:rPr>
              <a:t>lanes</a:t>
            </a:r>
            <a:endParaRPr lang="en-US" sz="2000" b="1" dirty="0">
              <a:latin typeface="+mn-lt"/>
            </a:endParaRPr>
          </a:p>
        </p:txBody>
      </p:sp>
      <p:sp>
        <p:nvSpPr>
          <p:cNvPr id="7066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Probative &amp; Integrative Swim Lanes</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168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Primitive Earned Value Analysis</a:t>
            </a:r>
          </a:p>
        </p:txBody>
      </p:sp>
      <p:pic>
        <p:nvPicPr>
          <p:cNvPr id="71685" name="Picture 6"/>
          <p:cNvPicPr>
            <a:picLocks noChangeAspect="1" noChangeArrowheads="1"/>
          </p:cNvPicPr>
          <p:nvPr/>
        </p:nvPicPr>
        <p:blipFill>
          <a:blip r:embed="rId3" cstate="print"/>
          <a:srcRect/>
          <a:stretch>
            <a:fillRect/>
          </a:stretch>
        </p:blipFill>
        <p:spPr bwMode="auto">
          <a:xfrm>
            <a:off x="1828800" y="1981200"/>
            <a:ext cx="5943600" cy="4619625"/>
          </a:xfrm>
          <a:prstGeom prst="rect">
            <a:avLst/>
          </a:prstGeom>
          <a:noFill/>
          <a:ln w="9525">
            <a:noFill/>
            <a:miter lim="800000"/>
            <a:headEnd/>
            <a:tailEnd/>
          </a:ln>
        </p:spPr>
      </p:pic>
      <p:sp>
        <p:nvSpPr>
          <p:cNvPr id="7168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Probative &amp; Integrative Swim Lanes</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270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The Scope Bank Size </a:t>
            </a:r>
            <a:r>
              <a:rPr lang="en-US" sz="2800" b="1" dirty="0" smtClean="0">
                <a:solidFill>
                  <a:srgbClr val="003366"/>
                </a:solidFill>
                <a:latin typeface="+mn-lt"/>
              </a:rPr>
              <a:t>Over Time</a:t>
            </a:r>
            <a:endParaRPr lang="en-US" sz="2800" b="1" dirty="0">
              <a:solidFill>
                <a:srgbClr val="003366"/>
              </a:solidFill>
              <a:latin typeface="+mn-lt"/>
            </a:endParaRPr>
          </a:p>
        </p:txBody>
      </p:sp>
      <p:pic>
        <p:nvPicPr>
          <p:cNvPr id="72709" name="Picture 6"/>
          <p:cNvPicPr>
            <a:picLocks noChangeAspect="1" noChangeArrowheads="1"/>
          </p:cNvPicPr>
          <p:nvPr/>
        </p:nvPicPr>
        <p:blipFill>
          <a:blip r:embed="rId3" cstate="print"/>
          <a:srcRect/>
          <a:stretch>
            <a:fillRect/>
          </a:stretch>
        </p:blipFill>
        <p:spPr bwMode="auto">
          <a:xfrm>
            <a:off x="985838" y="2538413"/>
            <a:ext cx="8005762" cy="2566987"/>
          </a:xfrm>
          <a:prstGeom prst="rect">
            <a:avLst/>
          </a:prstGeom>
          <a:noFill/>
          <a:ln w="9525">
            <a:noFill/>
            <a:miter lim="800000"/>
            <a:headEnd/>
            <a:tailEnd/>
          </a:ln>
        </p:spPr>
      </p:pic>
      <p:sp>
        <p:nvSpPr>
          <p:cNvPr id="7271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Probative &amp; Integrative Swim Lanes</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373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7940828" cy="461665"/>
          </a:xfrm>
          <a:prstGeom prst="rect">
            <a:avLst/>
          </a:prstGeom>
          <a:noFill/>
        </p:spPr>
        <p:txBody>
          <a:bodyPr wrap="none">
            <a:spAutoFit/>
          </a:bodyPr>
          <a:lstStyle/>
          <a:p>
            <a:pPr>
              <a:defRPr/>
            </a:pPr>
            <a:r>
              <a:rPr lang="en-US" b="1" dirty="0">
                <a:solidFill>
                  <a:srgbClr val="003366"/>
                </a:solidFill>
                <a:latin typeface="+mn-lt"/>
              </a:rPr>
              <a:t>Comparative </a:t>
            </a:r>
            <a:r>
              <a:rPr lang="en-US" b="1" dirty="0" smtClean="0">
                <a:solidFill>
                  <a:srgbClr val="003366"/>
                </a:solidFill>
                <a:latin typeface="+mn-lt"/>
              </a:rPr>
              <a:t>Changes </a:t>
            </a:r>
            <a:r>
              <a:rPr lang="en-US" b="1" dirty="0">
                <a:solidFill>
                  <a:srgbClr val="003366"/>
                </a:solidFill>
                <a:latin typeface="+mn-lt"/>
              </a:rPr>
              <a:t>in Swim Lane Sizes </a:t>
            </a:r>
            <a:r>
              <a:rPr lang="en-US" b="1" dirty="0" smtClean="0">
                <a:solidFill>
                  <a:srgbClr val="003366"/>
                </a:solidFill>
                <a:latin typeface="+mn-lt"/>
              </a:rPr>
              <a:t>Over Time</a:t>
            </a:r>
            <a:endParaRPr lang="en-US" b="1" dirty="0">
              <a:solidFill>
                <a:srgbClr val="003366"/>
              </a:solidFill>
              <a:latin typeface="+mn-lt"/>
            </a:endParaRPr>
          </a:p>
        </p:txBody>
      </p:sp>
      <p:pic>
        <p:nvPicPr>
          <p:cNvPr id="73733" name="Picture 6"/>
          <p:cNvPicPr>
            <a:picLocks noChangeAspect="1" noChangeArrowheads="1"/>
          </p:cNvPicPr>
          <p:nvPr/>
        </p:nvPicPr>
        <p:blipFill>
          <a:blip r:embed="rId3" cstate="print"/>
          <a:srcRect/>
          <a:stretch>
            <a:fillRect/>
          </a:stretch>
        </p:blipFill>
        <p:spPr bwMode="auto">
          <a:xfrm>
            <a:off x="1981200" y="2057400"/>
            <a:ext cx="5653088" cy="4648200"/>
          </a:xfrm>
          <a:prstGeom prst="rect">
            <a:avLst/>
          </a:prstGeom>
          <a:noFill/>
          <a:ln w="9525">
            <a:noFill/>
            <a:miter lim="800000"/>
            <a:headEnd/>
            <a:tailEnd/>
          </a:ln>
        </p:spPr>
      </p:pic>
      <p:sp>
        <p:nvSpPr>
          <p:cNvPr id="7373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Probative &amp; Integrative Swim Lanes</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475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6316153" cy="523220"/>
          </a:xfrm>
          <a:prstGeom prst="rect">
            <a:avLst/>
          </a:prstGeom>
          <a:noFill/>
        </p:spPr>
        <p:txBody>
          <a:bodyPr wrap="none">
            <a:spAutoFit/>
          </a:bodyPr>
          <a:lstStyle/>
          <a:p>
            <a:pPr>
              <a:defRPr/>
            </a:pPr>
            <a:r>
              <a:rPr lang="en-US" sz="2800" b="1" dirty="0">
                <a:solidFill>
                  <a:srgbClr val="003366"/>
                </a:solidFill>
                <a:latin typeface="+mn-lt"/>
              </a:rPr>
              <a:t>Benefits to the P2 LEAN Framework</a:t>
            </a:r>
          </a:p>
        </p:txBody>
      </p:sp>
      <p:sp>
        <p:nvSpPr>
          <p:cNvPr id="7475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Probative &amp; Integrative Swim Lanes</a:t>
            </a:r>
          </a:p>
        </p:txBody>
      </p:sp>
      <p:sp>
        <p:nvSpPr>
          <p:cNvPr id="6" name="TextBox 5"/>
          <p:cNvSpPr txBox="1"/>
          <p:nvPr/>
        </p:nvSpPr>
        <p:spPr>
          <a:xfrm>
            <a:off x="838200" y="2133600"/>
            <a:ext cx="7772400" cy="3093154"/>
          </a:xfrm>
          <a:prstGeom prst="rect">
            <a:avLst/>
          </a:prstGeom>
          <a:noFill/>
        </p:spPr>
        <p:txBody>
          <a:bodyPr>
            <a:spAutoFit/>
          </a:bodyPr>
          <a:lstStyle/>
          <a:p>
            <a:pPr marL="465138" indent="-465138">
              <a:spcAft>
                <a:spcPts val="600"/>
              </a:spcAft>
              <a:buClr>
                <a:srgbClr val="003366"/>
              </a:buClr>
              <a:buFont typeface="Wingdings" pitchFamily="2" charset="2"/>
              <a:buChar char="Ø"/>
              <a:defRPr/>
            </a:pPr>
            <a:r>
              <a:rPr lang="en-US" sz="2000" dirty="0">
                <a:latin typeface="+mn-lt"/>
              </a:rPr>
              <a:t>Requirements elicitation is a two-step process. The first step identifies the high-level requirements of an acceptable solution. These will not change.</a:t>
            </a:r>
          </a:p>
          <a:p>
            <a:pPr marL="465138" indent="-465138">
              <a:spcAft>
                <a:spcPts val="600"/>
              </a:spcAft>
              <a:buClr>
                <a:srgbClr val="003366"/>
              </a:buClr>
              <a:buFont typeface="Wingdings" pitchFamily="2" charset="2"/>
              <a:buChar char="Ø"/>
              <a:defRPr/>
            </a:pPr>
            <a:r>
              <a:rPr lang="en-US" sz="2000" dirty="0">
                <a:latin typeface="+mn-lt"/>
              </a:rPr>
              <a:t>Through successive stages the lower level decomposition of the high-level requirements is discovered.</a:t>
            </a:r>
          </a:p>
          <a:p>
            <a:pPr marL="465138" indent="-465138">
              <a:spcAft>
                <a:spcPts val="600"/>
              </a:spcAft>
              <a:buClr>
                <a:srgbClr val="003366"/>
              </a:buClr>
              <a:buFont typeface="Wingdings" pitchFamily="2" charset="2"/>
              <a:buChar char="Ø"/>
              <a:defRPr/>
            </a:pPr>
            <a:r>
              <a:rPr lang="en-US" sz="2000" dirty="0">
                <a:latin typeface="+mn-lt"/>
              </a:rPr>
              <a:t>All guessing about requirements is removed and relegated to the discovery through the stages.</a:t>
            </a:r>
          </a:p>
          <a:p>
            <a:pPr marL="465138" indent="-465138">
              <a:spcAft>
                <a:spcPts val="600"/>
              </a:spcAft>
              <a:buClr>
                <a:srgbClr val="003366"/>
              </a:buClr>
              <a:buFont typeface="Wingdings" pitchFamily="2" charset="2"/>
              <a:buChar char="Ø"/>
              <a:defRPr/>
            </a:pPr>
            <a:r>
              <a:rPr lang="en-US" sz="2000" dirty="0">
                <a:latin typeface="+mn-lt"/>
              </a:rPr>
              <a:t>The project holds firmly to the client’s comfort zone and gives them a rationale for decision making about stage planning.</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3" cstate="print"/>
          <a:srcRect/>
          <a:stretch>
            <a:fillRect/>
          </a:stretch>
        </p:blipFill>
        <p:spPr bwMode="auto">
          <a:xfrm>
            <a:off x="7596188" y="1828800"/>
            <a:ext cx="1547812" cy="1478507"/>
          </a:xfrm>
          <a:prstGeom prst="rect">
            <a:avLst/>
          </a:prstGeom>
          <a:noFill/>
          <a:ln w="9525">
            <a:noFill/>
            <a:miter lim="800000"/>
            <a:headEnd/>
            <a:tailEnd/>
          </a:ln>
        </p:spPr>
      </p:pic>
      <p:sp>
        <p:nvSpPr>
          <p:cNvPr id="11267" name="Rectangle 2"/>
          <p:cNvSpPr>
            <a:spLocks noGrp="1" noChangeArrowheads="1"/>
          </p:cNvSpPr>
          <p:nvPr>
            <p:ph type="body" idx="1"/>
          </p:nvPr>
        </p:nvSpPr>
        <p:spPr>
          <a:xfrm>
            <a:off x="1065213" y="1905000"/>
            <a:ext cx="7292975" cy="2133600"/>
          </a:xfrm>
        </p:spPr>
        <p:txBody>
          <a:bodyPr/>
          <a:lstStyle/>
          <a:p>
            <a:pPr eaLnBrk="1" hangingPunct="1"/>
            <a:endParaRPr lang="en-US" sz="1800" smtClean="0"/>
          </a:p>
          <a:p>
            <a:pPr eaLnBrk="1" hangingPunct="1"/>
            <a:endParaRPr lang="en-US" sz="1800" smtClean="0"/>
          </a:p>
        </p:txBody>
      </p:sp>
      <p:sp>
        <p:nvSpPr>
          <p:cNvPr id="11268" name="Rectangle 3"/>
          <p:cNvSpPr>
            <a:spLocks noGrp="1" noChangeArrowheads="1"/>
          </p:cNvSpPr>
          <p:nvPr>
            <p:ph type="title"/>
          </p:nvPr>
        </p:nvSpPr>
        <p:spPr>
          <a:xfrm>
            <a:off x="914400" y="1067097"/>
            <a:ext cx="7391400" cy="461665"/>
          </a:xfrm>
          <a:noFill/>
        </p:spPr>
        <p:txBody>
          <a:bodyPr/>
          <a:lstStyle/>
          <a:p>
            <a:pPr algn="l" eaLnBrk="1" hangingPunct="1"/>
            <a:r>
              <a:rPr lang="en-US" sz="2400" b="1" dirty="0" smtClean="0">
                <a:solidFill>
                  <a:schemeClr val="tx2"/>
                </a:solidFill>
              </a:rPr>
              <a:t>Who Will Benefit from this Book?</a:t>
            </a:r>
          </a:p>
        </p:txBody>
      </p:sp>
      <p:sp>
        <p:nvSpPr>
          <p:cNvPr id="15365" name="Rectangle 6"/>
          <p:cNvSpPr>
            <a:spLocks noChangeArrowheads="1"/>
          </p:cNvSpPr>
          <p:nvPr/>
        </p:nvSpPr>
        <p:spPr bwMode="auto">
          <a:xfrm>
            <a:off x="838200" y="1981200"/>
            <a:ext cx="6934200" cy="4267200"/>
          </a:xfrm>
          <a:prstGeom prst="rect">
            <a:avLst/>
          </a:prstGeom>
          <a:noFill/>
          <a:ln w="9525">
            <a:noFill/>
            <a:miter lim="800000"/>
            <a:headEnd/>
            <a:tailEnd/>
          </a:ln>
        </p:spPr>
        <p:txBody>
          <a:bodyPr/>
          <a:lstStyle/>
          <a:p>
            <a:pPr marL="461963" indent="-342900">
              <a:buClr>
                <a:schemeClr val="folHlink"/>
              </a:buClr>
              <a:buSzPct val="75000"/>
              <a:buFont typeface="Wingdings" pitchFamily="2" charset="2"/>
              <a:buChar char="Ø"/>
              <a:defRPr/>
            </a:pPr>
            <a:r>
              <a:rPr lang="en-US" sz="2000" b="1" dirty="0">
                <a:latin typeface="Arial" charset="0"/>
              </a:rPr>
              <a:t>Practitioner Teams</a:t>
            </a:r>
          </a:p>
          <a:p>
            <a:pPr marL="919163" indent="-342900">
              <a:spcAft>
                <a:spcPts val="300"/>
              </a:spcAft>
              <a:buClr>
                <a:schemeClr val="folHlink"/>
              </a:buClr>
              <a:buSzPct val="75000"/>
              <a:buFont typeface="Wingdings" pitchFamily="2" charset="2"/>
              <a:buChar char="Ø"/>
              <a:defRPr/>
            </a:pPr>
            <a:r>
              <a:rPr lang="en-US" sz="1800" dirty="0">
                <a:latin typeface="Arial" charset="0"/>
              </a:rPr>
              <a:t>Have a model that allows you to align project management processes to your strategic plan</a:t>
            </a:r>
          </a:p>
          <a:p>
            <a:pPr marL="919163" indent="-342900">
              <a:spcAft>
                <a:spcPts val="300"/>
              </a:spcAft>
              <a:buClr>
                <a:schemeClr val="folHlink"/>
              </a:buClr>
              <a:buSzPct val="75000"/>
              <a:buFont typeface="Wingdings" pitchFamily="2" charset="2"/>
              <a:buChar char="Ø"/>
              <a:defRPr/>
            </a:pPr>
            <a:r>
              <a:rPr lang="en-US" sz="1800" dirty="0">
                <a:latin typeface="Arial" charset="0"/>
              </a:rPr>
              <a:t>Know how PRINCE2 can increase the business value  of your organization’s project portfolios</a:t>
            </a:r>
          </a:p>
          <a:p>
            <a:pPr marL="919163" indent="-342900">
              <a:spcAft>
                <a:spcPts val="600"/>
              </a:spcAft>
              <a:buClr>
                <a:schemeClr val="folHlink"/>
              </a:buClr>
              <a:buSzPct val="75000"/>
              <a:buFont typeface="Wingdings" pitchFamily="2" charset="2"/>
              <a:buChar char="Ø"/>
              <a:defRPr/>
            </a:pPr>
            <a:r>
              <a:rPr lang="en-US" sz="1800" dirty="0">
                <a:latin typeface="Arial" charset="0"/>
              </a:rPr>
              <a:t>Have taken the first step to defining your own PRINCE2 agile and lean environment	</a:t>
            </a:r>
          </a:p>
          <a:p>
            <a:pPr marL="461963" indent="-342900">
              <a:buClr>
                <a:schemeClr val="folHlink"/>
              </a:buClr>
              <a:buSzPct val="75000"/>
              <a:buFont typeface="Wingdings" pitchFamily="2" charset="2"/>
              <a:buChar char="Ø"/>
              <a:defRPr/>
            </a:pPr>
            <a:r>
              <a:rPr lang="en-US" sz="2000" b="1" dirty="0">
                <a:latin typeface="Arial" charset="0"/>
              </a:rPr>
              <a:t>Professional Services Firms and Consultant Teams</a:t>
            </a:r>
          </a:p>
          <a:p>
            <a:pPr marL="919163" indent="-342900">
              <a:spcAft>
                <a:spcPts val="600"/>
              </a:spcAft>
              <a:buClr>
                <a:schemeClr val="folHlink"/>
              </a:buClr>
              <a:buSzPct val="75000"/>
              <a:buFont typeface="Wingdings" pitchFamily="2" charset="2"/>
              <a:buChar char="Ø"/>
              <a:defRPr/>
            </a:pPr>
            <a:r>
              <a:rPr lang="en-US" sz="1800" dirty="0">
                <a:latin typeface="Arial" charset="0"/>
              </a:rPr>
              <a:t>Have a new tool to generate business value</a:t>
            </a:r>
          </a:p>
          <a:p>
            <a:pPr marL="461963" indent="-342900">
              <a:buClr>
                <a:schemeClr val="folHlink"/>
              </a:buClr>
              <a:buSzPct val="75000"/>
              <a:buFont typeface="Wingdings" pitchFamily="2" charset="2"/>
              <a:buChar char="Ø"/>
              <a:defRPr/>
            </a:pPr>
            <a:r>
              <a:rPr lang="en-US" sz="2000" b="1" dirty="0">
                <a:latin typeface="Arial" charset="0"/>
              </a:rPr>
              <a:t>Educators/Trainers</a:t>
            </a:r>
          </a:p>
          <a:p>
            <a:pPr marL="919163" indent="-342900">
              <a:buClr>
                <a:schemeClr val="folHlink"/>
              </a:buClr>
              <a:buSzPct val="75000"/>
              <a:buFont typeface="Wingdings" pitchFamily="2" charset="2"/>
              <a:buChar char="Ø"/>
              <a:defRPr/>
            </a:pPr>
            <a:r>
              <a:rPr lang="en-US" sz="1800" dirty="0">
                <a:latin typeface="Arial" charset="0"/>
              </a:rPr>
              <a:t>Have a learning package to </a:t>
            </a:r>
            <a:r>
              <a:rPr lang="en-US" sz="1800" dirty="0" smtClean="0">
                <a:latin typeface="Arial" charset="0"/>
              </a:rPr>
              <a:t>create courses </a:t>
            </a:r>
            <a:r>
              <a:rPr lang="en-US" sz="1800" dirty="0">
                <a:latin typeface="Arial" charset="0"/>
              </a:rPr>
              <a:t>for your degree and certificate </a:t>
            </a:r>
            <a:r>
              <a:rPr lang="en-US" sz="1800" dirty="0" smtClean="0">
                <a:latin typeface="Arial" charset="0"/>
              </a:rPr>
              <a:t>programs</a:t>
            </a:r>
            <a:endParaRPr lang="en-US" sz="1800" dirty="0">
              <a:latin typeface="Arial" charset="0"/>
            </a:endParaRPr>
          </a:p>
          <a:p>
            <a:pPr marL="919163" indent="-342900">
              <a:buClr>
                <a:schemeClr val="folHlink"/>
              </a:buClr>
              <a:buSzPct val="75000"/>
              <a:buFont typeface="Wingdings" pitchFamily="2" charset="2"/>
              <a:buChar char="Ø"/>
              <a:defRPr/>
            </a:pPr>
            <a:endParaRPr lang="en-US" sz="2000" dirty="0">
              <a:latin typeface="Arial" charset="0"/>
            </a:endParaRPr>
          </a:p>
        </p:txBody>
      </p:sp>
      <p:sp>
        <p:nvSpPr>
          <p:cNvPr id="7" name="Date Placeholder 6"/>
          <p:cNvSpPr>
            <a:spLocks noGrp="1"/>
          </p:cNvSpPr>
          <p:nvPr>
            <p:ph type="dt" sz="half" idx="10"/>
          </p:nvPr>
        </p:nvSpPr>
        <p:spPr/>
        <p:txBody>
          <a:bodyPr/>
          <a:lstStyle/>
          <a:p>
            <a:pPr>
              <a:defRPr/>
            </a:pPr>
            <a:r>
              <a:rPr lang="en-US" smtClean="0"/>
              <a:t>J. Ross Publishing WAV™ material</a:t>
            </a:r>
            <a:endParaRPr lang="en-US" dirty="0"/>
          </a:p>
        </p:txBody>
      </p:sp>
      <p:sp>
        <p:nvSpPr>
          <p:cNvPr id="8" name="Slide Number Placeholder 7"/>
          <p:cNvSpPr>
            <a:spLocks noGrp="1"/>
          </p:cNvSpPr>
          <p:nvPr>
            <p:ph type="sldNum" sz="quarter" idx="12"/>
          </p:nvPr>
        </p:nvSpPr>
        <p:spPr/>
        <p:txBody>
          <a:bodyPr/>
          <a:lstStyle/>
          <a:p>
            <a:pPr>
              <a:defRPr/>
            </a:pPr>
            <a:fld id="{51FBC415-B54D-42F1-9A09-A2A50639A4C7}"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577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P2 LEAN/kit </a:t>
            </a:r>
          </a:p>
        </p:txBody>
      </p:sp>
      <p:sp>
        <p:nvSpPr>
          <p:cNvPr id="75781" name="Rectangle 6"/>
          <p:cNvSpPr>
            <a:spLocks noChangeArrowheads="1"/>
          </p:cNvSpPr>
          <p:nvPr/>
        </p:nvSpPr>
        <p:spPr bwMode="auto">
          <a:xfrm>
            <a:off x="1143000" y="1905000"/>
            <a:ext cx="7696200" cy="4632037"/>
          </a:xfrm>
          <a:prstGeom prst="rect">
            <a:avLst/>
          </a:prstGeom>
          <a:solidFill>
            <a:schemeClr val="bg1"/>
          </a:solidFill>
          <a:ln w="9525">
            <a:noFill/>
            <a:miter lim="800000"/>
            <a:headEnd/>
            <a:tailEnd/>
          </a:ln>
        </p:spPr>
        <p:txBody>
          <a:bodyPr tIns="0" bIns="0" anchor="ctr">
            <a:noAutofit/>
          </a:bodyPr>
          <a:lstStyle/>
          <a:p>
            <a:pPr eaLnBrk="0" hangingPunct="0">
              <a:spcAft>
                <a:spcPts val="1200"/>
              </a:spcAft>
            </a:pPr>
            <a:r>
              <a:rPr lang="en-US" sz="2000" dirty="0">
                <a:latin typeface="Arial" charset="0"/>
                <a:ea typeface="Calibri" pitchFamily="34" charset="0"/>
                <a:cs typeface="Arial" charset="0"/>
              </a:rPr>
              <a:t>The P2 LEAN/kit are the vetted tools, templates and processes an organization uses to create and maintain models for the successful management of  specific projects. It might contain:</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Bodies of Knowledge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Portfolio of PMLC Models (including PRINCE2)</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Vetted tools, templates and processes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Customized reports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Business process models</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Process improvement program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Professional development program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Problem solving models </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Decision making processes</a:t>
            </a:r>
          </a:p>
          <a:p>
            <a:pPr marL="342900" indent="-342900" eaLnBrk="0" hangingPunct="0">
              <a:spcAft>
                <a:spcPts val="600"/>
              </a:spcAft>
              <a:buClr>
                <a:srgbClr val="003366"/>
              </a:buClr>
              <a:buFont typeface="Wingdings" pitchFamily="2" charset="2"/>
              <a:buChar char="Ø"/>
            </a:pPr>
            <a:r>
              <a:rPr lang="en-US" sz="1800" dirty="0" smtClean="0">
                <a:latin typeface="Arial" charset="0"/>
                <a:ea typeface="Calibri" pitchFamily="34" charset="0"/>
                <a:cs typeface="Arial" charset="0"/>
              </a:rPr>
              <a:t>RASCI Matrix</a:t>
            </a:r>
            <a:endParaRPr lang="en-US" sz="1800" dirty="0">
              <a:latin typeface="Arial" charset="0"/>
              <a:ea typeface="Calibri" pitchFamily="34" charset="0"/>
              <a:cs typeface="Arial" charset="0"/>
            </a:endParaRPr>
          </a:p>
        </p:txBody>
      </p:sp>
      <p:sp>
        <p:nvSpPr>
          <p:cNvPr id="7578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Portfolio of Tools, Templates and Processes</a:t>
            </a:r>
          </a:p>
        </p:txBody>
      </p:sp>
      <p:sp>
        <p:nvSpPr>
          <p:cNvPr id="8" name="Date Placeholder 7"/>
          <p:cNvSpPr>
            <a:spLocks noGrp="1"/>
          </p:cNvSpPr>
          <p:nvPr>
            <p:ph type="dt" sz="half" idx="10"/>
          </p:nvPr>
        </p:nvSpPr>
        <p:spPr>
          <a:xfrm>
            <a:off x="771525" y="6477000"/>
            <a:ext cx="2428875" cy="266700"/>
          </a:xfrm>
        </p:spPr>
        <p:txBody>
          <a:bodyPr/>
          <a:lstStyle/>
          <a:p>
            <a:pPr algn="ctr">
              <a:defRPr/>
            </a:pPr>
            <a:r>
              <a:rPr lang="en-US" dirty="0" smtClean="0"/>
              <a:t>J. Ross Publishing WAV™ material</a:t>
            </a:r>
            <a:endParaRPr lang="en-US" dirty="0"/>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680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P2 LEAN/kit – </a:t>
            </a:r>
            <a:r>
              <a:rPr lang="en-US" sz="2800" b="1" dirty="0" smtClean="0">
                <a:solidFill>
                  <a:srgbClr val="003366"/>
                </a:solidFill>
                <a:latin typeface="+mn-lt"/>
              </a:rPr>
              <a:t>The </a:t>
            </a:r>
            <a:r>
              <a:rPr lang="en-US" sz="2800" b="1" dirty="0">
                <a:solidFill>
                  <a:srgbClr val="003366"/>
                </a:solidFill>
                <a:latin typeface="+mn-lt"/>
              </a:rPr>
              <a:t>Chef’s Pantry </a:t>
            </a:r>
          </a:p>
        </p:txBody>
      </p:sp>
      <p:sp>
        <p:nvSpPr>
          <p:cNvPr id="76805"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Portfolio of Tools, Templates and Processes</a:t>
            </a:r>
          </a:p>
        </p:txBody>
      </p:sp>
      <p:sp>
        <p:nvSpPr>
          <p:cNvPr id="76806" name="Text Box 6"/>
          <p:cNvSpPr txBox="1">
            <a:spLocks noChangeArrowheads="1"/>
          </p:cNvSpPr>
          <p:nvPr/>
        </p:nvSpPr>
        <p:spPr bwMode="auto">
          <a:xfrm>
            <a:off x="2895600" y="3154363"/>
            <a:ext cx="395288" cy="1006475"/>
          </a:xfrm>
          <a:prstGeom prst="rect">
            <a:avLst/>
          </a:prstGeom>
          <a:noFill/>
          <a:ln w="9525">
            <a:noFill/>
            <a:miter lim="800000"/>
            <a:headEnd/>
            <a:tailEnd/>
          </a:ln>
        </p:spPr>
        <p:txBody>
          <a:bodyPr wrap="none">
            <a:spAutoFit/>
          </a:bodyPr>
          <a:lstStyle/>
          <a:p>
            <a:pPr eaLnBrk="0" hangingPunct="0"/>
            <a:r>
              <a:rPr lang="en-US" sz="6000" b="1">
                <a:latin typeface="Calibri" pitchFamily="34" charset="0"/>
              </a:rPr>
              <a:t> </a:t>
            </a:r>
          </a:p>
        </p:txBody>
      </p:sp>
      <p:sp>
        <p:nvSpPr>
          <p:cNvPr id="76807" name="Text Box 5"/>
          <p:cNvSpPr txBox="1">
            <a:spLocks noChangeArrowheads="1"/>
          </p:cNvSpPr>
          <p:nvPr/>
        </p:nvSpPr>
        <p:spPr bwMode="auto">
          <a:xfrm>
            <a:off x="1905000" y="5478463"/>
            <a:ext cx="5715000" cy="646331"/>
          </a:xfrm>
          <a:prstGeom prst="rect">
            <a:avLst/>
          </a:prstGeom>
          <a:noFill/>
          <a:ln w="9525">
            <a:noFill/>
            <a:miter lim="800000"/>
            <a:headEnd/>
            <a:tailEnd/>
          </a:ln>
        </p:spPr>
        <p:txBody>
          <a:bodyPr>
            <a:spAutoFit/>
          </a:bodyPr>
          <a:lstStyle/>
          <a:p>
            <a:pPr algn="ctr" eaLnBrk="0" hangingPunct="0"/>
            <a:r>
              <a:rPr lang="en-US" sz="1800" dirty="0">
                <a:latin typeface="Arial" charset="0"/>
                <a:cs typeface="Arial" charset="0"/>
              </a:rPr>
              <a:t>To manage a unique </a:t>
            </a:r>
            <a:r>
              <a:rPr lang="en-US" sz="1800" dirty="0" smtClean="0">
                <a:latin typeface="Arial" charset="0"/>
                <a:cs typeface="Arial" charset="0"/>
              </a:rPr>
              <a:t>project, would </a:t>
            </a:r>
            <a:r>
              <a:rPr lang="en-US" sz="1800" dirty="0">
                <a:latin typeface="Arial" charset="0"/>
                <a:cs typeface="Arial" charset="0"/>
              </a:rPr>
              <a:t>you rather follow a recipe or </a:t>
            </a:r>
            <a:r>
              <a:rPr lang="en-US" sz="1800" dirty="0" smtClean="0">
                <a:latin typeface="Arial" charset="0"/>
                <a:cs typeface="Arial" charset="0"/>
              </a:rPr>
              <a:t>know </a:t>
            </a:r>
            <a:r>
              <a:rPr lang="en-US" sz="1800" dirty="0">
                <a:latin typeface="Arial" charset="0"/>
                <a:cs typeface="Arial" charset="0"/>
              </a:rPr>
              <a:t>how to develop the recipe?</a:t>
            </a:r>
          </a:p>
        </p:txBody>
      </p:sp>
      <p:pic>
        <p:nvPicPr>
          <p:cNvPr id="76808" name="Picture 8" descr="http://static.arttoday.com/thw/thw11/CL/5433_2005010014/000803_1060_17/20595626.thb.jpg?000803_1060_1771_v__v"/>
          <p:cNvPicPr>
            <a:picLocks noChangeAspect="1" noChangeArrowheads="1"/>
          </p:cNvPicPr>
          <p:nvPr/>
        </p:nvPicPr>
        <p:blipFill>
          <a:blip r:embed="rId3" cstate="print"/>
          <a:srcRect/>
          <a:stretch>
            <a:fillRect/>
          </a:stretch>
        </p:blipFill>
        <p:spPr bwMode="auto">
          <a:xfrm>
            <a:off x="2568575" y="2057400"/>
            <a:ext cx="4289425" cy="33337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7830"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Assess Project Characteristics</a:t>
            </a:r>
          </a:p>
        </p:txBody>
      </p:sp>
      <p:sp>
        <p:nvSpPr>
          <p:cNvPr id="77835"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r"/>
            <a:r>
              <a:rPr lang="en-US" sz="3200" b="1" dirty="0">
                <a:solidFill>
                  <a:schemeClr val="accent1"/>
                </a:solidFill>
                <a:latin typeface="Arial" charset="0"/>
              </a:rPr>
              <a:t>Portfolio of Tools, Templates and Processes</a:t>
            </a:r>
          </a:p>
        </p:txBody>
      </p:sp>
      <p:sp>
        <p:nvSpPr>
          <p:cNvPr id="12" name="Date Placeholder 11"/>
          <p:cNvSpPr>
            <a:spLocks noGrp="1"/>
          </p:cNvSpPr>
          <p:nvPr>
            <p:ph type="dt" sz="half" idx="10"/>
          </p:nvPr>
        </p:nvSpPr>
        <p:spPr/>
        <p:txBody>
          <a:bodyPr/>
          <a:lstStyle/>
          <a:p>
            <a:pPr>
              <a:defRPr/>
            </a:pPr>
            <a:r>
              <a:rPr lang="en-US" smtClean="0"/>
              <a:t>J. Ross Publishing WAV™ material</a:t>
            </a:r>
            <a:endParaRPr lang="en-US"/>
          </a:p>
        </p:txBody>
      </p:sp>
      <p:sp>
        <p:nvSpPr>
          <p:cNvPr id="13" name="Slide Number Placeholder 12"/>
          <p:cNvSpPr>
            <a:spLocks noGrp="1"/>
          </p:cNvSpPr>
          <p:nvPr>
            <p:ph type="sldNum" sz="quarter" idx="12"/>
          </p:nvPr>
        </p:nvSpPr>
        <p:spPr/>
        <p:txBody>
          <a:bodyPr/>
          <a:lstStyle/>
          <a:p>
            <a:pPr>
              <a:defRPr/>
            </a:pPr>
            <a:fld id="{12AF5064-FF8D-4FFF-A3A8-48DDF1011AA6}" type="slidenum">
              <a:rPr lang="en-US" smtClean="0"/>
              <a:pPr>
                <a:defRPr/>
              </a:pPr>
              <a:t>72</a:t>
            </a:fld>
            <a:endParaRPr lang="en-US"/>
          </a:p>
        </p:txBody>
      </p:sp>
      <p:graphicFrame>
        <p:nvGraphicFramePr>
          <p:cNvPr id="14" name="Table 13"/>
          <p:cNvGraphicFramePr>
            <a:graphicFrameLocks noGrp="1"/>
          </p:cNvGraphicFramePr>
          <p:nvPr/>
        </p:nvGraphicFramePr>
        <p:xfrm>
          <a:off x="2057400" y="1981200"/>
          <a:ext cx="5867400" cy="1910080"/>
        </p:xfrm>
        <a:graphic>
          <a:graphicData uri="http://schemas.openxmlformats.org/drawingml/2006/table">
            <a:tbl>
              <a:tblPr firstRow="1" bandRow="1">
                <a:tableStyleId>{5C22544A-7EE6-4342-B048-85BDC9FD1C3A}</a:tableStyleId>
              </a:tblPr>
              <a:tblGrid>
                <a:gridCol w="2752607"/>
                <a:gridCol w="3114793"/>
              </a:tblGrid>
              <a:tr h="370840">
                <a:tc gridSpan="2">
                  <a:txBody>
                    <a:bodyPr/>
                    <a:lstStyle/>
                    <a:p>
                      <a:pPr algn="ctr"/>
                      <a:r>
                        <a:rPr lang="en-US" sz="2200" dirty="0" smtClean="0">
                          <a:solidFill>
                            <a:srgbClr val="003366"/>
                          </a:solidFill>
                        </a:rPr>
                        <a:t>Project Characteristics:</a:t>
                      </a:r>
                      <a:endParaRPr lang="en-US" sz="2200"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dirty="0">
                        <a:solidFill>
                          <a:srgbClr val="003366"/>
                        </a:solidFill>
                      </a:endParaRPr>
                    </a:p>
                  </a:txBody>
                  <a:tcPr/>
                </a:tc>
              </a:tr>
              <a:tr h="370840">
                <a:tc>
                  <a:txBody>
                    <a:bodyPr/>
                    <a:lstStyle/>
                    <a:p>
                      <a:pPr lvl="1"/>
                      <a:r>
                        <a:rPr lang="en-US" dirty="0" smtClean="0"/>
                        <a:t>Risk</a:t>
                      </a:r>
                    </a:p>
                  </a:txBody>
                  <a:tcPr>
                    <a:lnL w="12700" cap="flat" cmpd="sng" algn="ctr">
                      <a:solidFill>
                        <a:schemeClr val="tx1"/>
                      </a:solidFill>
                      <a:prstDash val="solid"/>
                      <a:round/>
                      <a:headEnd type="none" w="med" len="med"/>
                      <a:tailEnd type="none" w="med" len="med"/>
                    </a:lnL>
                  </a:tcPr>
                </a:tc>
                <a:tc>
                  <a:txBody>
                    <a:bodyPr/>
                    <a:lstStyle/>
                    <a:p>
                      <a:r>
                        <a:rPr lang="en-US" dirty="0" smtClean="0"/>
                        <a:t>Complexity</a:t>
                      </a:r>
                      <a:endParaRPr lang="en-US" dirty="0"/>
                    </a:p>
                  </a:txBody>
                  <a:tcPr>
                    <a:lnR w="12700" cap="flat" cmpd="sng" algn="ctr">
                      <a:solidFill>
                        <a:schemeClr val="tx1"/>
                      </a:solidFill>
                      <a:prstDash val="solid"/>
                      <a:round/>
                      <a:headEnd type="none" w="med" len="med"/>
                      <a:tailEnd type="none" w="med" len="med"/>
                    </a:lnR>
                  </a:tcPr>
                </a:tc>
              </a:tr>
              <a:tr h="370840">
                <a:tc>
                  <a:txBody>
                    <a:bodyPr/>
                    <a:lstStyle/>
                    <a:p>
                      <a:pPr lvl="1"/>
                      <a:r>
                        <a:rPr lang="en-US" dirty="0" smtClean="0"/>
                        <a:t>Cost</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Goal &amp; Solution</a:t>
                      </a:r>
                      <a:r>
                        <a:rPr lang="en-US" baseline="0" dirty="0" smtClean="0"/>
                        <a:t> Clarity</a:t>
                      </a:r>
                      <a:endParaRPr lang="en-US" dirty="0"/>
                    </a:p>
                  </a:txBody>
                  <a:tcPr>
                    <a:lnR w="12700" cap="flat" cmpd="sng" algn="ctr">
                      <a:solidFill>
                        <a:schemeClr val="tx1"/>
                      </a:solidFill>
                      <a:prstDash val="solid"/>
                      <a:round/>
                      <a:headEnd type="none" w="med" len="med"/>
                      <a:tailEnd type="none" w="med" len="med"/>
                    </a:lnR>
                  </a:tcPr>
                </a:tc>
              </a:tr>
              <a:tr h="370840">
                <a:tc>
                  <a:txBody>
                    <a:bodyPr/>
                    <a:lstStyle/>
                    <a:p>
                      <a:pPr lvl="1"/>
                      <a:r>
                        <a:rPr lang="en-US" dirty="0" smtClean="0"/>
                        <a:t>Duration</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Team Skills &amp; Competencies</a:t>
                      </a:r>
                      <a:endParaRPr lang="en-US" dirty="0"/>
                    </a:p>
                  </a:txBody>
                  <a:tcPr>
                    <a:lnR w="12700" cap="flat" cmpd="sng" algn="ctr">
                      <a:solidFill>
                        <a:schemeClr val="tx1"/>
                      </a:solidFill>
                      <a:prstDash val="solid"/>
                      <a:round/>
                      <a:headEnd type="none" w="med" len="med"/>
                      <a:tailEnd type="none" w="med" len="med"/>
                    </a:lnR>
                  </a:tcPr>
                </a:tc>
              </a:tr>
              <a:tr h="370840">
                <a:tc gridSpan="2">
                  <a:txBody>
                    <a:bodyPr/>
                    <a:lstStyle/>
                    <a:p>
                      <a:pPr algn="ctr"/>
                      <a:r>
                        <a:rPr lang="en-US" dirty="0" smtClean="0"/>
                        <a:t>Completeness</a:t>
                      </a:r>
                      <a:r>
                        <a:rPr lang="en-US" baseline="0" dirty="0" smtClean="0"/>
                        <a:t> of Requirements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dirty="0"/>
                    </a:p>
                  </a:txBody>
                  <a:tcPr/>
                </a:tc>
              </a:tr>
            </a:tbl>
          </a:graphicData>
        </a:graphic>
      </p:graphicFrame>
      <p:graphicFrame>
        <p:nvGraphicFramePr>
          <p:cNvPr id="15" name="Table 14"/>
          <p:cNvGraphicFramePr>
            <a:graphicFrameLocks noGrp="1"/>
          </p:cNvGraphicFramePr>
          <p:nvPr/>
        </p:nvGraphicFramePr>
        <p:xfrm>
          <a:off x="990600" y="3886200"/>
          <a:ext cx="3886200" cy="228092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en-US" sz="2200" dirty="0" smtClean="0">
                          <a:solidFill>
                            <a:srgbClr val="003366"/>
                          </a:solidFill>
                        </a:rPr>
                        <a:t>Internal Characteristics:</a:t>
                      </a:r>
                      <a:endParaRPr lang="en-US" sz="2200"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Business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Client Involvement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Organizational Stability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lgn="l"/>
                      <a:r>
                        <a:rPr lang="en-US" dirty="0" smtClean="0"/>
                        <a:t>Organizational Velocity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lgn="l"/>
                      <a:r>
                        <a:rPr lang="en-US" dirty="0" smtClean="0"/>
                        <a:t># of Departments</a:t>
                      </a:r>
                      <a:r>
                        <a:rPr lang="en-US" baseline="0" dirty="0" smtClean="0"/>
                        <a:t> Affected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6" name="Table 15"/>
          <p:cNvGraphicFramePr>
            <a:graphicFrameLocks noGrp="1"/>
          </p:cNvGraphicFramePr>
          <p:nvPr/>
        </p:nvGraphicFramePr>
        <p:xfrm>
          <a:off x="4876800" y="3886200"/>
          <a:ext cx="3886200" cy="228092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en-US" sz="2200" dirty="0" smtClean="0">
                          <a:solidFill>
                            <a:srgbClr val="003366"/>
                          </a:solidFill>
                        </a:rPr>
                        <a:t>External Characteristics:</a:t>
                      </a:r>
                      <a:endParaRPr lang="en-US" sz="2200" dirty="0">
                        <a:solidFill>
                          <a:srgbClr val="00336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Market Stability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Business Climate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r>
                        <a:rPr lang="en-US" dirty="0" smtClean="0"/>
                        <a:t>Competitor</a:t>
                      </a:r>
                      <a:r>
                        <a:rPr lang="en-US" baseline="0" dirty="0" smtClean="0"/>
                        <a:t> Behavior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lgn="l"/>
                      <a:r>
                        <a:rPr lang="en-US" dirty="0" smtClean="0"/>
                        <a:t>Organizational Velocity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lvl="2" algn="l"/>
                      <a:r>
                        <a:rPr lang="en-US" dirty="0" smtClean="0"/>
                        <a:t>Breakthrough</a:t>
                      </a:r>
                      <a:r>
                        <a:rPr lang="en-US" baseline="0" dirty="0" smtClean="0"/>
                        <a:t> technologies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885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Determine Project Quadrant</a:t>
            </a:r>
          </a:p>
        </p:txBody>
      </p:sp>
      <p:sp>
        <p:nvSpPr>
          <p:cNvPr id="7885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Portfolio of </a:t>
            </a:r>
            <a:r>
              <a:rPr lang="en-US" sz="3200" b="1" dirty="0" smtClean="0">
                <a:solidFill>
                  <a:schemeClr val="accent1"/>
                </a:solidFill>
                <a:latin typeface="Arial" charset="0"/>
              </a:rPr>
              <a:t>Tools</a:t>
            </a:r>
            <a:r>
              <a:rPr lang="en-US" sz="3200" b="1" dirty="0">
                <a:solidFill>
                  <a:schemeClr val="accent1"/>
                </a:solidFill>
                <a:latin typeface="Arial" charset="0"/>
              </a:rPr>
              <a:t>, </a:t>
            </a:r>
            <a:r>
              <a:rPr lang="en-US" sz="3200" b="1" dirty="0" smtClean="0">
                <a:solidFill>
                  <a:schemeClr val="accent1"/>
                </a:solidFill>
                <a:latin typeface="Arial" charset="0"/>
              </a:rPr>
              <a:t>Templates </a:t>
            </a:r>
            <a:r>
              <a:rPr lang="en-US" sz="3200" b="1" dirty="0">
                <a:solidFill>
                  <a:schemeClr val="accent1"/>
                </a:solidFill>
                <a:latin typeface="Arial" charset="0"/>
              </a:rPr>
              <a:t>and </a:t>
            </a:r>
            <a:r>
              <a:rPr lang="en-US" sz="3200" b="1" dirty="0" smtClean="0">
                <a:solidFill>
                  <a:schemeClr val="accent1"/>
                </a:solidFill>
                <a:latin typeface="Arial" charset="0"/>
              </a:rPr>
              <a:t>Processes</a:t>
            </a:r>
            <a:endParaRPr lang="en-US" sz="3200" b="1" dirty="0">
              <a:solidFill>
                <a:schemeClr val="accent1"/>
              </a:solidFill>
              <a:latin typeface="Arial" charset="0"/>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73</a:t>
            </a:fld>
            <a:endParaRPr lang="en-US"/>
          </a:p>
        </p:txBody>
      </p:sp>
      <p:sp>
        <p:nvSpPr>
          <p:cNvPr id="11" name="TextBox 10"/>
          <p:cNvSpPr txBox="1"/>
          <p:nvPr/>
        </p:nvSpPr>
        <p:spPr>
          <a:xfrm>
            <a:off x="2971800" y="1981200"/>
            <a:ext cx="4876800" cy="523220"/>
          </a:xfrm>
          <a:prstGeom prst="rect">
            <a:avLst/>
          </a:prstGeom>
          <a:noFill/>
        </p:spPr>
        <p:txBody>
          <a:bodyPr wrap="square" rtlCol="0">
            <a:spAutoFit/>
          </a:bodyPr>
          <a:lstStyle/>
          <a:p>
            <a:pPr algn="ctr"/>
            <a:r>
              <a:rPr lang="en-US" sz="2800" b="1" dirty="0" smtClean="0">
                <a:latin typeface="+mn-lt"/>
              </a:rPr>
              <a:t>Solution</a:t>
            </a:r>
          </a:p>
        </p:txBody>
      </p:sp>
      <p:grpSp>
        <p:nvGrpSpPr>
          <p:cNvPr id="14" name="Group 13"/>
          <p:cNvGrpSpPr/>
          <p:nvPr/>
        </p:nvGrpSpPr>
        <p:grpSpPr>
          <a:xfrm>
            <a:off x="1219200" y="2590800"/>
            <a:ext cx="6781800" cy="4114800"/>
            <a:chOff x="1219200" y="2438400"/>
            <a:chExt cx="6781800" cy="4114800"/>
          </a:xfrm>
        </p:grpSpPr>
        <p:sp>
          <p:nvSpPr>
            <p:cNvPr id="10" name="TextBox 9"/>
            <p:cNvSpPr txBox="1"/>
            <p:nvPr/>
          </p:nvSpPr>
          <p:spPr>
            <a:xfrm>
              <a:off x="1219200" y="3116520"/>
              <a:ext cx="2438400" cy="2369880"/>
            </a:xfrm>
            <a:prstGeom prst="rect">
              <a:avLst/>
            </a:prstGeom>
            <a:noFill/>
          </p:spPr>
          <p:txBody>
            <a:bodyPr wrap="square" rtlCol="0">
              <a:spAutoFit/>
            </a:bodyPr>
            <a:lstStyle/>
            <a:p>
              <a:pPr algn="r"/>
              <a:r>
                <a:rPr lang="en-US" sz="2000" b="1" dirty="0" smtClean="0">
                  <a:latin typeface="+mn-lt"/>
                </a:rPr>
                <a:t>Not Clear</a:t>
              </a:r>
            </a:p>
            <a:p>
              <a:endParaRPr lang="en-US" sz="2000" dirty="0" smtClean="0">
                <a:latin typeface="+mn-lt"/>
              </a:endParaRPr>
            </a:p>
            <a:p>
              <a:endParaRPr lang="en-US" sz="2000" dirty="0" smtClean="0">
                <a:latin typeface="+mn-lt"/>
              </a:endParaRPr>
            </a:p>
            <a:p>
              <a:r>
                <a:rPr lang="en-US" sz="2800" b="1" dirty="0" smtClean="0">
                  <a:latin typeface="+mn-lt"/>
                </a:rPr>
                <a:t>Goal</a:t>
              </a:r>
            </a:p>
            <a:p>
              <a:endParaRPr lang="en-US" sz="2000" dirty="0" smtClean="0">
                <a:latin typeface="+mn-lt"/>
              </a:endParaRPr>
            </a:p>
            <a:p>
              <a:endParaRPr lang="en-US" sz="2000" dirty="0" smtClean="0">
                <a:latin typeface="+mn-lt"/>
              </a:endParaRPr>
            </a:p>
            <a:p>
              <a:pPr algn="r"/>
              <a:r>
                <a:rPr lang="en-US" sz="2000" b="1" dirty="0" smtClean="0">
                  <a:latin typeface="+mn-lt"/>
                </a:rPr>
                <a:t>Clear</a:t>
              </a:r>
            </a:p>
          </p:txBody>
        </p:sp>
        <p:graphicFrame>
          <p:nvGraphicFramePr>
            <p:cNvPr id="12" name="Diagram 11"/>
            <p:cNvGraphicFramePr/>
            <p:nvPr/>
          </p:nvGraphicFramePr>
          <p:xfrm>
            <a:off x="2895600" y="2870200"/>
            <a:ext cx="51054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733800" y="2438400"/>
              <a:ext cx="3581400" cy="400110"/>
            </a:xfrm>
            <a:prstGeom prst="rect">
              <a:avLst/>
            </a:prstGeom>
            <a:noFill/>
          </p:spPr>
          <p:txBody>
            <a:bodyPr wrap="square" rtlCol="0">
              <a:spAutoFit/>
            </a:bodyPr>
            <a:lstStyle/>
            <a:p>
              <a:pPr indent="287338">
                <a:tabLst>
                  <a:tab pos="1882775" algn="l"/>
                  <a:tab pos="1998663" algn="l"/>
                </a:tabLst>
              </a:pPr>
              <a:r>
                <a:rPr lang="en-US" sz="2000" b="1" dirty="0" smtClean="0">
                  <a:latin typeface="+mn-lt"/>
                </a:rPr>
                <a:t>Clear</a:t>
              </a:r>
              <a:r>
                <a:rPr lang="en-US" sz="2000" dirty="0" smtClean="0">
                  <a:latin typeface="+mn-lt"/>
                </a:rPr>
                <a:t>		</a:t>
              </a:r>
              <a:r>
                <a:rPr lang="en-US" sz="2000" b="1" dirty="0" smtClean="0">
                  <a:latin typeface="+mn-lt"/>
                </a:rPr>
                <a:t>Not Clear</a:t>
              </a: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80160" y="1905000"/>
            <a:ext cx="6187440" cy="4724400"/>
          </a:xfrm>
          <a:prstGeom prst="rect">
            <a:avLst/>
          </a:prstGeom>
          <a:noFill/>
          <a:ln w="9525">
            <a:noFill/>
            <a:miter lim="800000"/>
            <a:headEnd/>
            <a:tailEnd/>
          </a:ln>
        </p:spPr>
      </p:pic>
      <p:sp>
        <p:nvSpPr>
          <p:cNvPr id="7987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7987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What is a Complex Project?</a:t>
            </a:r>
          </a:p>
        </p:txBody>
      </p:sp>
      <p:sp>
        <p:nvSpPr>
          <p:cNvPr id="8" name="TextBox 7"/>
          <p:cNvSpPr txBox="1"/>
          <p:nvPr/>
        </p:nvSpPr>
        <p:spPr>
          <a:xfrm>
            <a:off x="6324600" y="5486400"/>
            <a:ext cx="2606803" cy="707886"/>
          </a:xfrm>
          <a:prstGeom prst="rect">
            <a:avLst/>
          </a:prstGeom>
          <a:solidFill>
            <a:srgbClr val="CCECFF"/>
          </a:solidFill>
          <a:ln>
            <a:solidFill>
              <a:schemeClr val="tx1"/>
            </a:solidFill>
          </a:ln>
        </p:spPr>
        <p:txBody>
          <a:bodyPr wrap="none">
            <a:spAutoFit/>
          </a:bodyPr>
          <a:lstStyle/>
          <a:p>
            <a:pPr algn="ctr">
              <a:defRPr/>
            </a:pPr>
            <a:r>
              <a:rPr lang="en-US" sz="2000" dirty="0">
                <a:latin typeface="+mn-lt"/>
              </a:rPr>
              <a:t>This project is </a:t>
            </a:r>
          </a:p>
          <a:p>
            <a:pPr algn="ctr">
              <a:defRPr/>
            </a:pPr>
            <a:r>
              <a:rPr lang="en-US" sz="2000" dirty="0">
                <a:latin typeface="+mn-lt"/>
              </a:rPr>
              <a:t>Moderately Complex </a:t>
            </a:r>
          </a:p>
        </p:txBody>
      </p:sp>
      <p:sp>
        <p:nvSpPr>
          <p:cNvPr id="79880"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Portfolio of </a:t>
            </a:r>
            <a:r>
              <a:rPr lang="en-US" sz="3200" b="1" dirty="0" smtClean="0">
                <a:solidFill>
                  <a:schemeClr val="accent1"/>
                </a:solidFill>
                <a:latin typeface="Arial" charset="0"/>
              </a:rPr>
              <a:t>Tools</a:t>
            </a:r>
            <a:r>
              <a:rPr lang="en-US" sz="3200" b="1" dirty="0">
                <a:solidFill>
                  <a:schemeClr val="accent1"/>
                </a:solidFill>
                <a:latin typeface="Arial" charset="0"/>
              </a:rPr>
              <a:t>, </a:t>
            </a:r>
            <a:r>
              <a:rPr lang="en-US" sz="3200" b="1" dirty="0" smtClean="0">
                <a:solidFill>
                  <a:schemeClr val="accent1"/>
                </a:solidFill>
                <a:latin typeface="Arial" charset="0"/>
              </a:rPr>
              <a:t>Templates </a:t>
            </a:r>
            <a:r>
              <a:rPr lang="en-US" sz="3200" b="1" dirty="0">
                <a:solidFill>
                  <a:schemeClr val="accent1"/>
                </a:solidFill>
                <a:latin typeface="Arial" charset="0"/>
              </a:rPr>
              <a:t>and </a:t>
            </a:r>
            <a:r>
              <a:rPr lang="en-US" sz="3200" b="1" dirty="0" smtClean="0">
                <a:solidFill>
                  <a:schemeClr val="accent1"/>
                </a:solidFill>
                <a:latin typeface="Arial" charset="0"/>
              </a:rPr>
              <a:t>Processes</a:t>
            </a:r>
            <a:endParaRPr lang="en-US" sz="3200" b="1" dirty="0">
              <a:solidFill>
                <a:schemeClr val="accent1"/>
              </a:solidFill>
              <a:latin typeface="Arial" charset="0"/>
            </a:endParaRP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Determine Project Quadrant</a:t>
            </a:r>
          </a:p>
        </p:txBody>
      </p:sp>
      <p:sp>
        <p:nvSpPr>
          <p:cNvPr id="8090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Portfolio of </a:t>
            </a:r>
            <a:r>
              <a:rPr lang="en-US" sz="3200" b="1" dirty="0" smtClean="0">
                <a:solidFill>
                  <a:schemeClr val="accent1"/>
                </a:solidFill>
                <a:latin typeface="Arial" charset="0"/>
              </a:rPr>
              <a:t>Tools</a:t>
            </a:r>
            <a:r>
              <a:rPr lang="en-US" sz="3200" b="1" dirty="0">
                <a:solidFill>
                  <a:schemeClr val="accent1"/>
                </a:solidFill>
                <a:latin typeface="Arial" charset="0"/>
              </a:rPr>
              <a:t>, </a:t>
            </a:r>
            <a:r>
              <a:rPr lang="en-US" sz="3200" b="1" dirty="0" smtClean="0">
                <a:solidFill>
                  <a:schemeClr val="accent1"/>
                </a:solidFill>
                <a:latin typeface="Arial" charset="0"/>
              </a:rPr>
              <a:t>Templates </a:t>
            </a:r>
            <a:r>
              <a:rPr lang="en-US" sz="3200" b="1" dirty="0">
                <a:solidFill>
                  <a:schemeClr val="accent1"/>
                </a:solidFill>
                <a:latin typeface="Arial" charset="0"/>
              </a:rPr>
              <a:t>and </a:t>
            </a:r>
            <a:r>
              <a:rPr lang="en-US" sz="3200" b="1" dirty="0" smtClean="0">
                <a:solidFill>
                  <a:schemeClr val="accent1"/>
                </a:solidFill>
                <a:latin typeface="Arial" charset="0"/>
              </a:rPr>
              <a:t>Processes</a:t>
            </a:r>
            <a:endParaRPr lang="en-US" sz="3200" b="1" dirty="0">
              <a:solidFill>
                <a:schemeClr val="accent1"/>
              </a:solidFill>
              <a:latin typeface="Arial" charset="0"/>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75</a:t>
            </a:fld>
            <a:endParaRPr lang="en-US"/>
          </a:p>
        </p:txBody>
      </p:sp>
      <p:grpSp>
        <p:nvGrpSpPr>
          <p:cNvPr id="24" name="Group 23"/>
          <p:cNvGrpSpPr/>
          <p:nvPr/>
        </p:nvGrpSpPr>
        <p:grpSpPr>
          <a:xfrm>
            <a:off x="3429000" y="2971800"/>
            <a:ext cx="3886200" cy="3276600"/>
            <a:chOff x="3429000" y="2971800"/>
            <a:chExt cx="3886200" cy="3276600"/>
          </a:xfrm>
        </p:grpSpPr>
        <p:sp>
          <p:nvSpPr>
            <p:cNvPr id="16" name="Rectangle 15"/>
            <p:cNvSpPr/>
            <p:nvPr/>
          </p:nvSpPr>
          <p:spPr bwMode="auto">
            <a:xfrm>
              <a:off x="5410200" y="4648200"/>
              <a:ext cx="1905000" cy="160020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sp>
          <p:nvSpPr>
            <p:cNvPr id="15" name="Rectangle 14"/>
            <p:cNvSpPr/>
            <p:nvPr/>
          </p:nvSpPr>
          <p:spPr bwMode="auto">
            <a:xfrm>
              <a:off x="3429000" y="2971800"/>
              <a:ext cx="3886200" cy="167640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endParaRPr>
            </a:p>
          </p:txBody>
        </p:sp>
      </p:grpSp>
      <p:grpSp>
        <p:nvGrpSpPr>
          <p:cNvPr id="25" name="Group 24"/>
          <p:cNvGrpSpPr/>
          <p:nvPr/>
        </p:nvGrpSpPr>
        <p:grpSpPr>
          <a:xfrm>
            <a:off x="990600" y="1981200"/>
            <a:ext cx="8077200" cy="4953000"/>
            <a:chOff x="990600" y="1981200"/>
            <a:chExt cx="8077200" cy="4953000"/>
          </a:xfrm>
        </p:grpSpPr>
        <p:sp>
          <p:nvSpPr>
            <p:cNvPr id="10" name="TextBox 9"/>
            <p:cNvSpPr txBox="1"/>
            <p:nvPr/>
          </p:nvSpPr>
          <p:spPr>
            <a:xfrm>
              <a:off x="2895600" y="1981200"/>
              <a:ext cx="4876800" cy="523220"/>
            </a:xfrm>
            <a:prstGeom prst="rect">
              <a:avLst/>
            </a:prstGeom>
            <a:noFill/>
          </p:spPr>
          <p:txBody>
            <a:bodyPr wrap="square" rtlCol="0">
              <a:spAutoFit/>
            </a:bodyPr>
            <a:lstStyle/>
            <a:p>
              <a:pPr algn="ctr"/>
              <a:r>
                <a:rPr lang="en-US" sz="2800" b="1" dirty="0" smtClean="0">
                  <a:latin typeface="+mn-lt"/>
                </a:rPr>
                <a:t>Solution</a:t>
              </a:r>
            </a:p>
          </p:txBody>
        </p:sp>
        <p:sp>
          <p:nvSpPr>
            <p:cNvPr id="12" name="TextBox 11"/>
            <p:cNvSpPr txBox="1"/>
            <p:nvPr/>
          </p:nvSpPr>
          <p:spPr>
            <a:xfrm>
              <a:off x="3657600" y="2590800"/>
              <a:ext cx="3581400" cy="400110"/>
            </a:xfrm>
            <a:prstGeom prst="rect">
              <a:avLst/>
            </a:prstGeom>
            <a:noFill/>
          </p:spPr>
          <p:txBody>
            <a:bodyPr wrap="square" rtlCol="0">
              <a:spAutoFit/>
            </a:bodyPr>
            <a:lstStyle/>
            <a:p>
              <a:pPr indent="287338">
                <a:tabLst>
                  <a:tab pos="1882775" algn="l"/>
                  <a:tab pos="1998663" algn="l"/>
                </a:tabLst>
              </a:pPr>
              <a:r>
                <a:rPr lang="en-US" sz="2000" b="1" dirty="0" smtClean="0">
                  <a:latin typeface="+mn-lt"/>
                </a:rPr>
                <a:t>Clear</a:t>
              </a:r>
              <a:r>
                <a:rPr lang="en-US" sz="2000" dirty="0" smtClean="0">
                  <a:latin typeface="+mn-lt"/>
                </a:rPr>
                <a:t>		</a:t>
              </a:r>
              <a:r>
                <a:rPr lang="en-US" sz="2000" b="1" dirty="0" smtClean="0">
                  <a:latin typeface="+mn-lt"/>
                </a:rPr>
                <a:t>Not Clear</a:t>
              </a:r>
            </a:p>
          </p:txBody>
        </p:sp>
        <p:sp>
          <p:nvSpPr>
            <p:cNvPr id="13" name="TextBox 12"/>
            <p:cNvSpPr txBox="1"/>
            <p:nvPr/>
          </p:nvSpPr>
          <p:spPr>
            <a:xfrm>
              <a:off x="990600" y="3268920"/>
              <a:ext cx="2438400" cy="2139047"/>
            </a:xfrm>
            <a:prstGeom prst="rect">
              <a:avLst/>
            </a:prstGeom>
            <a:noFill/>
          </p:spPr>
          <p:txBody>
            <a:bodyPr wrap="square" rtlCol="0">
              <a:spAutoFit/>
            </a:bodyPr>
            <a:lstStyle/>
            <a:p>
              <a:pPr algn="r"/>
              <a:r>
                <a:rPr lang="en-US" sz="2000" b="1" dirty="0" smtClean="0">
                  <a:latin typeface="+mn-lt"/>
                </a:rPr>
                <a:t/>
              </a:r>
              <a:br>
                <a:rPr lang="en-US" sz="2000" b="1" dirty="0" smtClean="0">
                  <a:latin typeface="+mn-lt"/>
                </a:rPr>
              </a:br>
              <a:r>
                <a:rPr lang="en-US" sz="2000" b="1" dirty="0" smtClean="0">
                  <a:latin typeface="+mn-lt"/>
                </a:rPr>
                <a:t>Not Clear</a:t>
              </a:r>
            </a:p>
            <a:p>
              <a:endParaRPr lang="en-US" sz="2000" dirty="0" smtClean="0">
                <a:latin typeface="+mn-lt"/>
              </a:endParaRPr>
            </a:p>
            <a:p>
              <a:r>
                <a:rPr lang="en-US" sz="2800" b="1" dirty="0" smtClean="0">
                  <a:latin typeface="+mn-lt"/>
                </a:rPr>
                <a:t>Goal</a:t>
              </a:r>
              <a:endParaRPr lang="en-US" sz="2000" dirty="0" smtClean="0">
                <a:latin typeface="+mn-lt"/>
              </a:endParaRPr>
            </a:p>
            <a:p>
              <a:endParaRPr lang="en-US" sz="2000" dirty="0" smtClean="0">
                <a:latin typeface="+mn-lt"/>
              </a:endParaRPr>
            </a:p>
            <a:p>
              <a:pPr algn="r">
                <a:spcBef>
                  <a:spcPts val="600"/>
                </a:spcBef>
              </a:pPr>
              <a:r>
                <a:rPr lang="en-US" sz="2000" b="1" dirty="0" smtClean="0">
                  <a:latin typeface="+mn-lt"/>
                </a:rPr>
                <a:t>Clear</a:t>
              </a:r>
            </a:p>
          </p:txBody>
        </p:sp>
        <p:graphicFrame>
          <p:nvGraphicFramePr>
            <p:cNvPr id="14" name="Diagram 13"/>
            <p:cNvGraphicFramePr/>
            <p:nvPr/>
          </p:nvGraphicFramePr>
          <p:xfrm>
            <a:off x="2819400" y="3251200"/>
            <a:ext cx="51054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7772400" y="2590800"/>
              <a:ext cx="1295400" cy="830997"/>
            </a:xfrm>
            <a:prstGeom prst="rect">
              <a:avLst/>
            </a:prstGeom>
            <a:noFill/>
          </p:spPr>
          <p:txBody>
            <a:bodyPr wrap="square" rtlCol="0">
              <a:spAutoFit/>
            </a:bodyPr>
            <a:lstStyle/>
            <a:p>
              <a:r>
                <a:rPr lang="en-US" sz="1600" b="1" dirty="0" smtClean="0">
                  <a:latin typeface="+mn-lt"/>
                </a:rPr>
                <a:t>Complex</a:t>
              </a:r>
            </a:p>
            <a:p>
              <a:r>
                <a:rPr lang="en-US" sz="1600" b="1" dirty="0" smtClean="0">
                  <a:latin typeface="+mn-lt"/>
                </a:rPr>
                <a:t>Project</a:t>
              </a:r>
            </a:p>
            <a:p>
              <a:r>
                <a:rPr lang="en-US" sz="1600" b="1" dirty="0" smtClean="0">
                  <a:latin typeface="+mn-lt"/>
                </a:rPr>
                <a:t>Landscape</a:t>
              </a:r>
              <a:endParaRPr lang="en-US" b="1" dirty="0" smtClean="0">
                <a:latin typeface="+mn-lt"/>
              </a:endParaRPr>
            </a:p>
          </p:txBody>
        </p:sp>
        <p:cxnSp>
          <p:nvCxnSpPr>
            <p:cNvPr id="19" name="Straight Arrow Connector 18"/>
            <p:cNvCxnSpPr>
              <a:stCxn id="17" idx="1"/>
            </p:cNvCxnSpPr>
            <p:nvPr/>
          </p:nvCxnSpPr>
          <p:spPr bwMode="auto">
            <a:xfrm flipH="1">
              <a:off x="7239000" y="3006299"/>
              <a:ext cx="533400" cy="422701"/>
            </a:xfrm>
            <a:prstGeom prst="straightConnector1">
              <a:avLst/>
            </a:prstGeom>
            <a:solidFill>
              <a:schemeClr val="accent1"/>
            </a:solidFill>
            <a:ln w="25400" cap="flat" cmpd="sng" algn="ctr">
              <a:solidFill>
                <a:schemeClr val="tx1"/>
              </a:solidFill>
              <a:prstDash val="solid"/>
              <a:miter lim="800000"/>
              <a:headEnd type="none" w="med" len="med"/>
              <a:tailEnd type="stealth"/>
            </a:ln>
            <a:effectLst/>
          </p:spPr>
        </p:cxn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192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305800" cy="523220"/>
          </a:xfrm>
          <a:prstGeom prst="rect">
            <a:avLst/>
          </a:prstGeom>
          <a:noFill/>
        </p:spPr>
        <p:txBody>
          <a:bodyPr wrap="square">
            <a:spAutoFit/>
          </a:bodyPr>
          <a:lstStyle/>
          <a:p>
            <a:pPr>
              <a:defRPr/>
            </a:pPr>
            <a:r>
              <a:rPr lang="en-US" sz="2800" b="1" dirty="0">
                <a:solidFill>
                  <a:srgbClr val="003366"/>
                </a:solidFill>
                <a:latin typeface="+mn-lt"/>
              </a:rPr>
              <a:t>Determine Project Management Model</a:t>
            </a:r>
          </a:p>
        </p:txBody>
      </p:sp>
      <p:sp>
        <p:nvSpPr>
          <p:cNvPr id="8192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r"/>
            <a:r>
              <a:rPr lang="en-US" sz="3200" b="1" dirty="0">
                <a:solidFill>
                  <a:schemeClr val="accent1"/>
                </a:solidFill>
                <a:latin typeface="Arial" charset="0"/>
              </a:rPr>
              <a:t> Portfolio of </a:t>
            </a:r>
            <a:r>
              <a:rPr lang="en-US" sz="3200" b="1" dirty="0" smtClean="0">
                <a:solidFill>
                  <a:schemeClr val="accent1"/>
                </a:solidFill>
                <a:latin typeface="Arial" charset="0"/>
              </a:rPr>
              <a:t>Tools</a:t>
            </a:r>
            <a:r>
              <a:rPr lang="en-US" sz="3200" b="1" dirty="0">
                <a:solidFill>
                  <a:schemeClr val="accent1"/>
                </a:solidFill>
                <a:latin typeface="Arial" charset="0"/>
              </a:rPr>
              <a:t>, </a:t>
            </a:r>
            <a:r>
              <a:rPr lang="en-US" sz="3200" b="1" dirty="0" smtClean="0">
                <a:solidFill>
                  <a:schemeClr val="accent1"/>
                </a:solidFill>
                <a:latin typeface="Arial" charset="0"/>
              </a:rPr>
              <a:t>Templates </a:t>
            </a:r>
            <a:r>
              <a:rPr lang="en-US" sz="3200" b="1" dirty="0">
                <a:solidFill>
                  <a:schemeClr val="accent1"/>
                </a:solidFill>
                <a:latin typeface="Arial" charset="0"/>
              </a:rPr>
              <a:t>and </a:t>
            </a:r>
            <a:r>
              <a:rPr lang="en-US" sz="3200" b="1" dirty="0" smtClean="0">
                <a:solidFill>
                  <a:schemeClr val="accent1"/>
                </a:solidFill>
                <a:latin typeface="Arial" charset="0"/>
              </a:rPr>
              <a:t>Processes</a:t>
            </a:r>
            <a:endParaRPr lang="en-US" sz="3200" b="1" dirty="0">
              <a:solidFill>
                <a:schemeClr val="accent1"/>
              </a:solidFill>
              <a:latin typeface="Arial" charset="0"/>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76</a:t>
            </a:fld>
            <a:endParaRPr lang="en-US"/>
          </a:p>
        </p:txBody>
      </p:sp>
      <p:grpSp>
        <p:nvGrpSpPr>
          <p:cNvPr id="23" name="Group 22"/>
          <p:cNvGrpSpPr/>
          <p:nvPr/>
        </p:nvGrpSpPr>
        <p:grpSpPr>
          <a:xfrm>
            <a:off x="1295400" y="2057400"/>
            <a:ext cx="6934200" cy="4191000"/>
            <a:chOff x="1295400" y="2057400"/>
            <a:chExt cx="6934200" cy="4191000"/>
          </a:xfrm>
        </p:grpSpPr>
        <p:sp>
          <p:nvSpPr>
            <p:cNvPr id="12" name="TextBox 11"/>
            <p:cNvSpPr txBox="1"/>
            <p:nvPr/>
          </p:nvSpPr>
          <p:spPr>
            <a:xfrm>
              <a:off x="1295400" y="3268920"/>
              <a:ext cx="2209800" cy="1954381"/>
            </a:xfrm>
            <a:prstGeom prst="rect">
              <a:avLst/>
            </a:prstGeom>
            <a:noFill/>
          </p:spPr>
          <p:txBody>
            <a:bodyPr wrap="square" rtlCol="0">
              <a:spAutoFit/>
            </a:bodyPr>
            <a:lstStyle/>
            <a:p>
              <a:pPr algn="r"/>
              <a:r>
                <a:rPr lang="en-US" sz="2000" b="1" dirty="0" smtClean="0">
                  <a:latin typeface="+mn-lt"/>
                </a:rPr>
                <a:t/>
              </a:r>
              <a:br>
                <a:rPr lang="en-US" sz="2000" b="1" dirty="0" smtClean="0">
                  <a:latin typeface="+mn-lt"/>
                </a:rPr>
              </a:br>
              <a:r>
                <a:rPr lang="en-US" sz="1600" b="1" dirty="0" smtClean="0">
                  <a:latin typeface="+mn-lt"/>
                </a:rPr>
                <a:t>Not Clear</a:t>
              </a:r>
              <a:endParaRPr lang="en-US" sz="2000" b="1" dirty="0" smtClean="0">
                <a:latin typeface="+mn-lt"/>
              </a:endParaRPr>
            </a:p>
            <a:p>
              <a:endParaRPr lang="en-US" sz="2000" dirty="0" smtClean="0">
                <a:latin typeface="+mn-lt"/>
              </a:endParaRPr>
            </a:p>
            <a:p>
              <a:r>
                <a:rPr lang="en-US" b="1" dirty="0" smtClean="0">
                  <a:latin typeface="+mn-lt"/>
                </a:rPr>
                <a:t>Goal</a:t>
              </a:r>
              <a:endParaRPr lang="en-US" dirty="0" smtClean="0">
                <a:latin typeface="+mn-lt"/>
              </a:endParaRPr>
            </a:p>
            <a:p>
              <a:endParaRPr lang="en-US" sz="2000" dirty="0" smtClean="0">
                <a:latin typeface="+mn-lt"/>
              </a:endParaRPr>
            </a:p>
            <a:p>
              <a:pPr algn="r">
                <a:spcBef>
                  <a:spcPts val="600"/>
                </a:spcBef>
              </a:pPr>
              <a:r>
                <a:rPr lang="en-US" sz="1600" b="1" dirty="0" smtClean="0">
                  <a:latin typeface="+mn-lt"/>
                </a:rPr>
                <a:t>Clear</a:t>
              </a:r>
            </a:p>
          </p:txBody>
        </p:sp>
        <p:grpSp>
          <p:nvGrpSpPr>
            <p:cNvPr id="22" name="Group 21"/>
            <p:cNvGrpSpPr/>
            <p:nvPr/>
          </p:nvGrpSpPr>
          <p:grpSpPr>
            <a:xfrm>
              <a:off x="3352800" y="2057400"/>
              <a:ext cx="4876800" cy="4191000"/>
              <a:chOff x="3352800" y="2057400"/>
              <a:chExt cx="4876800" cy="4191000"/>
            </a:xfrm>
          </p:grpSpPr>
          <p:grpSp>
            <p:nvGrpSpPr>
              <p:cNvPr id="21" name="Group 20"/>
              <p:cNvGrpSpPr/>
              <p:nvPr/>
            </p:nvGrpSpPr>
            <p:grpSpPr>
              <a:xfrm>
                <a:off x="3352800" y="2057400"/>
                <a:ext cx="4876800" cy="1828800"/>
                <a:chOff x="3352800" y="2057400"/>
                <a:chExt cx="4876800" cy="1828800"/>
              </a:xfrm>
            </p:grpSpPr>
            <p:sp>
              <p:nvSpPr>
                <p:cNvPr id="10" name="TextBox 9"/>
                <p:cNvSpPr txBox="1"/>
                <p:nvPr/>
              </p:nvSpPr>
              <p:spPr>
                <a:xfrm>
                  <a:off x="3352800" y="2057400"/>
                  <a:ext cx="4876800" cy="461665"/>
                </a:xfrm>
                <a:prstGeom prst="rect">
                  <a:avLst/>
                </a:prstGeom>
                <a:noFill/>
              </p:spPr>
              <p:txBody>
                <a:bodyPr wrap="square" rtlCol="0">
                  <a:spAutoFit/>
                </a:bodyPr>
                <a:lstStyle/>
                <a:p>
                  <a:pPr algn="ctr"/>
                  <a:r>
                    <a:rPr lang="en-US" b="1" dirty="0" smtClean="0">
                      <a:latin typeface="+mn-lt"/>
                    </a:rPr>
                    <a:t>Solution</a:t>
                  </a:r>
                </a:p>
              </p:txBody>
            </p:sp>
            <p:sp>
              <p:nvSpPr>
                <p:cNvPr id="11" name="TextBox 10"/>
                <p:cNvSpPr txBox="1"/>
                <p:nvPr/>
              </p:nvSpPr>
              <p:spPr>
                <a:xfrm>
                  <a:off x="3810000" y="2590800"/>
                  <a:ext cx="3810000" cy="338554"/>
                </a:xfrm>
                <a:prstGeom prst="rect">
                  <a:avLst/>
                </a:prstGeom>
                <a:noFill/>
              </p:spPr>
              <p:txBody>
                <a:bodyPr wrap="square" rtlCol="0">
                  <a:spAutoFit/>
                </a:bodyPr>
                <a:lstStyle/>
                <a:p>
                  <a:pPr indent="287338">
                    <a:tabLst>
                      <a:tab pos="1882775" algn="l"/>
                      <a:tab pos="2170113" algn="l"/>
                    </a:tabLst>
                  </a:pPr>
                  <a:r>
                    <a:rPr lang="en-US" sz="1600" b="1" dirty="0" smtClean="0">
                      <a:latin typeface="+mn-lt"/>
                    </a:rPr>
                    <a:t>Clear</a:t>
                  </a:r>
                  <a:r>
                    <a:rPr lang="en-US" sz="1600" dirty="0" smtClean="0">
                      <a:latin typeface="+mn-lt"/>
                    </a:rPr>
                    <a:t>		</a:t>
                  </a:r>
                  <a:r>
                    <a:rPr lang="en-US" sz="1600" b="1" dirty="0" smtClean="0">
                      <a:latin typeface="+mn-lt"/>
                    </a:rPr>
                    <a:t>Not Clear</a:t>
                  </a:r>
                </a:p>
              </p:txBody>
            </p:sp>
            <p:sp>
              <p:nvSpPr>
                <p:cNvPr id="13" name="Rectangle 12"/>
                <p:cNvSpPr/>
                <p:nvPr/>
              </p:nvSpPr>
              <p:spPr bwMode="auto">
                <a:xfrm>
                  <a:off x="3581400" y="2971800"/>
                  <a:ext cx="1905000" cy="914400"/>
                </a:xfrm>
                <a:prstGeom prst="rect">
                  <a:avLst/>
                </a:prstGeom>
                <a:solidFill>
                  <a:schemeClr val="accent2">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ts val="600"/>
                    </a:spcAft>
                    <a:buClrTx/>
                    <a:buSzTx/>
                    <a:buFontTx/>
                    <a:buNone/>
                    <a:tabLst/>
                  </a:pPr>
                  <a:r>
                    <a:rPr kumimoji="0" lang="en-US" sz="1800" b="1" i="0" u="none" strike="noStrike" cap="none" normalizeH="0" baseline="0" dirty="0" err="1" smtClean="0">
                      <a:ln>
                        <a:noFill/>
                      </a:ln>
                      <a:solidFill>
                        <a:schemeClr val="tx1"/>
                      </a:solidFill>
                      <a:effectLst/>
                      <a:latin typeface="+mn-lt"/>
                    </a:rPr>
                    <a:t>MPx</a:t>
                  </a:r>
                  <a:endParaRPr kumimoji="0" lang="en-US" sz="1800" b="1" i="0" u="none" strike="noStrike" cap="none" normalizeH="0" baseline="0" dirty="0" smtClean="0">
                    <a:ln>
                      <a:noFill/>
                    </a:ln>
                    <a:solidFill>
                      <a:schemeClr val="tx1"/>
                    </a:solidFill>
                    <a:effectLst/>
                    <a:latin typeface="+mn-lt"/>
                  </a:endParaRPr>
                </a:p>
                <a:p>
                  <a:pPr marR="0" indent="169863" algn="l" defTabSz="914400" rtl="0" eaLnBrk="1" fontAlgn="base" latinLnBrk="0" hangingPunct="1">
                    <a:lnSpc>
                      <a:spcPct val="100000"/>
                    </a:lnSpc>
                    <a:spcBef>
                      <a:spcPct val="0"/>
                    </a:spcBef>
                    <a:spcAft>
                      <a:spcPct val="0"/>
                    </a:spcAft>
                    <a:buClrTx/>
                    <a:buSzTx/>
                    <a:buFontTx/>
                    <a:buNone/>
                    <a:tabLst/>
                  </a:pPr>
                  <a:r>
                    <a:rPr lang="en-US" sz="1400" b="1" dirty="0" smtClean="0">
                      <a:latin typeface="+mn-lt"/>
                    </a:rPr>
                    <a:t>Extreme</a:t>
                  </a:r>
                </a:p>
                <a:p>
                  <a:pPr marR="0" indent="403225"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3366"/>
                      </a:solidFill>
                      <a:effectLst/>
                      <a:latin typeface="+mn-lt"/>
                    </a:rPr>
                    <a:t>INSPIRE</a:t>
                  </a:r>
                </a:p>
              </p:txBody>
            </p:sp>
            <p:sp>
              <p:nvSpPr>
                <p:cNvPr id="14" name="Rectangle 13"/>
                <p:cNvSpPr/>
                <p:nvPr/>
              </p:nvSpPr>
              <p:spPr bwMode="auto">
                <a:xfrm>
                  <a:off x="5688106" y="2971800"/>
                  <a:ext cx="2236694" cy="91440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spcAft>
                      <a:spcPts val="600"/>
                    </a:spcAft>
                  </a:pPr>
                  <a:r>
                    <a:rPr lang="en-US" sz="1800" b="1" dirty="0" err="1" smtClean="0">
                      <a:latin typeface="+mn-lt"/>
                    </a:rPr>
                    <a:t>xPM</a:t>
                  </a:r>
                  <a:endParaRPr lang="en-US" sz="1800" b="1" dirty="0" smtClean="0">
                    <a:latin typeface="+mn-lt"/>
                  </a:endParaRPr>
                </a:p>
                <a:p>
                  <a:pPr indent="169863"/>
                  <a:r>
                    <a:rPr lang="en-US" sz="1400" b="1" dirty="0" smtClean="0">
                      <a:latin typeface="+mn-lt"/>
                    </a:rPr>
                    <a:t>Extreme</a:t>
                  </a:r>
                  <a:endParaRPr lang="en-US" b="1" dirty="0" smtClean="0">
                    <a:solidFill>
                      <a:srgbClr val="000000"/>
                    </a:solidFill>
                    <a:latin typeface="Arial"/>
                  </a:endParaRPr>
                </a:p>
                <a:p>
                  <a:pPr indent="403225"/>
                  <a:r>
                    <a:rPr lang="en-US" sz="1400" b="1" dirty="0" smtClean="0">
                      <a:solidFill>
                        <a:srgbClr val="003366"/>
                      </a:solidFill>
                      <a:latin typeface="Arial"/>
                    </a:rPr>
                    <a:t>INSPIRE</a:t>
                  </a:r>
                </a:p>
              </p:txBody>
            </p:sp>
          </p:grpSp>
          <p:sp>
            <p:nvSpPr>
              <p:cNvPr id="15" name="Rectangle 14"/>
              <p:cNvSpPr/>
              <p:nvPr/>
            </p:nvSpPr>
            <p:spPr bwMode="auto">
              <a:xfrm>
                <a:off x="3581400" y="3962400"/>
                <a:ext cx="1905000" cy="228600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TPM</a:t>
                </a:r>
              </a:p>
              <a:p>
                <a:pPr marR="0" indent="169863" algn="l" defTabSz="914400" rtl="0" eaLnBrk="1" fontAlgn="base" latinLnBrk="0" hangingPunct="1">
                  <a:lnSpc>
                    <a:spcPct val="100000"/>
                  </a:lnSpc>
                  <a:spcBef>
                    <a:spcPct val="0"/>
                  </a:spcBef>
                  <a:spcAft>
                    <a:spcPct val="0"/>
                  </a:spcAft>
                  <a:buClrTx/>
                  <a:buSzTx/>
                  <a:buFontTx/>
                  <a:buNone/>
                  <a:tabLst/>
                </a:pPr>
                <a:r>
                  <a:rPr lang="en-US" sz="1400" b="1" dirty="0" smtClean="0">
                    <a:latin typeface="+mn-lt"/>
                  </a:rPr>
                  <a:t>Linear</a:t>
                </a:r>
              </a:p>
              <a:p>
                <a:pPr marR="0" indent="2873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mn-lt"/>
                  </a:rPr>
                  <a:t>Standard</a:t>
                </a:r>
                <a:r>
                  <a:rPr kumimoji="0" lang="en-US" sz="1200" b="1" i="0" u="none" strike="noStrike" cap="none" normalizeH="0" dirty="0" smtClean="0">
                    <a:ln>
                      <a:noFill/>
                    </a:ln>
                    <a:solidFill>
                      <a:srgbClr val="003366"/>
                    </a:solidFill>
                    <a:effectLst/>
                    <a:latin typeface="+mn-lt"/>
                  </a:rPr>
                  <a:t> Waterfall</a:t>
                </a:r>
              </a:p>
              <a:p>
                <a:pPr marR="0" indent="287338" algn="l" defTabSz="914400" rtl="0" eaLnBrk="1" fontAlgn="base" latinLnBrk="0" hangingPunct="1">
                  <a:lnSpc>
                    <a:spcPct val="100000"/>
                  </a:lnSpc>
                  <a:spcBef>
                    <a:spcPct val="0"/>
                  </a:spcBef>
                  <a:spcAft>
                    <a:spcPct val="0"/>
                  </a:spcAft>
                  <a:buClrTx/>
                  <a:buSzTx/>
                  <a:buFontTx/>
                  <a:buNone/>
                  <a:tabLst/>
                </a:pPr>
                <a:r>
                  <a:rPr lang="en-US" sz="1200" b="1" baseline="0" dirty="0" smtClean="0">
                    <a:solidFill>
                      <a:srgbClr val="003366"/>
                    </a:solidFill>
                    <a:latin typeface="+mn-lt"/>
                  </a:rPr>
                  <a:t>Rapid Dev</a:t>
                </a:r>
                <a:r>
                  <a:rPr lang="en-US" sz="1200" b="1" dirty="0" smtClean="0">
                    <a:solidFill>
                      <a:srgbClr val="003366"/>
                    </a:solidFill>
                    <a:latin typeface="+mn-lt"/>
                  </a:rPr>
                  <a:t> Waterfall</a:t>
                </a:r>
              </a:p>
              <a:p>
                <a:pPr marR="0" indent="169863"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latin typeface="+mn-lt"/>
                  </a:rPr>
                  <a:t>Incremental</a:t>
                </a:r>
              </a:p>
              <a:p>
                <a:pPr marR="0" indent="287338"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3366"/>
                    </a:solidFill>
                    <a:latin typeface="+mn-lt"/>
                  </a:rPr>
                  <a:t>Staged Del Waterfall</a:t>
                </a:r>
              </a:p>
              <a:p>
                <a:pPr marR="0" indent="287338"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3366"/>
                    </a:solidFill>
                    <a:effectLst/>
                    <a:latin typeface="+mn-lt"/>
                  </a:rPr>
                  <a:t>FDD</a:t>
                </a:r>
                <a:endParaRPr kumimoji="0" lang="en-US" sz="1100" b="1" i="0" u="none" strike="noStrike" cap="none" normalizeH="0" baseline="0" dirty="0" smtClean="0">
                  <a:ln>
                    <a:noFill/>
                  </a:ln>
                  <a:solidFill>
                    <a:srgbClr val="003366"/>
                  </a:solidFill>
                  <a:effectLst/>
                  <a:latin typeface="+mn-lt"/>
                </a:endParaRPr>
              </a:p>
            </p:txBody>
          </p:sp>
          <p:sp>
            <p:nvSpPr>
              <p:cNvPr id="16" name="Rectangle 15"/>
              <p:cNvSpPr/>
              <p:nvPr/>
            </p:nvSpPr>
            <p:spPr bwMode="auto">
              <a:xfrm>
                <a:off x="5688106" y="3962400"/>
                <a:ext cx="2236694" cy="228600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US" sz="1800" b="1" dirty="0" smtClean="0">
                    <a:latin typeface="+mn-lt"/>
                  </a:rPr>
                  <a:t>APM</a:t>
                </a:r>
              </a:p>
              <a:p>
                <a:pPr indent="169863"/>
                <a:r>
                  <a:rPr lang="en-US" sz="1400" b="1" dirty="0" smtClean="0">
                    <a:latin typeface="+mn-lt"/>
                  </a:rPr>
                  <a:t>Iterative</a:t>
                </a:r>
              </a:p>
              <a:p>
                <a:pPr indent="287338"/>
                <a:r>
                  <a:rPr lang="en-US" sz="1200" b="1" dirty="0" smtClean="0">
                    <a:solidFill>
                      <a:srgbClr val="003366"/>
                    </a:solidFill>
                    <a:latin typeface="+mn-lt"/>
                  </a:rPr>
                  <a:t>Prototyping</a:t>
                </a:r>
              </a:p>
              <a:p>
                <a:pPr indent="287338"/>
                <a:r>
                  <a:rPr lang="en-US" sz="1200" b="1" dirty="0" err="1" smtClean="0">
                    <a:solidFill>
                      <a:srgbClr val="003366"/>
                    </a:solidFill>
                    <a:latin typeface="+mn-lt"/>
                  </a:rPr>
                  <a:t>Evol</a:t>
                </a:r>
                <a:r>
                  <a:rPr lang="en-US" sz="1200" b="1" dirty="0" smtClean="0">
                    <a:solidFill>
                      <a:srgbClr val="003366"/>
                    </a:solidFill>
                    <a:latin typeface="+mn-lt"/>
                  </a:rPr>
                  <a:t>. </a:t>
                </a:r>
                <a:r>
                  <a:rPr lang="en-US" sz="1200" b="1" dirty="0" err="1" smtClean="0">
                    <a:solidFill>
                      <a:srgbClr val="003366"/>
                    </a:solidFill>
                    <a:latin typeface="+mn-lt"/>
                  </a:rPr>
                  <a:t>Dev.Waterfall</a:t>
                </a:r>
                <a:endParaRPr lang="en-US" sz="1200" b="1" dirty="0" smtClean="0">
                  <a:solidFill>
                    <a:srgbClr val="003366"/>
                  </a:solidFill>
                  <a:latin typeface="+mn-lt"/>
                </a:endParaRPr>
              </a:p>
              <a:p>
                <a:pPr indent="287338"/>
                <a:r>
                  <a:rPr lang="en-US" sz="1200" b="1" dirty="0" smtClean="0">
                    <a:solidFill>
                      <a:srgbClr val="003366"/>
                    </a:solidFill>
                    <a:latin typeface="+mn-lt"/>
                  </a:rPr>
                  <a:t>RUP</a:t>
                </a:r>
              </a:p>
              <a:p>
                <a:pPr indent="287338"/>
                <a:r>
                  <a:rPr lang="en-US" sz="1200" b="1" dirty="0" smtClean="0">
                    <a:solidFill>
                      <a:srgbClr val="003366"/>
                    </a:solidFill>
                    <a:latin typeface="+mn-lt"/>
                  </a:rPr>
                  <a:t>DSDM</a:t>
                </a:r>
              </a:p>
              <a:p>
                <a:pPr indent="287338"/>
                <a:r>
                  <a:rPr lang="en-US" sz="1200" b="1" dirty="0" smtClean="0">
                    <a:solidFill>
                      <a:srgbClr val="003366"/>
                    </a:solidFill>
                    <a:latin typeface="+mn-lt"/>
                  </a:rPr>
                  <a:t>ASD</a:t>
                </a:r>
              </a:p>
              <a:p>
                <a:pPr indent="287338"/>
                <a:r>
                  <a:rPr lang="en-US" sz="1200" b="1" dirty="0" smtClean="0">
                    <a:solidFill>
                      <a:srgbClr val="003366"/>
                    </a:solidFill>
                    <a:latin typeface="+mn-lt"/>
                  </a:rPr>
                  <a:t>Scrum</a:t>
                </a:r>
              </a:p>
              <a:p>
                <a:pPr indent="169863"/>
                <a:r>
                  <a:rPr lang="en-US" sz="1400" b="1" dirty="0" smtClean="0">
                    <a:latin typeface="+mn-lt"/>
                  </a:rPr>
                  <a:t>Adaptive</a:t>
                </a:r>
              </a:p>
              <a:p>
                <a:pPr indent="287338"/>
                <a:r>
                  <a:rPr lang="en-US" sz="1200" b="1" dirty="0" smtClean="0">
                    <a:solidFill>
                      <a:srgbClr val="003366"/>
                    </a:solidFill>
                    <a:latin typeface="+mn-lt"/>
                  </a:rPr>
                  <a:t>ECPM Execution Phase</a:t>
                </a:r>
              </a:p>
              <a:p>
                <a:pPr indent="287338"/>
                <a:r>
                  <a:rPr lang="en-US" sz="1200" b="1" dirty="0" smtClean="0">
                    <a:solidFill>
                      <a:srgbClr val="003366"/>
                    </a:solidFill>
                    <a:latin typeface="+mn-lt"/>
                  </a:rPr>
                  <a:t>PRINCE2</a:t>
                </a:r>
                <a:endParaRPr lang="en-US" sz="1100" b="1" dirty="0" smtClean="0">
                  <a:solidFill>
                    <a:srgbClr val="003366"/>
                  </a:solidFill>
                  <a:latin typeface="+mn-lt"/>
                </a:endParaRPr>
              </a:p>
            </p:txBody>
          </p:sp>
        </p:grpSp>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294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Benefits to the P2 LEAN Framework</a:t>
            </a:r>
          </a:p>
        </p:txBody>
      </p:sp>
      <p:sp>
        <p:nvSpPr>
          <p:cNvPr id="82949"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r"/>
            <a:r>
              <a:rPr lang="en-US" sz="3200" b="1" dirty="0">
                <a:solidFill>
                  <a:schemeClr val="accent1"/>
                </a:solidFill>
                <a:latin typeface="Arial" charset="0"/>
              </a:rPr>
              <a:t> Portfolio of </a:t>
            </a:r>
            <a:r>
              <a:rPr lang="en-US" sz="3200" b="1" dirty="0" smtClean="0">
                <a:solidFill>
                  <a:schemeClr val="accent1"/>
                </a:solidFill>
                <a:latin typeface="Arial" charset="0"/>
              </a:rPr>
              <a:t>Tools</a:t>
            </a:r>
            <a:r>
              <a:rPr lang="en-US" sz="3200" b="1" dirty="0">
                <a:solidFill>
                  <a:schemeClr val="accent1"/>
                </a:solidFill>
                <a:latin typeface="Arial" charset="0"/>
              </a:rPr>
              <a:t>, </a:t>
            </a:r>
            <a:r>
              <a:rPr lang="en-US" sz="3200" b="1" dirty="0" smtClean="0">
                <a:solidFill>
                  <a:schemeClr val="accent1"/>
                </a:solidFill>
                <a:latin typeface="Arial" charset="0"/>
              </a:rPr>
              <a:t>Templates </a:t>
            </a:r>
            <a:r>
              <a:rPr lang="en-US" sz="3200" b="1" dirty="0">
                <a:solidFill>
                  <a:schemeClr val="accent1"/>
                </a:solidFill>
                <a:latin typeface="Arial" charset="0"/>
              </a:rPr>
              <a:t>and </a:t>
            </a:r>
            <a:r>
              <a:rPr lang="en-US" sz="3200" b="1" dirty="0" smtClean="0">
                <a:solidFill>
                  <a:schemeClr val="accent1"/>
                </a:solidFill>
                <a:latin typeface="Arial" charset="0"/>
              </a:rPr>
              <a:t>Processes</a:t>
            </a:r>
            <a:endParaRPr lang="en-US" sz="3200" b="1" dirty="0">
              <a:solidFill>
                <a:schemeClr val="accent1"/>
              </a:solidFill>
              <a:latin typeface="Arial" charset="0"/>
            </a:endParaRPr>
          </a:p>
        </p:txBody>
      </p:sp>
      <p:sp>
        <p:nvSpPr>
          <p:cNvPr id="6" name="TextBox 5"/>
          <p:cNvSpPr txBox="1"/>
          <p:nvPr/>
        </p:nvSpPr>
        <p:spPr>
          <a:xfrm>
            <a:off x="838200" y="2133600"/>
            <a:ext cx="7772400" cy="2554545"/>
          </a:xfrm>
          <a:prstGeom prst="rect">
            <a:avLst/>
          </a:prstGeom>
          <a:noFill/>
        </p:spPr>
        <p:txBody>
          <a:bodyPr>
            <a:spAutoFit/>
          </a:bodyPr>
          <a:lstStyle/>
          <a:p>
            <a:pPr marL="465138" indent="-350838">
              <a:spcAft>
                <a:spcPts val="1200"/>
              </a:spcAft>
              <a:buClr>
                <a:srgbClr val="003366"/>
              </a:buClr>
              <a:buFont typeface="Wingdings" pitchFamily="2" charset="2"/>
              <a:buChar char="Ø"/>
              <a:defRPr/>
            </a:pPr>
            <a:r>
              <a:rPr lang="en-US" sz="2000" dirty="0">
                <a:latin typeface="+mn-lt"/>
              </a:rPr>
              <a:t>P2 LEAN gives the Project Co-Managers the flexibility to choose the tools, templates and processes they will use and adapt to manage their project.</a:t>
            </a:r>
          </a:p>
          <a:p>
            <a:pPr marL="465138" indent="-350838">
              <a:spcAft>
                <a:spcPts val="1200"/>
              </a:spcAft>
              <a:buClr>
                <a:srgbClr val="003366"/>
              </a:buClr>
              <a:buFont typeface="Wingdings" pitchFamily="2" charset="2"/>
              <a:buChar char="Ø"/>
              <a:defRPr/>
            </a:pPr>
            <a:r>
              <a:rPr lang="en-US" sz="2000" dirty="0">
                <a:latin typeface="+mn-lt"/>
              </a:rPr>
              <a:t>As the project progresses through the stages the P2 LEAN kit is a resource for maintaining alignment of the management to the changing needs of the project.</a:t>
            </a:r>
          </a:p>
          <a:p>
            <a:pPr marL="465138" indent="-465138">
              <a:buFont typeface="Wingdings" pitchFamily="2" charset="2"/>
              <a:buChar char="Ø"/>
              <a:defRPr/>
            </a:pPr>
            <a:endParaRPr lang="en-US" sz="2000" dirty="0">
              <a:latin typeface="+mn-lt"/>
            </a:endParaRP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1081742"/>
            <a:ext cx="8077200" cy="523220"/>
          </a:xfrm>
        </p:spPr>
        <p:txBody>
          <a:bodyPr/>
          <a:lstStyle/>
          <a:p>
            <a:pPr algn="l" eaLnBrk="1" hangingPunct="1">
              <a:defRPr/>
            </a:pPr>
            <a:r>
              <a:rPr lang="en-US" sz="2800" b="1" dirty="0" smtClean="0">
                <a:solidFill>
                  <a:srgbClr val="003366"/>
                </a:solidFill>
              </a:rPr>
              <a:t>Supporting the P2 LEAN Framework</a:t>
            </a:r>
            <a:endParaRPr lang="en-US" sz="2800" dirty="0" smtClean="0">
              <a:solidFill>
                <a:srgbClr val="003366"/>
              </a:solidFill>
            </a:endParaRPr>
          </a:p>
        </p:txBody>
      </p:sp>
      <p:sp>
        <p:nvSpPr>
          <p:cNvPr id="83971" name="Text Box 7"/>
          <p:cNvSpPr txBox="1">
            <a:spLocks noChangeArrowheads="1"/>
          </p:cNvSpPr>
          <p:nvPr/>
        </p:nvSpPr>
        <p:spPr bwMode="auto">
          <a:xfrm>
            <a:off x="974725" y="1614488"/>
            <a:ext cx="2476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 </a:t>
            </a:r>
            <a:endParaRPr lang="en-US" sz="1800">
              <a:latin typeface="Arial" charset="0"/>
            </a:endParaRPr>
          </a:p>
        </p:txBody>
      </p:sp>
      <p:sp>
        <p:nvSpPr>
          <p:cNvPr id="8397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Other </a:t>
            </a:r>
            <a:r>
              <a:rPr lang="en-US" sz="3200" b="1" dirty="0" smtClean="0">
                <a:solidFill>
                  <a:schemeClr val="accent1"/>
                </a:solidFill>
                <a:latin typeface="Arial" charset="0"/>
              </a:rPr>
              <a:t>Artifacts </a:t>
            </a:r>
            <a:r>
              <a:rPr lang="en-US" sz="3200" b="1" dirty="0">
                <a:solidFill>
                  <a:schemeClr val="accent1"/>
                </a:solidFill>
                <a:latin typeface="Arial" charset="0"/>
              </a:rPr>
              <a:t>for </a:t>
            </a:r>
            <a:r>
              <a:rPr lang="en-US" sz="3200" b="1" dirty="0" smtClean="0">
                <a:solidFill>
                  <a:schemeClr val="accent1"/>
                </a:solidFill>
                <a:latin typeface="Arial" charset="0"/>
              </a:rPr>
              <a:t>Supporting </a:t>
            </a:r>
            <a:r>
              <a:rPr lang="en-US" sz="3200" b="1" dirty="0">
                <a:solidFill>
                  <a:schemeClr val="accent1"/>
                </a:solidFill>
                <a:latin typeface="Arial" charset="0"/>
              </a:rPr>
              <a:t>P2 LEAN</a:t>
            </a:r>
          </a:p>
        </p:txBody>
      </p:sp>
      <p:sp>
        <p:nvSpPr>
          <p:cNvPr id="83973" name="Rectangle 15"/>
          <p:cNvSpPr>
            <a:spLocks noChangeArrowheads="1"/>
          </p:cNvSpPr>
          <p:nvPr/>
        </p:nvSpPr>
        <p:spPr bwMode="auto">
          <a:xfrm>
            <a:off x="990600" y="1914942"/>
            <a:ext cx="6080125" cy="2123658"/>
          </a:xfrm>
          <a:prstGeom prst="rect">
            <a:avLst/>
          </a:prstGeom>
          <a:noFill/>
          <a:ln w="9525">
            <a:noFill/>
            <a:miter lim="800000"/>
            <a:headEnd/>
            <a:tailEnd/>
          </a:ln>
        </p:spPr>
        <p:txBody>
          <a:bodyPr wrap="square" anchor="ctr">
            <a:spAutoFit/>
          </a:bodyPr>
          <a:lstStyle/>
          <a:p>
            <a:pPr eaLnBrk="0" hangingPunct="0">
              <a:spcAft>
                <a:spcPts val="1200"/>
              </a:spcAft>
              <a:tabLst>
                <a:tab pos="457200" algn="l"/>
                <a:tab pos="1481138" algn="l"/>
              </a:tabLst>
            </a:pPr>
            <a:r>
              <a:rPr lang="en-US" sz="2000" b="1" dirty="0">
                <a:solidFill>
                  <a:srgbClr val="000000"/>
                </a:solidFill>
                <a:latin typeface="Arial" charset="0"/>
                <a:ea typeface="Times New Roman" pitchFamily="18" charset="0"/>
                <a:cs typeface="Arial" charset="0"/>
              </a:rPr>
              <a:t>Brainstorming Process</a:t>
            </a:r>
          </a:p>
          <a:p>
            <a:pPr eaLnBrk="0" hangingPunct="0">
              <a:spcAft>
                <a:spcPts val="1200"/>
              </a:spcAft>
              <a:tabLst>
                <a:tab pos="457200" algn="l"/>
                <a:tab pos="1481138" algn="l"/>
              </a:tabLst>
            </a:pPr>
            <a:r>
              <a:rPr lang="en-US" sz="2000" b="1" dirty="0">
                <a:solidFill>
                  <a:srgbClr val="000000"/>
                </a:solidFill>
                <a:latin typeface="Arial" charset="0"/>
                <a:ea typeface="Times New Roman" pitchFamily="18" charset="0"/>
                <a:cs typeface="Arial" charset="0"/>
              </a:rPr>
              <a:t>P2 LEAN Planning Hierarchy</a:t>
            </a:r>
          </a:p>
          <a:p>
            <a:pPr eaLnBrk="0" hangingPunct="0">
              <a:spcAft>
                <a:spcPts val="1200"/>
              </a:spcAft>
              <a:tabLst>
                <a:tab pos="457200" algn="l"/>
                <a:tab pos="1481138" algn="l"/>
              </a:tabLst>
            </a:pPr>
            <a:r>
              <a:rPr lang="en-US" sz="2000" b="1" dirty="0">
                <a:solidFill>
                  <a:srgbClr val="000000"/>
                </a:solidFill>
                <a:latin typeface="Arial" charset="0"/>
                <a:ea typeface="Times New Roman" pitchFamily="18" charset="0"/>
                <a:cs typeface="Arial" charset="0"/>
              </a:rPr>
              <a:t>Project Support Office (PSO)</a:t>
            </a:r>
            <a:endParaRPr lang="en-US" sz="2000" dirty="0">
              <a:latin typeface="Arial" charset="0"/>
              <a:ea typeface="Times New Roman" pitchFamily="18" charset="0"/>
              <a:cs typeface="Arial" charset="0"/>
            </a:endParaRPr>
          </a:p>
          <a:p>
            <a:pPr eaLnBrk="0" hangingPunct="0">
              <a:spcAft>
                <a:spcPts val="1200"/>
              </a:spcAft>
              <a:tabLst>
                <a:tab pos="457200" algn="l"/>
                <a:tab pos="1481138" algn="l"/>
              </a:tabLst>
            </a:pPr>
            <a:r>
              <a:rPr lang="en-US" sz="2000" b="1" dirty="0">
                <a:solidFill>
                  <a:srgbClr val="000000"/>
                </a:solidFill>
                <a:latin typeface="Arial" charset="0"/>
                <a:ea typeface="Times New Roman" pitchFamily="18" charset="0"/>
                <a:cs typeface="Arial" charset="0"/>
              </a:rPr>
              <a:t>Benefits from the P2 LEAN Framework</a:t>
            </a:r>
            <a:endParaRPr lang="en-US" sz="2000" dirty="0">
              <a:latin typeface="Arial" charset="0"/>
              <a:ea typeface="Times New Roman" pitchFamily="18" charset="0"/>
              <a:cs typeface="Arial" charset="0"/>
            </a:endParaRPr>
          </a:p>
          <a:p>
            <a:pPr eaLnBrk="0" hangingPunct="0">
              <a:tabLst>
                <a:tab pos="457200" algn="l"/>
                <a:tab pos="1481138" algn="l"/>
              </a:tabLst>
            </a:pPr>
            <a:endParaRPr lang="en-US" sz="1200" dirty="0">
              <a:latin typeface="Arial" charset="0"/>
              <a:ea typeface="Times New Roman" pitchFamily="18" charset="0"/>
              <a:cs typeface="Arial" charset="0"/>
            </a:endParaRPr>
          </a:p>
        </p:txBody>
      </p:sp>
      <p:pic>
        <p:nvPicPr>
          <p:cNvPr id="83974" name="Picture 2"/>
          <p:cNvPicPr>
            <a:picLocks noChangeAspect="1" noChangeArrowheads="1"/>
          </p:cNvPicPr>
          <p:nvPr/>
        </p:nvPicPr>
        <p:blipFill>
          <a:blip r:embed="rId3" cstate="print"/>
          <a:srcRect/>
          <a:stretch>
            <a:fillRect/>
          </a:stretch>
        </p:blipFill>
        <p:spPr bwMode="auto">
          <a:xfrm>
            <a:off x="6781800" y="1941513"/>
            <a:ext cx="1638132" cy="2401887"/>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J. Ross Publishing WAV™ material</a:t>
            </a:r>
            <a:endParaRPr lang="en-US" dirty="0"/>
          </a:p>
        </p:txBody>
      </p:sp>
      <p:sp>
        <p:nvSpPr>
          <p:cNvPr id="8" name="Slide Number Placeholder 7"/>
          <p:cNvSpPr>
            <a:spLocks noGrp="1"/>
          </p:cNvSpPr>
          <p:nvPr>
            <p:ph type="sldNum" sz="quarter" idx="12"/>
          </p:nvPr>
        </p:nvSpPr>
        <p:spPr/>
        <p:txBody>
          <a:bodyPr/>
          <a:lstStyle/>
          <a:p>
            <a:pPr>
              <a:defRPr/>
            </a:pPr>
            <a:fld id="{51FBC415-B54D-42F1-9A09-A2A50639A4C7}"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499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6494085" cy="523220"/>
          </a:xfrm>
          <a:prstGeom prst="rect">
            <a:avLst/>
          </a:prstGeom>
          <a:noFill/>
        </p:spPr>
        <p:txBody>
          <a:bodyPr wrap="none">
            <a:spAutoFit/>
          </a:bodyPr>
          <a:lstStyle/>
          <a:p>
            <a:pPr>
              <a:defRPr/>
            </a:pPr>
            <a:r>
              <a:rPr lang="en-US" sz="2800" b="1" dirty="0">
                <a:solidFill>
                  <a:srgbClr val="003366"/>
                </a:solidFill>
                <a:latin typeface="+mn-lt"/>
              </a:rPr>
              <a:t>The P2 LEAN Brainstorming Process</a:t>
            </a:r>
          </a:p>
        </p:txBody>
      </p:sp>
      <p:sp>
        <p:nvSpPr>
          <p:cNvPr id="8499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Brainstorming</a:t>
            </a:r>
          </a:p>
        </p:txBody>
      </p:sp>
      <p:pic>
        <p:nvPicPr>
          <p:cNvPr id="84998" name="Picture 6"/>
          <p:cNvPicPr>
            <a:picLocks noChangeAspect="1" noChangeArrowheads="1"/>
          </p:cNvPicPr>
          <p:nvPr/>
        </p:nvPicPr>
        <p:blipFill>
          <a:blip r:embed="rId3" cstate="print"/>
          <a:srcRect/>
          <a:stretch>
            <a:fillRect/>
          </a:stretch>
        </p:blipFill>
        <p:spPr bwMode="auto">
          <a:xfrm>
            <a:off x="990600" y="1981200"/>
            <a:ext cx="7467600" cy="4624388"/>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838200" y="1076980"/>
            <a:ext cx="8001000" cy="523220"/>
          </a:xfrm>
          <a:noFill/>
        </p:spPr>
        <p:txBody>
          <a:bodyPr/>
          <a:lstStyle/>
          <a:p>
            <a:pPr algn="l" eaLnBrk="1" hangingPunct="1"/>
            <a:r>
              <a:rPr lang="en-US" sz="2800" b="1" dirty="0" smtClean="0">
                <a:solidFill>
                  <a:schemeClr val="tx2"/>
                </a:solidFill>
              </a:rPr>
              <a:t>Basic Assumptions of the ECPM and GCPM</a:t>
            </a:r>
            <a:endParaRPr lang="en-US" sz="2800" dirty="0" smtClean="0">
              <a:solidFill>
                <a:schemeClr val="tx2"/>
              </a:solidFill>
            </a:endParaRPr>
          </a:p>
        </p:txBody>
      </p:sp>
      <p:sp>
        <p:nvSpPr>
          <p:cNvPr id="10" name="TextBox 9"/>
          <p:cNvSpPr txBox="1"/>
          <p:nvPr/>
        </p:nvSpPr>
        <p:spPr>
          <a:xfrm>
            <a:off x="1066800" y="2057400"/>
            <a:ext cx="7467600" cy="3323987"/>
          </a:xfrm>
          <a:prstGeom prst="rect">
            <a:avLst/>
          </a:prstGeom>
          <a:solidFill>
            <a:srgbClr val="E2ECF6"/>
          </a:solidFill>
        </p:spPr>
        <p:txBody>
          <a:bodyPr wrap="square">
            <a:spAutoFit/>
          </a:bodyPr>
          <a:lstStyle/>
          <a:p>
            <a:pPr marL="342900" indent="-342900">
              <a:spcAft>
                <a:spcPts val="1200"/>
              </a:spcAft>
              <a:buClr>
                <a:srgbClr val="003366"/>
              </a:buClr>
              <a:buFont typeface="Wingdings" pitchFamily="2" charset="2"/>
              <a:buChar char="Ø"/>
              <a:defRPr/>
            </a:pPr>
            <a:r>
              <a:rPr lang="en-US" sz="2000" dirty="0">
                <a:latin typeface="+mn-lt"/>
              </a:rPr>
              <a:t>Projects are unique and </a:t>
            </a:r>
            <a:r>
              <a:rPr lang="en-US" sz="2000" dirty="0" smtClean="0">
                <a:latin typeface="+mn-lt"/>
              </a:rPr>
              <a:t>dynamic</a:t>
            </a:r>
            <a:endParaRPr lang="en-US" sz="2000" dirty="0">
              <a:latin typeface="+mn-lt"/>
            </a:endParaRPr>
          </a:p>
          <a:p>
            <a:pPr marL="342900" indent="-342900">
              <a:spcAft>
                <a:spcPts val="1200"/>
              </a:spcAft>
              <a:buClr>
                <a:srgbClr val="003366"/>
              </a:buClr>
              <a:buFont typeface="Wingdings" pitchFamily="2" charset="2"/>
              <a:buChar char="Ø"/>
              <a:defRPr/>
            </a:pPr>
            <a:r>
              <a:rPr lang="en-US" sz="2000" dirty="0" smtClean="0">
                <a:latin typeface="+mn-lt"/>
              </a:rPr>
              <a:t>The </a:t>
            </a:r>
            <a:r>
              <a:rPr lang="en-US" sz="2000" dirty="0">
                <a:latin typeface="+mn-lt"/>
              </a:rPr>
              <a:t>most effective project management process for a unique project will also be unique</a:t>
            </a:r>
          </a:p>
          <a:p>
            <a:pPr marL="342900" indent="-342900">
              <a:spcAft>
                <a:spcPts val="1200"/>
              </a:spcAft>
              <a:buClr>
                <a:srgbClr val="003366"/>
              </a:buClr>
              <a:buFont typeface="Wingdings" pitchFamily="2" charset="2"/>
              <a:buChar char="Ø"/>
              <a:defRPr/>
            </a:pPr>
            <a:r>
              <a:rPr lang="en-US" sz="2000" dirty="0" smtClean="0">
                <a:latin typeface="+mn-lt"/>
              </a:rPr>
              <a:t>The </a:t>
            </a:r>
            <a:r>
              <a:rPr lang="en-US" sz="2000" dirty="0">
                <a:latin typeface="+mn-lt"/>
              </a:rPr>
              <a:t>most effective project managers are those who can choose and adapt their management processes to these unique and dynamic conditions</a:t>
            </a:r>
          </a:p>
          <a:p>
            <a:pPr marL="342900" indent="-342900">
              <a:spcAft>
                <a:spcPts val="1200"/>
              </a:spcAft>
              <a:buClr>
                <a:srgbClr val="003366"/>
              </a:buClr>
              <a:buFont typeface="Wingdings" pitchFamily="2" charset="2"/>
              <a:buChar char="Ø"/>
              <a:defRPr/>
            </a:pPr>
            <a:r>
              <a:rPr lang="en-US" sz="2000" dirty="0" smtClean="0">
                <a:latin typeface="+mn-lt"/>
              </a:rPr>
              <a:t>These </a:t>
            </a:r>
            <a:r>
              <a:rPr lang="en-US" sz="2000" dirty="0">
                <a:latin typeface="+mn-lt"/>
              </a:rPr>
              <a:t>conditions include the characteristics of the project itself, the internal organization culture and environment and the dynamic market conditions</a:t>
            </a:r>
          </a:p>
        </p:txBody>
      </p:sp>
      <p:sp>
        <p:nvSpPr>
          <p:cNvPr id="1229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Introduction</a:t>
            </a:r>
          </a:p>
        </p:txBody>
      </p:sp>
      <p:sp>
        <p:nvSpPr>
          <p:cNvPr id="6" name="Date Placeholder 5"/>
          <p:cNvSpPr>
            <a:spLocks noGrp="1"/>
          </p:cNvSpPr>
          <p:nvPr>
            <p:ph type="dt" sz="half" idx="10"/>
          </p:nvPr>
        </p:nvSpPr>
        <p:spPr/>
        <p:txBody>
          <a:bodyPr/>
          <a:lstStyle/>
          <a:p>
            <a:pPr>
              <a:defRPr/>
            </a:pPr>
            <a:r>
              <a:rPr lang="en-US" smtClean="0"/>
              <a:t>J. Ross Publishing WAV™ material</a:t>
            </a:r>
            <a:endParaRPr lang="en-US" dirty="0"/>
          </a:p>
        </p:txBody>
      </p:sp>
      <p:sp>
        <p:nvSpPr>
          <p:cNvPr id="7" name="Slide Number Placeholder 6"/>
          <p:cNvSpPr>
            <a:spLocks noGrp="1"/>
          </p:cNvSpPr>
          <p:nvPr>
            <p:ph type="sldNum" sz="quarter" idx="12"/>
          </p:nvPr>
        </p:nvSpPr>
        <p:spPr/>
        <p:txBody>
          <a:bodyPr/>
          <a:lstStyle/>
          <a:p>
            <a:pPr>
              <a:defRPr/>
            </a:pPr>
            <a:fld id="{51FBC415-B54D-42F1-9A09-A2A50639A4C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601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153400" cy="523220"/>
          </a:xfrm>
          <a:prstGeom prst="rect">
            <a:avLst/>
          </a:prstGeom>
          <a:noFill/>
        </p:spPr>
        <p:txBody>
          <a:bodyPr wrap="square">
            <a:spAutoFit/>
          </a:bodyPr>
          <a:lstStyle/>
          <a:p>
            <a:pPr>
              <a:defRPr/>
            </a:pPr>
            <a:r>
              <a:rPr lang="en-US" sz="2800" b="1" dirty="0">
                <a:solidFill>
                  <a:srgbClr val="003366"/>
                </a:solidFill>
                <a:latin typeface="+mn-lt"/>
              </a:rPr>
              <a:t>The P2 LEAN Brainstorming Process</a:t>
            </a:r>
          </a:p>
        </p:txBody>
      </p:sp>
      <p:sp>
        <p:nvSpPr>
          <p:cNvPr id="8602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Brainstorming</a:t>
            </a:r>
          </a:p>
        </p:txBody>
      </p:sp>
      <p:pic>
        <p:nvPicPr>
          <p:cNvPr id="86022" name="Picture 6"/>
          <p:cNvPicPr>
            <a:picLocks noChangeAspect="1" noChangeArrowheads="1"/>
          </p:cNvPicPr>
          <p:nvPr/>
        </p:nvPicPr>
        <p:blipFill>
          <a:blip r:embed="rId3" cstate="print"/>
          <a:srcRect/>
          <a:stretch>
            <a:fillRect/>
          </a:stretch>
        </p:blipFill>
        <p:spPr bwMode="auto">
          <a:xfrm>
            <a:off x="4724400" y="3124200"/>
            <a:ext cx="4307316" cy="2667000"/>
          </a:xfrm>
          <a:prstGeom prst="rect">
            <a:avLst/>
          </a:prstGeom>
          <a:noFill/>
          <a:ln w="9525">
            <a:noFill/>
            <a:miter lim="800000"/>
            <a:headEnd/>
            <a:tailEnd/>
          </a:ln>
        </p:spPr>
      </p:pic>
      <p:sp>
        <p:nvSpPr>
          <p:cNvPr id="8" name="TextBox 7"/>
          <p:cNvSpPr txBox="1"/>
          <p:nvPr/>
        </p:nvSpPr>
        <p:spPr>
          <a:xfrm>
            <a:off x="838200" y="1981200"/>
            <a:ext cx="7543800" cy="2554545"/>
          </a:xfrm>
          <a:prstGeom prst="rect">
            <a:avLst/>
          </a:prstGeom>
          <a:noFill/>
        </p:spPr>
        <p:txBody>
          <a:bodyPr>
            <a:spAutoFit/>
          </a:bodyPr>
          <a:lstStyle/>
          <a:p>
            <a:pPr>
              <a:spcAft>
                <a:spcPts val="1200"/>
              </a:spcAft>
              <a:defRPr/>
            </a:pPr>
            <a:r>
              <a:rPr lang="en-US" sz="2000" dirty="0">
                <a:latin typeface="+mn-lt"/>
              </a:rPr>
              <a:t>The P2 LEAN Brainstorming Process is a robust process that has been designed so it applies across the entire Framework for the:</a:t>
            </a:r>
          </a:p>
          <a:p>
            <a:pPr marL="914400" indent="-465138">
              <a:spcAft>
                <a:spcPts val="600"/>
              </a:spcAft>
              <a:buClr>
                <a:srgbClr val="003366"/>
              </a:buClr>
              <a:buFont typeface="Wingdings" pitchFamily="2" charset="2"/>
              <a:buChar char="Ø"/>
              <a:defRPr/>
            </a:pPr>
            <a:r>
              <a:rPr lang="en-US" sz="1800" dirty="0" smtClean="0">
                <a:latin typeface="+mn-lt"/>
              </a:rPr>
              <a:t>Business </a:t>
            </a:r>
            <a:r>
              <a:rPr lang="en-US" sz="1800" dirty="0">
                <a:latin typeface="+mn-lt"/>
              </a:rPr>
              <a:t>Case </a:t>
            </a:r>
            <a:r>
              <a:rPr lang="en-US" sz="1800" dirty="0" smtClean="0">
                <a:latin typeface="+mn-lt"/>
              </a:rPr>
              <a:t>Formulation</a:t>
            </a:r>
            <a:endParaRPr lang="en-US" sz="1800" dirty="0">
              <a:latin typeface="+mn-lt"/>
            </a:endParaRPr>
          </a:p>
          <a:p>
            <a:pPr marL="914400" indent="-465138">
              <a:spcAft>
                <a:spcPts val="600"/>
              </a:spcAft>
              <a:buClr>
                <a:srgbClr val="003366"/>
              </a:buClr>
              <a:buFont typeface="Wingdings" pitchFamily="2" charset="2"/>
              <a:buChar char="Ø"/>
              <a:defRPr/>
            </a:pPr>
            <a:r>
              <a:rPr lang="en-US" sz="1800" dirty="0">
                <a:latin typeface="+mn-lt"/>
              </a:rPr>
              <a:t>Requirements Elicitation</a:t>
            </a:r>
          </a:p>
          <a:p>
            <a:pPr marL="914400" indent="-465138">
              <a:spcAft>
                <a:spcPts val="600"/>
              </a:spcAft>
              <a:buClr>
                <a:srgbClr val="003366"/>
              </a:buClr>
              <a:buFont typeface="Wingdings" pitchFamily="2" charset="2"/>
              <a:buChar char="Ø"/>
              <a:defRPr/>
            </a:pPr>
            <a:r>
              <a:rPr lang="en-US" sz="1800" dirty="0" smtClean="0">
                <a:latin typeface="+mn-lt"/>
              </a:rPr>
              <a:t>Problem-Solving</a:t>
            </a:r>
            <a:endParaRPr lang="en-US" sz="1800" dirty="0">
              <a:latin typeface="+mn-lt"/>
            </a:endParaRPr>
          </a:p>
          <a:p>
            <a:pPr marL="914400" indent="-465138">
              <a:spcAft>
                <a:spcPts val="600"/>
              </a:spcAft>
              <a:buClr>
                <a:srgbClr val="003366"/>
              </a:buClr>
              <a:buFont typeface="Wingdings" pitchFamily="2" charset="2"/>
              <a:buChar char="Ø"/>
              <a:defRPr/>
            </a:pPr>
            <a:r>
              <a:rPr lang="en-US" sz="1800" dirty="0">
                <a:latin typeface="+mn-lt"/>
              </a:rPr>
              <a:t>Swim Lane Planning</a:t>
            </a:r>
          </a:p>
          <a:p>
            <a:pPr marL="914400" indent="-465138">
              <a:spcAft>
                <a:spcPts val="600"/>
              </a:spcAft>
              <a:buClr>
                <a:srgbClr val="003366"/>
              </a:buClr>
              <a:buFont typeface="Wingdings" pitchFamily="2" charset="2"/>
              <a:buChar char="Ø"/>
              <a:defRPr/>
            </a:pPr>
            <a:r>
              <a:rPr lang="en-US" sz="1800" dirty="0">
                <a:latin typeface="+mn-lt"/>
              </a:rPr>
              <a:t>Stage Planning </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704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5814412" cy="523220"/>
          </a:xfrm>
          <a:prstGeom prst="rect">
            <a:avLst/>
          </a:prstGeom>
          <a:noFill/>
        </p:spPr>
        <p:txBody>
          <a:bodyPr wrap="none">
            <a:spAutoFit/>
          </a:bodyPr>
          <a:lstStyle/>
          <a:p>
            <a:pPr>
              <a:defRPr/>
            </a:pPr>
            <a:r>
              <a:rPr lang="en-US" sz="2800" b="1" dirty="0">
                <a:solidFill>
                  <a:srgbClr val="003366"/>
                </a:solidFill>
                <a:latin typeface="+mn-lt"/>
              </a:rPr>
              <a:t>The P2 LEAN Planning Hierarchy</a:t>
            </a:r>
          </a:p>
        </p:txBody>
      </p:sp>
      <p:sp>
        <p:nvSpPr>
          <p:cNvPr id="87045"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Planning</a:t>
            </a:r>
          </a:p>
        </p:txBody>
      </p:sp>
      <p:pic>
        <p:nvPicPr>
          <p:cNvPr id="87046" name="Picture 2"/>
          <p:cNvPicPr>
            <a:picLocks noChangeAspect="1" noChangeArrowheads="1"/>
          </p:cNvPicPr>
          <p:nvPr/>
        </p:nvPicPr>
        <p:blipFill>
          <a:blip r:embed="rId3" cstate="print"/>
          <a:srcRect/>
          <a:stretch>
            <a:fillRect/>
          </a:stretch>
        </p:blipFill>
        <p:spPr bwMode="auto">
          <a:xfrm>
            <a:off x="2438400" y="1905000"/>
            <a:ext cx="5562600" cy="441374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806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8806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Planning</a:t>
            </a:r>
          </a:p>
        </p:txBody>
      </p:sp>
      <p:pic>
        <p:nvPicPr>
          <p:cNvPr id="88069" name="Picture 8"/>
          <p:cNvPicPr>
            <a:picLocks noChangeAspect="1" noChangeArrowheads="1"/>
          </p:cNvPicPr>
          <p:nvPr/>
        </p:nvPicPr>
        <p:blipFill>
          <a:blip r:embed="rId3" cstate="print"/>
          <a:srcRect/>
          <a:stretch>
            <a:fillRect/>
          </a:stretch>
        </p:blipFill>
        <p:spPr bwMode="auto">
          <a:xfrm>
            <a:off x="1295400" y="1828800"/>
            <a:ext cx="6754813" cy="4648200"/>
          </a:xfrm>
          <a:prstGeom prst="rect">
            <a:avLst/>
          </a:prstGeom>
          <a:noFill/>
          <a:ln w="9525">
            <a:noFill/>
            <a:miter lim="800000"/>
            <a:headEnd/>
            <a:tailEnd/>
          </a:ln>
        </p:spPr>
      </p:pic>
      <p:sp>
        <p:nvSpPr>
          <p:cNvPr id="9" name="TextBox 8"/>
          <p:cNvSpPr txBox="1"/>
          <p:nvPr/>
        </p:nvSpPr>
        <p:spPr>
          <a:xfrm>
            <a:off x="838200" y="1143000"/>
            <a:ext cx="8190063" cy="523220"/>
          </a:xfrm>
          <a:prstGeom prst="rect">
            <a:avLst/>
          </a:prstGeom>
          <a:noFill/>
        </p:spPr>
        <p:txBody>
          <a:bodyPr wrap="none">
            <a:spAutoFit/>
          </a:bodyPr>
          <a:lstStyle/>
          <a:p>
            <a:pPr>
              <a:defRPr/>
            </a:pPr>
            <a:r>
              <a:rPr lang="en-US" sz="2800" b="1" dirty="0">
                <a:solidFill>
                  <a:srgbClr val="003366"/>
                </a:solidFill>
                <a:latin typeface="+mn-lt"/>
              </a:rPr>
              <a:t>In P2 LEAN Planning is a Process </a:t>
            </a:r>
            <a:r>
              <a:rPr lang="en-US" sz="2800" b="1" dirty="0" smtClean="0">
                <a:solidFill>
                  <a:srgbClr val="003366"/>
                </a:solidFill>
                <a:latin typeface="+mn-lt"/>
              </a:rPr>
              <a:t>Not </a:t>
            </a:r>
            <a:r>
              <a:rPr lang="en-US" sz="2800" b="1" dirty="0">
                <a:solidFill>
                  <a:srgbClr val="003366"/>
                </a:solidFill>
                <a:latin typeface="+mn-lt"/>
              </a:rPr>
              <a:t>a Theme</a:t>
            </a:r>
          </a:p>
        </p:txBody>
      </p:sp>
      <p:sp>
        <p:nvSpPr>
          <p:cNvPr id="7" name="Date Placeholder 6"/>
          <p:cNvSpPr>
            <a:spLocks noGrp="1"/>
          </p:cNvSpPr>
          <p:nvPr>
            <p:ph type="dt" sz="half" idx="10"/>
          </p:nvPr>
        </p:nvSpPr>
        <p:spPr/>
        <p:txBody>
          <a:bodyPr/>
          <a:lstStyle/>
          <a:p>
            <a:pPr>
              <a:defRPr/>
            </a:pPr>
            <a:r>
              <a:rPr lang="en-US" smtClean="0"/>
              <a:t>J. Ross Publishing WAV™ material</a:t>
            </a:r>
            <a:endParaRPr lang="en-US"/>
          </a:p>
        </p:txBody>
      </p:sp>
      <p:sp>
        <p:nvSpPr>
          <p:cNvPr id="8" name="Slide Number Placeholder 7"/>
          <p:cNvSpPr>
            <a:spLocks noGrp="1"/>
          </p:cNvSpPr>
          <p:nvPr>
            <p:ph type="sldNum" sz="quarter" idx="12"/>
          </p:nvPr>
        </p:nvSpPr>
        <p:spPr/>
        <p:txBody>
          <a:bodyPr/>
          <a:lstStyle/>
          <a:p>
            <a:pPr>
              <a:defRPr/>
            </a:pPr>
            <a:fld id="{12AF5064-FF8D-4FFF-A3A8-48DDF1011AA6}"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8909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153400" cy="523220"/>
          </a:xfrm>
          <a:prstGeom prst="rect">
            <a:avLst/>
          </a:prstGeom>
          <a:noFill/>
        </p:spPr>
        <p:txBody>
          <a:bodyPr wrap="square">
            <a:spAutoFit/>
          </a:bodyPr>
          <a:lstStyle/>
          <a:p>
            <a:pPr>
              <a:defRPr/>
            </a:pPr>
            <a:r>
              <a:rPr lang="en-US" sz="2800" b="1" dirty="0">
                <a:solidFill>
                  <a:srgbClr val="003366"/>
                </a:solidFill>
                <a:latin typeface="+mn-lt"/>
              </a:rPr>
              <a:t>The Complex Project Landscape</a:t>
            </a:r>
          </a:p>
        </p:txBody>
      </p:sp>
      <p:sp>
        <p:nvSpPr>
          <p:cNvPr id="8909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Planning</a:t>
            </a:r>
          </a:p>
        </p:txBody>
      </p:sp>
      <p:pic>
        <p:nvPicPr>
          <p:cNvPr id="89094" name="Picture 2"/>
          <p:cNvPicPr>
            <a:picLocks noChangeAspect="1" noChangeArrowheads="1"/>
          </p:cNvPicPr>
          <p:nvPr/>
        </p:nvPicPr>
        <p:blipFill>
          <a:blip r:embed="rId3" cstate="print"/>
          <a:srcRect/>
          <a:stretch>
            <a:fillRect/>
          </a:stretch>
        </p:blipFill>
        <p:spPr bwMode="auto">
          <a:xfrm>
            <a:off x="990600" y="2205038"/>
            <a:ext cx="7934325" cy="3738562"/>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011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90116"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Planning</a:t>
            </a:r>
          </a:p>
        </p:txBody>
      </p:sp>
      <p:sp>
        <p:nvSpPr>
          <p:cNvPr id="9" name="TextBox 8"/>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P2 LEAN Planning </a:t>
            </a:r>
            <a:r>
              <a:rPr lang="en-US" sz="2800" b="1" dirty="0" smtClean="0">
                <a:solidFill>
                  <a:srgbClr val="003366"/>
                </a:solidFill>
                <a:latin typeface="+mn-lt"/>
              </a:rPr>
              <a:t>Characteristics</a:t>
            </a:r>
            <a:endParaRPr lang="en-US" sz="2800" b="1" dirty="0">
              <a:solidFill>
                <a:srgbClr val="003366"/>
              </a:solidFill>
              <a:latin typeface="+mn-lt"/>
            </a:endParaRPr>
          </a:p>
        </p:txBody>
      </p:sp>
      <p:sp>
        <p:nvSpPr>
          <p:cNvPr id="7" name="TextBox 6"/>
          <p:cNvSpPr txBox="1"/>
          <p:nvPr/>
        </p:nvSpPr>
        <p:spPr>
          <a:xfrm>
            <a:off x="1219200" y="1981200"/>
            <a:ext cx="6934200" cy="2277547"/>
          </a:xfrm>
          <a:prstGeom prst="rect">
            <a:avLst/>
          </a:prstGeom>
          <a:noFill/>
        </p:spPr>
        <p:txBody>
          <a:bodyPr wrap="square">
            <a:spAutoFit/>
          </a:bodyPr>
          <a:lstStyle/>
          <a:p>
            <a:pPr>
              <a:spcAft>
                <a:spcPts val="1200"/>
              </a:spcAft>
              <a:defRPr/>
            </a:pPr>
            <a:r>
              <a:rPr lang="en-US" sz="2200" dirty="0">
                <a:latin typeface="+mn-lt"/>
              </a:rPr>
              <a:t>P2 LEAN Planning is:</a:t>
            </a:r>
          </a:p>
          <a:p>
            <a:pPr marL="457200" indent="-342900">
              <a:spcAft>
                <a:spcPts val="1200"/>
              </a:spcAft>
              <a:buClr>
                <a:srgbClr val="003366"/>
              </a:buClr>
              <a:buFont typeface="Wingdings" pitchFamily="2" charset="2"/>
              <a:buChar char="Ø"/>
              <a:defRPr/>
            </a:pPr>
            <a:r>
              <a:rPr lang="en-US" sz="2000" dirty="0" smtClean="0">
                <a:latin typeface="+mn-lt"/>
              </a:rPr>
              <a:t>Pervasive</a:t>
            </a:r>
            <a:endParaRPr lang="en-US" sz="2000" dirty="0">
              <a:latin typeface="+mn-lt"/>
            </a:endParaRPr>
          </a:p>
          <a:p>
            <a:pPr marL="457200" indent="-342900">
              <a:spcAft>
                <a:spcPts val="1200"/>
              </a:spcAft>
              <a:buClr>
                <a:srgbClr val="003366"/>
              </a:buClr>
              <a:buFont typeface="Wingdings" pitchFamily="2" charset="2"/>
              <a:buChar char="Ø"/>
              <a:defRPr/>
            </a:pPr>
            <a:r>
              <a:rPr lang="en-US" sz="2000" dirty="0">
                <a:latin typeface="+mn-lt"/>
              </a:rPr>
              <a:t>Just-in-Time</a:t>
            </a:r>
          </a:p>
          <a:p>
            <a:pPr marL="457200" indent="-342900">
              <a:spcAft>
                <a:spcPts val="1200"/>
              </a:spcAft>
              <a:buClr>
                <a:srgbClr val="003366"/>
              </a:buClr>
              <a:buFont typeface="Wingdings" pitchFamily="2" charset="2"/>
              <a:buChar char="Ø"/>
              <a:defRPr/>
            </a:pPr>
            <a:r>
              <a:rPr lang="en-US" sz="2000" dirty="0">
                <a:latin typeface="+mn-lt"/>
              </a:rPr>
              <a:t>Product-based</a:t>
            </a:r>
          </a:p>
          <a:p>
            <a:pPr marL="457200" indent="-342900">
              <a:spcAft>
                <a:spcPts val="1200"/>
              </a:spcAft>
              <a:buClr>
                <a:srgbClr val="003366"/>
              </a:buClr>
              <a:buFont typeface="Wingdings" pitchFamily="2" charset="2"/>
              <a:buChar char="Ø"/>
              <a:defRPr/>
            </a:pPr>
            <a:r>
              <a:rPr lang="en-US" sz="2000" dirty="0">
                <a:latin typeface="+mn-lt"/>
              </a:rPr>
              <a:t>Lean</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113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Conduct Client Checkpoint</a:t>
            </a:r>
          </a:p>
        </p:txBody>
      </p:sp>
      <p:sp>
        <p:nvSpPr>
          <p:cNvPr id="9114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Planning</a:t>
            </a:r>
          </a:p>
        </p:txBody>
      </p:sp>
      <p:sp>
        <p:nvSpPr>
          <p:cNvPr id="8" name="TextBox 7"/>
          <p:cNvSpPr txBox="1"/>
          <p:nvPr/>
        </p:nvSpPr>
        <p:spPr>
          <a:xfrm>
            <a:off x="914400" y="1981200"/>
            <a:ext cx="7772400" cy="1461939"/>
          </a:xfrm>
          <a:prstGeom prst="rect">
            <a:avLst/>
          </a:prstGeom>
          <a:noFill/>
        </p:spPr>
        <p:txBody>
          <a:bodyPr>
            <a:spAutoFit/>
          </a:bodyPr>
          <a:lstStyle/>
          <a:p>
            <a:pPr>
              <a:spcAft>
                <a:spcPts val="600"/>
              </a:spcAft>
              <a:defRPr/>
            </a:pPr>
            <a:r>
              <a:rPr lang="en-US" sz="2200" b="1" dirty="0">
                <a:solidFill>
                  <a:srgbClr val="003366"/>
                </a:solidFill>
                <a:latin typeface="+mn-lt"/>
              </a:rPr>
              <a:t>CAUTION</a:t>
            </a:r>
          </a:p>
          <a:p>
            <a:pPr>
              <a:defRPr/>
            </a:pPr>
            <a:r>
              <a:rPr lang="en-US" sz="2000" dirty="0">
                <a:latin typeface="+mn-lt"/>
              </a:rPr>
              <a:t>The Client Checkpoint is a critical part of a successful P2 LEAN Project. It must be taken seriously and conducted in an open and honest environment. Leave your politics and power at the doorstep.</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85</a:t>
            </a:fld>
            <a:endParaRPr lang="en-US"/>
          </a:p>
        </p:txBody>
      </p:sp>
      <p:graphicFrame>
        <p:nvGraphicFramePr>
          <p:cNvPr id="11" name="Diagram 10"/>
          <p:cNvGraphicFramePr/>
          <p:nvPr/>
        </p:nvGraphicFramePr>
        <p:xfrm>
          <a:off x="838200" y="26670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216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153400" cy="523220"/>
          </a:xfrm>
          <a:prstGeom prst="rect">
            <a:avLst/>
          </a:prstGeom>
          <a:noFill/>
        </p:spPr>
        <p:txBody>
          <a:bodyPr wrap="square">
            <a:spAutoFit/>
          </a:bodyPr>
          <a:lstStyle/>
          <a:p>
            <a:pPr>
              <a:defRPr/>
            </a:pPr>
            <a:r>
              <a:rPr lang="en-US" sz="2800" b="1" dirty="0">
                <a:solidFill>
                  <a:srgbClr val="003366"/>
                </a:solidFill>
                <a:latin typeface="+mn-lt"/>
              </a:rPr>
              <a:t>Plan Next Stage</a:t>
            </a:r>
          </a:p>
        </p:txBody>
      </p:sp>
      <p:sp>
        <p:nvSpPr>
          <p:cNvPr id="6" name="TextBox 5"/>
          <p:cNvSpPr txBox="1"/>
          <p:nvPr/>
        </p:nvSpPr>
        <p:spPr>
          <a:xfrm>
            <a:off x="838200" y="1981200"/>
            <a:ext cx="6019800" cy="461963"/>
          </a:xfrm>
          <a:prstGeom prst="rect">
            <a:avLst/>
          </a:prstGeom>
          <a:noFill/>
        </p:spPr>
        <p:txBody>
          <a:bodyPr wrap="square">
            <a:spAutoFit/>
          </a:bodyPr>
          <a:lstStyle/>
          <a:p>
            <a:pPr>
              <a:defRPr/>
            </a:pPr>
            <a:r>
              <a:rPr lang="en-US" b="1" dirty="0">
                <a:latin typeface="+mn-lt"/>
              </a:rPr>
              <a:t>First Stage Plan</a:t>
            </a:r>
          </a:p>
        </p:txBody>
      </p:sp>
      <p:sp>
        <p:nvSpPr>
          <p:cNvPr id="9" name="TextBox 8"/>
          <p:cNvSpPr txBox="1"/>
          <p:nvPr/>
        </p:nvSpPr>
        <p:spPr>
          <a:xfrm>
            <a:off x="992406" y="2590800"/>
            <a:ext cx="6017994" cy="2739211"/>
          </a:xfrm>
          <a:prstGeom prst="rect">
            <a:avLst/>
          </a:prstGeom>
          <a:noFill/>
        </p:spPr>
        <p:txBody>
          <a:bodyPr wrap="none">
            <a:spAutoFit/>
          </a:bodyPr>
          <a:lstStyle/>
          <a:p>
            <a:pPr>
              <a:spcAft>
                <a:spcPts val="1200"/>
              </a:spcAft>
              <a:defRPr/>
            </a:pPr>
            <a:r>
              <a:rPr lang="en-US" sz="2200" dirty="0">
                <a:latin typeface="+mn-lt"/>
              </a:rPr>
              <a:t>Five directions for the first stage pla</a:t>
            </a:r>
            <a:r>
              <a:rPr lang="en-US" sz="2200" dirty="0"/>
              <a:t>n:</a:t>
            </a:r>
          </a:p>
          <a:p>
            <a:pPr marL="457200" indent="-342900">
              <a:spcAft>
                <a:spcPts val="1200"/>
              </a:spcAft>
              <a:buClr>
                <a:srgbClr val="003366"/>
              </a:buClr>
              <a:buFont typeface="Wingdings" pitchFamily="2" charset="2"/>
              <a:buChar char="Ø"/>
              <a:defRPr/>
            </a:pPr>
            <a:r>
              <a:rPr lang="en-US" sz="2000" dirty="0" smtClean="0">
                <a:latin typeface="+mn-lt"/>
              </a:rPr>
              <a:t>Project definition statement</a:t>
            </a:r>
            <a:endParaRPr lang="en-US" sz="2000" dirty="0">
              <a:latin typeface="+mn-lt"/>
            </a:endParaRPr>
          </a:p>
          <a:p>
            <a:pPr marL="457200" indent="-342900">
              <a:spcAft>
                <a:spcPts val="1200"/>
              </a:spcAft>
              <a:buClr>
                <a:srgbClr val="003366"/>
              </a:buClr>
              <a:buFont typeface="Wingdings" pitchFamily="2" charset="2"/>
              <a:buChar char="Ø"/>
              <a:defRPr/>
            </a:pPr>
            <a:r>
              <a:rPr lang="en-US" sz="2000" dirty="0">
                <a:latin typeface="+mn-lt"/>
              </a:rPr>
              <a:t>Proof of concept</a:t>
            </a:r>
          </a:p>
          <a:p>
            <a:pPr marL="457200" indent="-342900">
              <a:spcAft>
                <a:spcPts val="1200"/>
              </a:spcAft>
              <a:buClr>
                <a:srgbClr val="003366"/>
              </a:buClr>
              <a:buFont typeface="Wingdings" pitchFamily="2" charset="2"/>
              <a:buChar char="Ø"/>
              <a:defRPr/>
            </a:pPr>
            <a:r>
              <a:rPr lang="en-US" sz="2000" dirty="0">
                <a:latin typeface="+mn-lt"/>
              </a:rPr>
              <a:t>Build an iconic prototype of the desired solution</a:t>
            </a:r>
          </a:p>
          <a:p>
            <a:pPr marL="457200" indent="-342900">
              <a:spcAft>
                <a:spcPts val="1200"/>
              </a:spcAft>
              <a:buClr>
                <a:srgbClr val="003366"/>
              </a:buClr>
              <a:buFont typeface="Wingdings" pitchFamily="2" charset="2"/>
              <a:buChar char="Ø"/>
              <a:defRPr/>
            </a:pPr>
            <a:r>
              <a:rPr lang="en-US" sz="2000" dirty="0">
                <a:latin typeface="+mn-lt"/>
              </a:rPr>
              <a:t>Build the current solution as it is known</a:t>
            </a:r>
          </a:p>
          <a:p>
            <a:pPr marL="457200" indent="-342900">
              <a:spcAft>
                <a:spcPts val="1200"/>
              </a:spcAft>
              <a:buClr>
                <a:srgbClr val="003366"/>
              </a:buClr>
              <a:buFont typeface="Wingdings" pitchFamily="2" charset="2"/>
              <a:buChar char="Ø"/>
              <a:defRPr/>
            </a:pPr>
            <a:r>
              <a:rPr lang="en-US" sz="2000" dirty="0">
                <a:latin typeface="+mn-lt"/>
              </a:rPr>
              <a:t>Build from a prioritized list of functionality</a:t>
            </a:r>
          </a:p>
        </p:txBody>
      </p:sp>
      <p:sp>
        <p:nvSpPr>
          <p:cNvPr id="9216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Planning</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Plan Next Stage</a:t>
            </a:r>
          </a:p>
        </p:txBody>
      </p:sp>
      <p:sp>
        <p:nvSpPr>
          <p:cNvPr id="6" name="TextBox 5"/>
          <p:cNvSpPr txBox="1"/>
          <p:nvPr/>
        </p:nvSpPr>
        <p:spPr>
          <a:xfrm>
            <a:off x="838200" y="1981200"/>
            <a:ext cx="5881738" cy="430887"/>
          </a:xfrm>
          <a:prstGeom prst="rect">
            <a:avLst/>
          </a:prstGeom>
          <a:noFill/>
        </p:spPr>
        <p:txBody>
          <a:bodyPr wrap="none">
            <a:spAutoFit/>
          </a:bodyPr>
          <a:lstStyle/>
          <a:p>
            <a:pPr>
              <a:defRPr/>
            </a:pPr>
            <a:r>
              <a:rPr lang="en-US" sz="2200" dirty="0">
                <a:latin typeface="+mn-lt"/>
              </a:rPr>
              <a:t>Second and </a:t>
            </a:r>
            <a:r>
              <a:rPr lang="en-US" sz="2200" dirty="0" smtClean="0">
                <a:latin typeface="+mn-lt"/>
              </a:rPr>
              <a:t>Subsequent </a:t>
            </a:r>
            <a:r>
              <a:rPr lang="en-US" sz="2200" dirty="0">
                <a:latin typeface="+mn-lt"/>
              </a:rPr>
              <a:t>Stage Plans include:</a:t>
            </a:r>
          </a:p>
        </p:txBody>
      </p:sp>
      <p:sp>
        <p:nvSpPr>
          <p:cNvPr id="9" name="TextBox 8"/>
          <p:cNvSpPr txBox="1"/>
          <p:nvPr/>
        </p:nvSpPr>
        <p:spPr>
          <a:xfrm>
            <a:off x="914400" y="2514600"/>
            <a:ext cx="7239000" cy="3708708"/>
          </a:xfrm>
          <a:prstGeom prst="rect">
            <a:avLst/>
          </a:prstGeom>
          <a:noFill/>
        </p:spPr>
        <p:txBody>
          <a:bodyPr wrap="square">
            <a:spAutoFit/>
          </a:bodyPr>
          <a:lstStyle/>
          <a:p>
            <a:pPr marL="457200" indent="-342900">
              <a:spcAft>
                <a:spcPts val="600"/>
              </a:spcAft>
              <a:buClr>
                <a:srgbClr val="003366"/>
              </a:buClr>
              <a:buFont typeface="Wingdings" pitchFamily="2" charset="2"/>
              <a:buChar char="Ø"/>
              <a:defRPr/>
            </a:pPr>
            <a:r>
              <a:rPr lang="en-US" sz="2000" dirty="0">
                <a:latin typeface="+mn-lt"/>
              </a:rPr>
              <a:t>Update the prioritized functionality list</a:t>
            </a:r>
          </a:p>
          <a:p>
            <a:pPr marL="457200" indent="-342900">
              <a:spcAft>
                <a:spcPts val="600"/>
              </a:spcAft>
              <a:buClr>
                <a:srgbClr val="003366"/>
              </a:buClr>
              <a:buFont typeface="Wingdings" pitchFamily="2" charset="2"/>
              <a:buChar char="Ø"/>
              <a:defRPr/>
            </a:pPr>
            <a:r>
              <a:rPr lang="en-US" sz="2000" dirty="0">
                <a:latin typeface="+mn-lt"/>
              </a:rPr>
              <a:t>Establish the contents of the next stage build integrative swim lanes</a:t>
            </a:r>
          </a:p>
          <a:p>
            <a:pPr marL="457200" indent="-342900">
              <a:spcAft>
                <a:spcPts val="600"/>
              </a:spcAft>
              <a:buClr>
                <a:srgbClr val="003366"/>
              </a:buClr>
              <a:buFont typeface="Wingdings" pitchFamily="2" charset="2"/>
              <a:buChar char="Ø"/>
              <a:defRPr/>
            </a:pPr>
            <a:r>
              <a:rPr lang="en-US" sz="2000" dirty="0">
                <a:latin typeface="+mn-lt"/>
              </a:rPr>
              <a:t>Establish the contents of the next stage build probative swim lanes</a:t>
            </a:r>
          </a:p>
          <a:p>
            <a:pPr marL="457200" indent="-342900">
              <a:spcAft>
                <a:spcPts val="600"/>
              </a:spcAft>
              <a:buClr>
                <a:srgbClr val="003366"/>
              </a:buClr>
              <a:buFont typeface="Wingdings" pitchFamily="2" charset="2"/>
              <a:buChar char="Ø"/>
              <a:defRPr/>
            </a:pPr>
            <a:r>
              <a:rPr lang="en-US" sz="2000" dirty="0">
                <a:latin typeface="+mn-lt"/>
              </a:rPr>
              <a:t>Create low-level WBS for the stage deliverables</a:t>
            </a:r>
          </a:p>
          <a:p>
            <a:pPr marL="457200" indent="-342900">
              <a:spcAft>
                <a:spcPts val="600"/>
              </a:spcAft>
              <a:buClr>
                <a:srgbClr val="003366"/>
              </a:buClr>
              <a:buFont typeface="Wingdings" pitchFamily="2" charset="2"/>
              <a:buChar char="Ø"/>
              <a:defRPr/>
            </a:pPr>
            <a:r>
              <a:rPr lang="en-US" sz="2000" dirty="0">
                <a:latin typeface="+mn-lt"/>
              </a:rPr>
              <a:t>Identify resource requirements</a:t>
            </a:r>
          </a:p>
          <a:p>
            <a:pPr marL="457200" indent="-342900">
              <a:spcAft>
                <a:spcPts val="600"/>
              </a:spcAft>
              <a:buClr>
                <a:srgbClr val="003366"/>
              </a:buClr>
              <a:buFont typeface="Wingdings" pitchFamily="2" charset="2"/>
              <a:buChar char="Ø"/>
              <a:defRPr/>
            </a:pPr>
            <a:r>
              <a:rPr lang="en-US" sz="2000" dirty="0">
                <a:latin typeface="+mn-lt"/>
              </a:rPr>
              <a:t>Estimate swim lane duration</a:t>
            </a:r>
          </a:p>
          <a:p>
            <a:pPr marL="457200" indent="-342900">
              <a:spcAft>
                <a:spcPts val="600"/>
              </a:spcAft>
              <a:buClr>
                <a:srgbClr val="003366"/>
              </a:buClr>
              <a:buFont typeface="Wingdings" pitchFamily="2" charset="2"/>
              <a:buChar char="Ø"/>
              <a:defRPr/>
            </a:pPr>
            <a:r>
              <a:rPr lang="en-US" sz="2000" dirty="0">
                <a:latin typeface="+mn-lt"/>
              </a:rPr>
              <a:t>Establish technical and resource dependencies</a:t>
            </a:r>
          </a:p>
          <a:p>
            <a:pPr marL="457200" indent="-342900">
              <a:spcAft>
                <a:spcPts val="600"/>
              </a:spcAft>
              <a:buClr>
                <a:srgbClr val="003366"/>
              </a:buClr>
              <a:buFont typeface="Wingdings" pitchFamily="2" charset="2"/>
              <a:buChar char="Ø"/>
              <a:defRPr/>
            </a:pPr>
            <a:r>
              <a:rPr lang="en-US" sz="2000" dirty="0">
                <a:latin typeface="+mn-lt"/>
              </a:rPr>
              <a:t>Finalize stage schedule</a:t>
            </a:r>
          </a:p>
        </p:txBody>
      </p:sp>
      <p:sp>
        <p:nvSpPr>
          <p:cNvPr id="9319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a:solidFill>
                  <a:schemeClr val="accent1"/>
                </a:solidFill>
                <a:latin typeface="Arial" charset="0"/>
              </a:rPr>
              <a:t> Planning</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421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Plan Next Cycle – RASCI Matrix</a:t>
            </a:r>
          </a:p>
        </p:txBody>
      </p:sp>
      <p:pic>
        <p:nvPicPr>
          <p:cNvPr id="94213" name="Picture 6"/>
          <p:cNvPicPr>
            <a:picLocks noChangeAspect="1" noChangeArrowheads="1"/>
          </p:cNvPicPr>
          <p:nvPr/>
        </p:nvPicPr>
        <p:blipFill>
          <a:blip r:embed="rId3" cstate="print"/>
          <a:srcRect/>
          <a:stretch>
            <a:fillRect/>
          </a:stretch>
        </p:blipFill>
        <p:spPr bwMode="auto">
          <a:xfrm>
            <a:off x="1066800" y="2181225"/>
            <a:ext cx="7745413" cy="3305175"/>
          </a:xfrm>
          <a:prstGeom prst="rect">
            <a:avLst/>
          </a:prstGeom>
          <a:noFill/>
          <a:ln w="9525">
            <a:noFill/>
            <a:miter lim="800000"/>
            <a:headEnd/>
            <a:tailEnd/>
          </a:ln>
        </p:spPr>
      </p:pic>
      <p:sp>
        <p:nvSpPr>
          <p:cNvPr id="9421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Planning</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523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9523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6" name="TextBox 5"/>
          <p:cNvSpPr txBox="1"/>
          <p:nvPr/>
        </p:nvSpPr>
        <p:spPr>
          <a:xfrm>
            <a:off x="1219200" y="2133600"/>
            <a:ext cx="6934200" cy="2400657"/>
          </a:xfrm>
          <a:prstGeom prst="rect">
            <a:avLst/>
          </a:prstGeom>
          <a:noFill/>
        </p:spPr>
        <p:txBody>
          <a:bodyPr>
            <a:spAutoFit/>
          </a:bodyPr>
          <a:lstStyle/>
          <a:p>
            <a:pPr marL="457200" indent="-457200">
              <a:spcAft>
                <a:spcPts val="1200"/>
              </a:spcAft>
              <a:buClr>
                <a:srgbClr val="003366"/>
              </a:buClr>
              <a:buFont typeface="Wingdings" pitchFamily="2" charset="2"/>
              <a:buChar char="Ø"/>
              <a:defRPr/>
            </a:pPr>
            <a:r>
              <a:rPr lang="en-US" sz="2200" dirty="0">
                <a:latin typeface="+mn-lt"/>
              </a:rPr>
              <a:t>Form the PSO Task Force</a:t>
            </a:r>
          </a:p>
          <a:p>
            <a:pPr marL="457200" indent="-457200">
              <a:spcAft>
                <a:spcPts val="1200"/>
              </a:spcAft>
              <a:buClr>
                <a:srgbClr val="003366"/>
              </a:buClr>
              <a:buFont typeface="Wingdings" pitchFamily="2" charset="2"/>
              <a:buChar char="Ø"/>
              <a:defRPr/>
            </a:pPr>
            <a:r>
              <a:rPr lang="en-US" sz="2200" dirty="0" smtClean="0">
                <a:latin typeface="+mn-lt"/>
              </a:rPr>
              <a:t>Current </a:t>
            </a:r>
            <a:r>
              <a:rPr lang="en-US" sz="2200" dirty="0">
                <a:latin typeface="+mn-lt"/>
              </a:rPr>
              <a:t>State of Project Management</a:t>
            </a:r>
          </a:p>
          <a:p>
            <a:pPr marL="457200" indent="-457200">
              <a:spcAft>
                <a:spcPts val="1200"/>
              </a:spcAft>
              <a:buClr>
                <a:srgbClr val="003366"/>
              </a:buClr>
              <a:buFont typeface="Wingdings" pitchFamily="2" charset="2"/>
              <a:buChar char="Ø"/>
              <a:defRPr/>
            </a:pPr>
            <a:r>
              <a:rPr lang="en-US" sz="2200" dirty="0" smtClean="0">
                <a:latin typeface="+mn-lt"/>
              </a:rPr>
              <a:t>Desired </a:t>
            </a:r>
            <a:r>
              <a:rPr lang="en-US" sz="2200" dirty="0">
                <a:latin typeface="+mn-lt"/>
              </a:rPr>
              <a:t>End State of Project Management</a:t>
            </a:r>
          </a:p>
          <a:p>
            <a:pPr marL="457200" indent="-457200">
              <a:spcAft>
                <a:spcPts val="1200"/>
              </a:spcAft>
              <a:buClr>
                <a:srgbClr val="003366"/>
              </a:buClr>
              <a:buFont typeface="Wingdings" pitchFamily="2" charset="2"/>
              <a:buChar char="Ø"/>
              <a:defRPr/>
            </a:pPr>
            <a:r>
              <a:rPr lang="en-US" sz="2200" dirty="0" smtClean="0">
                <a:latin typeface="+mn-lt"/>
              </a:rPr>
              <a:t>How </a:t>
            </a:r>
            <a:r>
              <a:rPr lang="en-US" sz="2200" dirty="0">
                <a:latin typeface="+mn-lt"/>
              </a:rPr>
              <a:t>to get to the Desired End State</a:t>
            </a:r>
          </a:p>
          <a:p>
            <a:pPr marL="457200" indent="-457200">
              <a:spcAft>
                <a:spcPts val="1200"/>
              </a:spcAft>
              <a:buClr>
                <a:srgbClr val="003366"/>
              </a:buClr>
              <a:buFont typeface="Wingdings" pitchFamily="2" charset="2"/>
              <a:buChar char="Ø"/>
              <a:defRPr/>
            </a:pPr>
            <a:r>
              <a:rPr lang="en-US" sz="2200" dirty="0" smtClean="0">
                <a:latin typeface="+mn-lt"/>
              </a:rPr>
              <a:t>PSO </a:t>
            </a:r>
            <a:r>
              <a:rPr lang="en-US" sz="2200" dirty="0">
                <a:latin typeface="+mn-lt"/>
              </a:rPr>
              <a:t>Performance</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914400" y="1981200"/>
            <a:ext cx="7685087" cy="4648200"/>
          </a:xfrm>
        </p:spPr>
        <p:txBody>
          <a:bodyPr/>
          <a:lstStyle/>
          <a:p>
            <a:pPr marL="457200" indent="-457200" eaLnBrk="1" hangingPunct="1">
              <a:spcAft>
                <a:spcPts val="600"/>
              </a:spcAft>
              <a:buFont typeface="Wingdings" pitchFamily="2" charset="2"/>
              <a:buChar char="Ø"/>
              <a:defRPr/>
            </a:pPr>
            <a:r>
              <a:rPr lang="en-US" sz="2000" dirty="0" smtClean="0"/>
              <a:t>Overview and alignment of the P2 and ECPM Frameworks</a:t>
            </a:r>
          </a:p>
          <a:p>
            <a:pPr marL="457200" indent="-457200" eaLnBrk="1" hangingPunct="1">
              <a:spcAft>
                <a:spcPts val="600"/>
              </a:spcAft>
              <a:buFont typeface="Wingdings" pitchFamily="2" charset="2"/>
              <a:buChar char="Ø"/>
              <a:defRPr/>
            </a:pPr>
            <a:r>
              <a:rPr lang="en-US" sz="2000" dirty="0" smtClean="0"/>
              <a:t>ECPM Artifacts and the P2 LEAN Framework:</a:t>
            </a:r>
          </a:p>
          <a:p>
            <a:pPr marL="914400" indent="-457200">
              <a:spcAft>
                <a:spcPts val="300"/>
              </a:spcAft>
              <a:buFont typeface="Wingdings" pitchFamily="2" charset="2"/>
              <a:buChar char="Ø"/>
              <a:defRPr/>
            </a:pPr>
            <a:r>
              <a:rPr lang="en-US" sz="1800" dirty="0" smtClean="0"/>
              <a:t>Co-Manager Model</a:t>
            </a:r>
          </a:p>
          <a:p>
            <a:pPr marL="914400" indent="-457200">
              <a:spcAft>
                <a:spcPts val="300"/>
              </a:spcAft>
              <a:buFont typeface="Wingdings" pitchFamily="2" charset="2"/>
              <a:buChar char="Ø"/>
              <a:defRPr/>
            </a:pPr>
            <a:r>
              <a:rPr lang="en-US" sz="1800" dirty="0" smtClean="0"/>
              <a:t>High-level Requirements Definition</a:t>
            </a:r>
          </a:p>
          <a:p>
            <a:pPr marL="914400" indent="-457200">
              <a:spcAft>
                <a:spcPts val="300"/>
              </a:spcAft>
              <a:buFont typeface="Wingdings" pitchFamily="2" charset="2"/>
              <a:buChar char="Ø"/>
              <a:defRPr/>
            </a:pPr>
            <a:r>
              <a:rPr lang="en-US" sz="1800" dirty="0" smtClean="0"/>
              <a:t>Scope Triangle</a:t>
            </a:r>
          </a:p>
          <a:p>
            <a:pPr marL="914400" indent="-457200">
              <a:spcAft>
                <a:spcPts val="300"/>
              </a:spcAft>
              <a:buFont typeface="Wingdings" pitchFamily="2" charset="2"/>
              <a:buChar char="Ø"/>
              <a:defRPr/>
            </a:pPr>
            <a:r>
              <a:rPr lang="en-US" sz="1800" dirty="0" smtClean="0"/>
              <a:t>Bundled Change Request Process</a:t>
            </a:r>
          </a:p>
          <a:p>
            <a:pPr marL="914400" indent="-457200">
              <a:spcAft>
                <a:spcPts val="300"/>
              </a:spcAft>
              <a:buFont typeface="Wingdings" pitchFamily="2" charset="2"/>
              <a:buChar char="Ø"/>
              <a:defRPr/>
            </a:pPr>
            <a:r>
              <a:rPr lang="en-US" sz="1800" dirty="0" smtClean="0"/>
              <a:t>Scope Bank</a:t>
            </a:r>
          </a:p>
          <a:p>
            <a:pPr marL="914400" indent="-457200">
              <a:spcAft>
                <a:spcPts val="300"/>
              </a:spcAft>
              <a:buFont typeface="Wingdings" pitchFamily="2" charset="2"/>
              <a:buChar char="Ø"/>
              <a:defRPr/>
            </a:pPr>
            <a:r>
              <a:rPr lang="en-US" sz="1800" dirty="0" smtClean="0"/>
              <a:t>Probative and Integrative Swim Lanes</a:t>
            </a:r>
          </a:p>
          <a:p>
            <a:pPr marL="914400" indent="-457200">
              <a:spcAft>
                <a:spcPts val="600"/>
              </a:spcAft>
              <a:buFont typeface="Wingdings" pitchFamily="2" charset="2"/>
              <a:buChar char="Ø"/>
              <a:defRPr/>
            </a:pPr>
            <a:r>
              <a:rPr lang="en-US" sz="1800" dirty="0" smtClean="0"/>
              <a:t>Vetted portfolio of tools, templates and processes</a:t>
            </a:r>
          </a:p>
          <a:p>
            <a:pPr marL="457200" indent="-457200" eaLnBrk="1" hangingPunct="1">
              <a:spcAft>
                <a:spcPts val="600"/>
              </a:spcAft>
              <a:buFont typeface="Wingdings" pitchFamily="2" charset="2"/>
              <a:buChar char="Ø"/>
              <a:defRPr/>
            </a:pPr>
            <a:r>
              <a:rPr lang="en-US" sz="2000" dirty="0" smtClean="0"/>
              <a:t>Brainstorming</a:t>
            </a:r>
          </a:p>
          <a:p>
            <a:pPr marL="457200" indent="-457200" eaLnBrk="1" hangingPunct="1">
              <a:spcAft>
                <a:spcPts val="600"/>
              </a:spcAft>
              <a:buFont typeface="Wingdings" pitchFamily="2" charset="2"/>
              <a:buChar char="Ø"/>
              <a:defRPr/>
            </a:pPr>
            <a:r>
              <a:rPr lang="en-US" sz="2000" dirty="0" smtClean="0"/>
              <a:t>P2 LEAN Planning Process</a:t>
            </a:r>
          </a:p>
          <a:p>
            <a:pPr marL="457200" indent="-457200" eaLnBrk="1" hangingPunct="1">
              <a:spcAft>
                <a:spcPts val="600"/>
              </a:spcAft>
              <a:buFont typeface="Wingdings" pitchFamily="2" charset="2"/>
              <a:buChar char="Ø"/>
              <a:defRPr/>
            </a:pPr>
            <a:r>
              <a:rPr lang="en-US" sz="2000" dirty="0" smtClean="0"/>
              <a:t>The P2 LEAN Project Support Office</a:t>
            </a:r>
          </a:p>
          <a:p>
            <a:pPr marL="457200" indent="-457200" eaLnBrk="1" hangingPunct="1">
              <a:spcAft>
                <a:spcPts val="600"/>
              </a:spcAft>
              <a:buFont typeface="Wingdings" pitchFamily="2" charset="2"/>
              <a:buChar char="Ø"/>
              <a:defRPr/>
            </a:pPr>
            <a:r>
              <a:rPr lang="en-US" sz="2000" dirty="0" smtClean="0"/>
              <a:t>Benefits from the P2 LEAN Framework</a:t>
            </a:r>
          </a:p>
        </p:txBody>
      </p:sp>
      <p:sp>
        <p:nvSpPr>
          <p:cNvPr id="13315" name="Rectangle 4"/>
          <p:cNvSpPr>
            <a:spLocks noGrp="1" noChangeArrowheads="1"/>
          </p:cNvSpPr>
          <p:nvPr>
            <p:ph type="title"/>
          </p:nvPr>
        </p:nvSpPr>
        <p:spPr>
          <a:xfrm>
            <a:off x="838200" y="1066800"/>
            <a:ext cx="8001000" cy="533400"/>
          </a:xfrm>
          <a:noFill/>
        </p:spPr>
        <p:txBody>
          <a:bodyPr/>
          <a:lstStyle/>
          <a:p>
            <a:pPr algn="l" eaLnBrk="1" hangingPunct="1"/>
            <a:r>
              <a:rPr lang="en-US" sz="2800" b="1" dirty="0" smtClean="0">
                <a:solidFill>
                  <a:schemeClr val="tx2"/>
                </a:solidFill>
              </a:rPr>
              <a:t>Presentation Agenda</a:t>
            </a:r>
            <a:endParaRPr lang="en-US" sz="2800" dirty="0" smtClean="0">
              <a:solidFill>
                <a:schemeClr val="tx2"/>
              </a:solidFill>
            </a:endParaRPr>
          </a:p>
        </p:txBody>
      </p:sp>
      <p:pic>
        <p:nvPicPr>
          <p:cNvPr id="13316" name="Picture 7" descr="pe01832_"/>
          <p:cNvPicPr>
            <a:picLocks noChangeAspect="1" noChangeArrowheads="1"/>
          </p:cNvPicPr>
          <p:nvPr/>
        </p:nvPicPr>
        <p:blipFill>
          <a:blip r:embed="rId3" cstate="print"/>
          <a:srcRect/>
          <a:stretch>
            <a:fillRect/>
          </a:stretch>
        </p:blipFill>
        <p:spPr bwMode="auto">
          <a:xfrm>
            <a:off x="7315200" y="2438400"/>
            <a:ext cx="1673632" cy="1528762"/>
          </a:xfrm>
          <a:prstGeom prst="rect">
            <a:avLst/>
          </a:prstGeom>
          <a:noFill/>
          <a:ln w="9525">
            <a:noFill/>
            <a:miter lim="800000"/>
            <a:headEnd/>
            <a:tailEnd/>
          </a:ln>
        </p:spPr>
      </p:pic>
      <p:sp>
        <p:nvSpPr>
          <p:cNvPr id="13317" name="Rectangle 6"/>
          <p:cNvSpPr>
            <a:spLocks noChangeArrowheads="1"/>
          </p:cNvSpPr>
          <p:nvPr/>
        </p:nvSpPr>
        <p:spPr bwMode="auto">
          <a:xfrm>
            <a:off x="0" y="3302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Introduction</a:t>
            </a:r>
          </a:p>
        </p:txBody>
      </p:sp>
      <p:sp>
        <p:nvSpPr>
          <p:cNvPr id="6" name="Date Placeholder 5"/>
          <p:cNvSpPr>
            <a:spLocks noGrp="1"/>
          </p:cNvSpPr>
          <p:nvPr>
            <p:ph type="dt" sz="half" idx="10"/>
          </p:nvPr>
        </p:nvSpPr>
        <p:spPr/>
        <p:txBody>
          <a:bodyPr/>
          <a:lstStyle/>
          <a:p>
            <a:pPr>
              <a:defRPr/>
            </a:pPr>
            <a:r>
              <a:rPr lang="en-US" smtClean="0"/>
              <a:t>J. Ross Publishing WAV™ material</a:t>
            </a:r>
            <a:endParaRPr lang="en-US" dirty="0"/>
          </a:p>
        </p:txBody>
      </p:sp>
      <p:sp>
        <p:nvSpPr>
          <p:cNvPr id="7" name="Slide Number Placeholder 6"/>
          <p:cNvSpPr>
            <a:spLocks noGrp="1"/>
          </p:cNvSpPr>
          <p:nvPr>
            <p:ph type="sldNum" sz="quarter" idx="12"/>
          </p:nvPr>
        </p:nvSpPr>
        <p:spPr/>
        <p:txBody>
          <a:bodyPr/>
          <a:lstStyle/>
          <a:p>
            <a:pPr>
              <a:defRPr/>
            </a:pPr>
            <a:fld id="{51FBC415-B54D-42F1-9A09-A2A50639A4C7}"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625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1066800" y="2209800"/>
            <a:ext cx="4876800" cy="461963"/>
          </a:xfrm>
          <a:prstGeom prst="rect">
            <a:avLst/>
          </a:prstGeom>
          <a:noFill/>
        </p:spPr>
        <p:txBody>
          <a:bodyPr>
            <a:spAutoFit/>
          </a:bodyPr>
          <a:lstStyle/>
          <a:p>
            <a:pPr marL="342900" indent="-342900">
              <a:buClr>
                <a:srgbClr val="003366"/>
              </a:buClr>
              <a:buFont typeface="Wingdings" pitchFamily="2" charset="2"/>
              <a:buChar char="Ø"/>
              <a:defRPr/>
            </a:pPr>
            <a:r>
              <a:rPr lang="en-US" b="1" dirty="0">
                <a:latin typeface="+mn-lt"/>
              </a:rPr>
              <a:t>Form the PSO Task Force</a:t>
            </a:r>
          </a:p>
        </p:txBody>
      </p:sp>
      <p:sp>
        <p:nvSpPr>
          <p:cNvPr id="8" name="TextBox 7"/>
          <p:cNvSpPr txBox="1"/>
          <p:nvPr/>
        </p:nvSpPr>
        <p:spPr bwMode="auto">
          <a:xfrm>
            <a:off x="1524000" y="4191000"/>
            <a:ext cx="6629400" cy="1354217"/>
          </a:xfrm>
          <a:prstGeom prst="rect">
            <a:avLst/>
          </a:prstGeom>
          <a:solidFill>
            <a:srgbClr val="CCECFF"/>
          </a:solidFill>
          <a:ln>
            <a:solidFill>
              <a:schemeClr val="tx1"/>
            </a:solidFill>
          </a:ln>
        </p:spPr>
        <p:txBody>
          <a:bodyPr>
            <a:spAutoFit/>
          </a:bodyPr>
          <a:lstStyle/>
          <a:p>
            <a:pPr>
              <a:defRPr/>
            </a:pPr>
            <a:r>
              <a:rPr lang="en-US" sz="2200" b="1" dirty="0" smtClean="0">
                <a:latin typeface="+mn-lt"/>
              </a:rPr>
              <a:t>NOTE:</a:t>
            </a:r>
            <a:endParaRPr lang="en-US" sz="2200" b="1" dirty="0">
              <a:latin typeface="+mn-lt"/>
            </a:endParaRPr>
          </a:p>
          <a:p>
            <a:pPr marL="457200">
              <a:defRPr/>
            </a:pPr>
            <a:r>
              <a:rPr lang="en-US" sz="2000" dirty="0">
                <a:latin typeface="+mn-lt"/>
              </a:rPr>
              <a:t>The PSO Task Force is needed to define the current state and the desired end state of project management across the organization.</a:t>
            </a:r>
          </a:p>
        </p:txBody>
      </p:sp>
      <p:sp>
        <p:nvSpPr>
          <p:cNvPr id="96263"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10" name="Date Placeholder 9"/>
          <p:cNvSpPr>
            <a:spLocks noGrp="1"/>
          </p:cNvSpPr>
          <p:nvPr>
            <p:ph type="dt" sz="half" idx="10"/>
          </p:nvPr>
        </p:nvSpPr>
        <p:spPr/>
        <p:txBody>
          <a:bodyPr/>
          <a:lstStyle/>
          <a:p>
            <a:pPr>
              <a:defRPr/>
            </a:pPr>
            <a:r>
              <a:rPr lang="en-US" smtClean="0"/>
              <a:t>J. Ross Publishing WAV™ material</a:t>
            </a:r>
            <a:endParaRPr lang="en-US"/>
          </a:p>
        </p:txBody>
      </p:sp>
      <p:sp>
        <p:nvSpPr>
          <p:cNvPr id="11" name="Slide Number Placeholder 10"/>
          <p:cNvSpPr>
            <a:spLocks noGrp="1"/>
          </p:cNvSpPr>
          <p:nvPr>
            <p:ph type="sldNum" sz="quarter" idx="12"/>
          </p:nvPr>
        </p:nvSpPr>
        <p:spPr/>
        <p:txBody>
          <a:bodyPr/>
          <a:lstStyle/>
          <a:p>
            <a:pPr>
              <a:defRPr/>
            </a:pPr>
            <a:fld id="{12AF5064-FF8D-4FFF-A3A8-48DDF1011AA6}"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728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914400" y="1905000"/>
            <a:ext cx="4581703" cy="430887"/>
          </a:xfrm>
          <a:prstGeom prst="rect">
            <a:avLst/>
          </a:prstGeom>
          <a:noFill/>
        </p:spPr>
        <p:txBody>
          <a:bodyPr wrap="none">
            <a:spAutoFit/>
          </a:bodyPr>
          <a:lstStyle/>
          <a:p>
            <a:pPr>
              <a:defRPr/>
            </a:pPr>
            <a:r>
              <a:rPr lang="en-US" sz="2200" b="1" dirty="0">
                <a:latin typeface="+mn-lt"/>
              </a:rPr>
              <a:t>What is the Current State of PM?</a:t>
            </a:r>
          </a:p>
        </p:txBody>
      </p:sp>
      <p:sp>
        <p:nvSpPr>
          <p:cNvPr id="10" name="TextBox 9"/>
          <p:cNvSpPr txBox="1"/>
          <p:nvPr/>
        </p:nvSpPr>
        <p:spPr>
          <a:xfrm>
            <a:off x="990600" y="2438400"/>
            <a:ext cx="7467600" cy="3323987"/>
          </a:xfrm>
          <a:prstGeom prst="rect">
            <a:avLst/>
          </a:prstGeom>
          <a:noFill/>
        </p:spPr>
        <p:txBody>
          <a:bodyPr>
            <a:spAutoFit/>
          </a:bodyPr>
          <a:lstStyle/>
          <a:p>
            <a:pPr marL="457200" indent="-342900">
              <a:spcAft>
                <a:spcPts val="1200"/>
              </a:spcAft>
              <a:buClr>
                <a:srgbClr val="003366"/>
              </a:buClr>
              <a:buFont typeface="Wingdings" pitchFamily="2" charset="2"/>
              <a:buChar char="Ø"/>
              <a:defRPr/>
            </a:pPr>
            <a:r>
              <a:rPr lang="en-US" sz="2000" dirty="0">
                <a:latin typeface="+mn-lt"/>
              </a:rPr>
              <a:t>What are the future projects?</a:t>
            </a:r>
          </a:p>
          <a:p>
            <a:pPr marL="457200" indent="-342900">
              <a:spcAft>
                <a:spcPts val="1200"/>
              </a:spcAft>
              <a:buClr>
                <a:srgbClr val="003366"/>
              </a:buClr>
              <a:buFont typeface="Wingdings" pitchFamily="2" charset="2"/>
              <a:buChar char="Ø"/>
              <a:defRPr/>
            </a:pPr>
            <a:r>
              <a:rPr lang="en-US" sz="2000" dirty="0">
                <a:latin typeface="+mn-lt"/>
              </a:rPr>
              <a:t>What are the needs of the future projects?</a:t>
            </a:r>
          </a:p>
          <a:p>
            <a:pPr marL="457200" indent="-342900">
              <a:spcAft>
                <a:spcPts val="1200"/>
              </a:spcAft>
              <a:buClr>
                <a:srgbClr val="003366"/>
              </a:buClr>
              <a:buFont typeface="Wingdings" pitchFamily="2" charset="2"/>
              <a:buChar char="Ø"/>
              <a:defRPr/>
            </a:pPr>
            <a:r>
              <a:rPr lang="en-US" sz="2000" dirty="0">
                <a:latin typeface="+mn-lt"/>
              </a:rPr>
              <a:t>Is the vetted portfolio of tools, templates and processes aligned to the needs of future projects?</a:t>
            </a:r>
          </a:p>
          <a:p>
            <a:pPr marL="457200" indent="-342900">
              <a:spcAft>
                <a:spcPts val="1200"/>
              </a:spcAft>
              <a:buClr>
                <a:srgbClr val="003366"/>
              </a:buClr>
              <a:buFont typeface="Wingdings" pitchFamily="2" charset="2"/>
              <a:buChar char="Ø"/>
              <a:defRPr/>
            </a:pPr>
            <a:r>
              <a:rPr lang="en-US" sz="2000" dirty="0">
                <a:latin typeface="+mn-lt"/>
              </a:rPr>
              <a:t>What is the future staff resource profile?</a:t>
            </a:r>
          </a:p>
          <a:p>
            <a:pPr marL="457200" indent="-342900">
              <a:spcAft>
                <a:spcPts val="1200"/>
              </a:spcAft>
              <a:buClr>
                <a:srgbClr val="003366"/>
              </a:buClr>
              <a:buFont typeface="Wingdings" pitchFamily="2" charset="2"/>
              <a:buChar char="Ø"/>
              <a:defRPr/>
            </a:pPr>
            <a:r>
              <a:rPr lang="en-US" sz="2000" dirty="0">
                <a:latin typeface="+mn-lt"/>
              </a:rPr>
              <a:t>What is the expected gap between the current and future staff resource profile?</a:t>
            </a:r>
          </a:p>
          <a:p>
            <a:pPr marL="457200" indent="-342900">
              <a:spcAft>
                <a:spcPts val="1200"/>
              </a:spcAft>
              <a:buClr>
                <a:srgbClr val="003366"/>
              </a:buClr>
              <a:buFont typeface="Wingdings" pitchFamily="2" charset="2"/>
              <a:buChar char="Ø"/>
              <a:defRPr/>
            </a:pPr>
            <a:r>
              <a:rPr lang="en-US" sz="2000" dirty="0">
                <a:latin typeface="+mn-lt"/>
              </a:rPr>
              <a:t>How should that gap be managed?</a:t>
            </a:r>
            <a:endParaRPr lang="en-US" sz="2200" dirty="0">
              <a:latin typeface="+mn-lt"/>
            </a:endParaRPr>
          </a:p>
        </p:txBody>
      </p:sp>
      <p:sp>
        <p:nvSpPr>
          <p:cNvPr id="9" name="TextBox 8"/>
          <p:cNvSpPr txBox="1"/>
          <p:nvPr/>
        </p:nvSpPr>
        <p:spPr>
          <a:xfrm>
            <a:off x="838200" y="1066800"/>
            <a:ext cx="81534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9728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1" name="Slide Number Placeholder 10"/>
          <p:cNvSpPr>
            <a:spLocks noGrp="1"/>
          </p:cNvSpPr>
          <p:nvPr>
            <p:ph type="sldNum" sz="quarter" idx="12"/>
          </p:nvPr>
        </p:nvSpPr>
        <p:spPr/>
        <p:txBody>
          <a:bodyPr/>
          <a:lstStyle/>
          <a:p>
            <a:pPr>
              <a:defRPr/>
            </a:pPr>
            <a:fld id="{12AF5064-FF8D-4FFF-A3A8-48DDF1011AA6}"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830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905000"/>
            <a:ext cx="5210081" cy="430887"/>
          </a:xfrm>
          <a:prstGeom prst="rect">
            <a:avLst/>
          </a:prstGeom>
          <a:noFill/>
        </p:spPr>
        <p:txBody>
          <a:bodyPr wrap="none">
            <a:spAutoFit/>
          </a:bodyPr>
          <a:lstStyle/>
          <a:p>
            <a:pPr>
              <a:defRPr/>
            </a:pPr>
            <a:r>
              <a:rPr lang="en-US" sz="2200" b="1" dirty="0">
                <a:latin typeface="+mn-lt"/>
              </a:rPr>
              <a:t>What is the Desired End State of PM?</a:t>
            </a:r>
          </a:p>
        </p:txBody>
      </p:sp>
      <p:sp>
        <p:nvSpPr>
          <p:cNvPr id="10" name="TextBox 9"/>
          <p:cNvSpPr txBox="1"/>
          <p:nvPr/>
        </p:nvSpPr>
        <p:spPr>
          <a:xfrm>
            <a:off x="914400" y="2438400"/>
            <a:ext cx="7467600" cy="3323987"/>
          </a:xfrm>
          <a:prstGeom prst="rect">
            <a:avLst/>
          </a:prstGeom>
          <a:noFill/>
        </p:spPr>
        <p:txBody>
          <a:bodyPr>
            <a:spAutoFit/>
          </a:bodyPr>
          <a:lstStyle/>
          <a:p>
            <a:pPr marL="693738" indent="-457200">
              <a:spcAft>
                <a:spcPts val="1200"/>
              </a:spcAft>
              <a:buClr>
                <a:srgbClr val="003366"/>
              </a:buClr>
              <a:buFont typeface="Wingdings" pitchFamily="2" charset="2"/>
              <a:buChar char="Ø"/>
              <a:defRPr/>
            </a:pPr>
            <a:r>
              <a:rPr lang="en-US" sz="2000" dirty="0">
                <a:latin typeface="+mn-lt"/>
              </a:rPr>
              <a:t>What are the future projects?</a:t>
            </a:r>
          </a:p>
          <a:p>
            <a:pPr marL="693738" indent="-457200">
              <a:spcAft>
                <a:spcPts val="1200"/>
              </a:spcAft>
              <a:buClr>
                <a:srgbClr val="003366"/>
              </a:buClr>
              <a:buFont typeface="Wingdings" pitchFamily="2" charset="2"/>
              <a:buChar char="Ø"/>
              <a:defRPr/>
            </a:pPr>
            <a:r>
              <a:rPr lang="en-US" sz="2000" dirty="0">
                <a:latin typeface="+mn-lt"/>
              </a:rPr>
              <a:t>What are the needs of the future projects?</a:t>
            </a:r>
          </a:p>
          <a:p>
            <a:pPr marL="693738" indent="-457200">
              <a:spcAft>
                <a:spcPts val="1200"/>
              </a:spcAft>
              <a:buClr>
                <a:srgbClr val="003366"/>
              </a:buClr>
              <a:buFont typeface="Wingdings" pitchFamily="2" charset="2"/>
              <a:buChar char="Ø"/>
              <a:defRPr/>
            </a:pPr>
            <a:r>
              <a:rPr lang="en-US" sz="2000" dirty="0">
                <a:latin typeface="+mn-lt"/>
              </a:rPr>
              <a:t>Is the vetted portfolio of tools, templates and processes aligned to the needs of future projects?</a:t>
            </a:r>
          </a:p>
          <a:p>
            <a:pPr marL="693738" indent="-457200">
              <a:spcAft>
                <a:spcPts val="1200"/>
              </a:spcAft>
              <a:buClr>
                <a:srgbClr val="003366"/>
              </a:buClr>
              <a:buFont typeface="Wingdings" pitchFamily="2" charset="2"/>
              <a:buChar char="Ø"/>
              <a:defRPr/>
            </a:pPr>
            <a:r>
              <a:rPr lang="en-US" sz="2000" dirty="0">
                <a:latin typeface="+mn-lt"/>
              </a:rPr>
              <a:t>What is the future staff resource profile?</a:t>
            </a:r>
          </a:p>
          <a:p>
            <a:pPr marL="693738" indent="-457200">
              <a:spcAft>
                <a:spcPts val="1200"/>
              </a:spcAft>
              <a:buClr>
                <a:srgbClr val="003366"/>
              </a:buClr>
              <a:buFont typeface="Wingdings" pitchFamily="2" charset="2"/>
              <a:buChar char="Ø"/>
              <a:defRPr/>
            </a:pPr>
            <a:r>
              <a:rPr lang="en-US" sz="2000" dirty="0">
                <a:latin typeface="+mn-lt"/>
              </a:rPr>
              <a:t>What is the expected gap between the current and future staff resource profile?</a:t>
            </a:r>
          </a:p>
          <a:p>
            <a:pPr marL="693738" indent="-457200">
              <a:spcAft>
                <a:spcPts val="1200"/>
              </a:spcAft>
              <a:buClr>
                <a:srgbClr val="003366"/>
              </a:buClr>
              <a:buFont typeface="Wingdings" pitchFamily="2" charset="2"/>
              <a:buChar char="Ø"/>
              <a:defRPr/>
            </a:pPr>
            <a:r>
              <a:rPr lang="en-US" sz="2000" dirty="0">
                <a:latin typeface="+mn-lt"/>
              </a:rPr>
              <a:t>How should that gap be managed?</a:t>
            </a:r>
          </a:p>
        </p:txBody>
      </p:sp>
      <p:sp>
        <p:nvSpPr>
          <p:cNvPr id="9" name="TextBox 8"/>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9831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11" name="Slide Number Placeholder 10"/>
          <p:cNvSpPr>
            <a:spLocks noGrp="1"/>
          </p:cNvSpPr>
          <p:nvPr>
            <p:ph type="sldNum" sz="quarter" idx="12"/>
          </p:nvPr>
        </p:nvSpPr>
        <p:spPr/>
        <p:txBody>
          <a:bodyPr/>
          <a:lstStyle/>
          <a:p>
            <a:pPr>
              <a:defRPr/>
            </a:pPr>
            <a:fld id="{12AF5064-FF8D-4FFF-A3A8-48DDF1011AA6}" type="slidenum">
              <a:rPr lang="en-US" smtClean="0"/>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9933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pic>
        <p:nvPicPr>
          <p:cNvPr id="99333" name="Picture 31"/>
          <p:cNvPicPr>
            <a:picLocks noChangeAspect="1" noChangeArrowheads="1"/>
          </p:cNvPicPr>
          <p:nvPr/>
        </p:nvPicPr>
        <p:blipFill>
          <a:blip r:embed="rId3" cstate="print"/>
          <a:srcRect/>
          <a:stretch>
            <a:fillRect/>
          </a:stretch>
        </p:blipFill>
        <p:spPr bwMode="auto">
          <a:xfrm>
            <a:off x="1447800" y="1905000"/>
            <a:ext cx="7086600" cy="4724400"/>
          </a:xfrm>
          <a:prstGeom prst="rect">
            <a:avLst/>
          </a:prstGeom>
          <a:noFill/>
          <a:ln w="9525">
            <a:noFill/>
            <a:miter lim="800000"/>
            <a:headEnd/>
            <a:tailEnd/>
          </a:ln>
        </p:spPr>
      </p:pic>
      <p:sp>
        <p:nvSpPr>
          <p:cNvPr id="9933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035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914400" y="1905000"/>
            <a:ext cx="8077200" cy="2277547"/>
          </a:xfrm>
          <a:prstGeom prst="rect">
            <a:avLst/>
          </a:prstGeom>
          <a:noFill/>
        </p:spPr>
        <p:txBody>
          <a:bodyPr>
            <a:spAutoFit/>
          </a:bodyPr>
          <a:lstStyle/>
          <a:p>
            <a:pPr marL="457200" indent="-457200">
              <a:spcAft>
                <a:spcPts val="1200"/>
              </a:spcAft>
              <a:defRPr/>
            </a:pPr>
            <a:r>
              <a:rPr lang="en-US" sz="2200" b="1" dirty="0">
                <a:latin typeface="+mn-lt"/>
              </a:rPr>
              <a:t>How to get to the Desired End State</a:t>
            </a:r>
          </a:p>
          <a:p>
            <a:pPr marL="457200" indent="-342900">
              <a:spcAft>
                <a:spcPts val="1200"/>
              </a:spcAft>
              <a:buClr>
                <a:srgbClr val="003366"/>
              </a:buClr>
              <a:buFont typeface="Wingdings" pitchFamily="2" charset="2"/>
              <a:buChar char="Ø"/>
              <a:defRPr/>
            </a:pPr>
            <a:r>
              <a:rPr lang="en-US" sz="2000" dirty="0" smtClean="0">
                <a:latin typeface="+mn-lt"/>
              </a:rPr>
              <a:t>Establish </a:t>
            </a:r>
            <a:r>
              <a:rPr lang="en-US" sz="2000" dirty="0">
                <a:latin typeface="+mn-lt"/>
              </a:rPr>
              <a:t>the Vision/Mission/Objectives</a:t>
            </a:r>
          </a:p>
          <a:p>
            <a:pPr marL="457200" indent="-342900">
              <a:spcAft>
                <a:spcPts val="1200"/>
              </a:spcAft>
              <a:buClr>
                <a:srgbClr val="003366"/>
              </a:buClr>
              <a:buFont typeface="Wingdings" pitchFamily="2" charset="2"/>
              <a:buChar char="Ø"/>
              <a:defRPr/>
            </a:pPr>
            <a:r>
              <a:rPr lang="en-US" sz="2000" dirty="0">
                <a:latin typeface="+mn-lt"/>
              </a:rPr>
              <a:t>Select and prioritize the services to be offered</a:t>
            </a:r>
          </a:p>
          <a:p>
            <a:pPr marL="457200" indent="-342900">
              <a:spcAft>
                <a:spcPts val="1200"/>
              </a:spcAft>
              <a:buClr>
                <a:srgbClr val="003366"/>
              </a:buClr>
              <a:buFont typeface="Wingdings" pitchFamily="2" charset="2"/>
              <a:buChar char="Ø"/>
              <a:defRPr/>
            </a:pPr>
            <a:r>
              <a:rPr lang="en-US" sz="2000" dirty="0">
                <a:latin typeface="+mn-lt"/>
              </a:rPr>
              <a:t>PSO Organizational Structure</a:t>
            </a:r>
          </a:p>
          <a:p>
            <a:pPr marL="457200" indent="-342900">
              <a:spcAft>
                <a:spcPts val="1200"/>
              </a:spcAft>
              <a:buClr>
                <a:srgbClr val="003366"/>
              </a:buClr>
              <a:buFont typeface="Wingdings" pitchFamily="2" charset="2"/>
              <a:buChar char="Ø"/>
              <a:defRPr/>
            </a:pPr>
            <a:r>
              <a:rPr lang="en-US" sz="2000" dirty="0">
                <a:latin typeface="+mn-lt"/>
              </a:rPr>
              <a:t>PSO Staffing</a:t>
            </a:r>
          </a:p>
        </p:txBody>
      </p:sp>
      <p:sp>
        <p:nvSpPr>
          <p:cNvPr id="10035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1379"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838200" y="2057400"/>
            <a:ext cx="7924800" cy="4031873"/>
          </a:xfrm>
          <a:prstGeom prst="rect">
            <a:avLst/>
          </a:prstGeom>
          <a:noFill/>
        </p:spPr>
        <p:txBody>
          <a:bodyPr wrap="square">
            <a:spAutoFit/>
          </a:bodyPr>
          <a:lstStyle/>
          <a:p>
            <a:pPr marL="457200" indent="-457200">
              <a:defRPr/>
            </a:pPr>
            <a:r>
              <a:rPr lang="en-US" sz="2200" b="1" dirty="0">
                <a:latin typeface="+mn-lt"/>
              </a:rPr>
              <a:t>Establish Vision/Mission/Objectives of the PSO</a:t>
            </a:r>
          </a:p>
          <a:p>
            <a:pPr marL="457200" indent="-457200">
              <a:defRPr/>
            </a:pPr>
            <a:endParaRPr lang="en-US" sz="2200" b="1" dirty="0">
              <a:latin typeface="+mn-lt"/>
            </a:endParaRPr>
          </a:p>
          <a:p>
            <a:pPr marL="457200" indent="-457200">
              <a:defRPr/>
            </a:pPr>
            <a:r>
              <a:rPr lang="en-US" sz="2000" b="1" dirty="0" smtClean="0">
                <a:solidFill>
                  <a:srgbClr val="003366"/>
                </a:solidFill>
                <a:latin typeface="+mn-lt"/>
              </a:rPr>
              <a:t>VISION:</a:t>
            </a:r>
            <a:r>
              <a:rPr lang="en-US" sz="2200" b="1" dirty="0" smtClean="0">
                <a:solidFill>
                  <a:srgbClr val="003366"/>
                </a:solidFill>
                <a:latin typeface="+mn-lt"/>
              </a:rPr>
              <a:t>	</a:t>
            </a:r>
            <a:r>
              <a:rPr lang="en-US" sz="2000" dirty="0" smtClean="0">
                <a:latin typeface="+mn-lt"/>
              </a:rPr>
              <a:t>To </a:t>
            </a:r>
            <a:r>
              <a:rPr lang="en-US" sz="2000" dirty="0">
                <a:latin typeface="+mn-lt"/>
              </a:rPr>
              <a:t>be a one-stop-support for P2 LEAN</a:t>
            </a:r>
          </a:p>
          <a:p>
            <a:pPr marL="457200" indent="-457200">
              <a:defRPr/>
            </a:pPr>
            <a:endParaRPr lang="en-US" sz="2200" b="1" dirty="0">
              <a:latin typeface="+mn-lt"/>
            </a:endParaRPr>
          </a:p>
          <a:p>
            <a:pPr marL="1890713" indent="-1890713">
              <a:defRPr/>
            </a:pPr>
            <a:r>
              <a:rPr lang="en-US" sz="2000" b="1" dirty="0" smtClean="0">
                <a:solidFill>
                  <a:srgbClr val="003366"/>
                </a:solidFill>
                <a:latin typeface="+mn-lt"/>
              </a:rPr>
              <a:t>MISSION:</a:t>
            </a:r>
            <a:r>
              <a:rPr lang="en-US" sz="2200" b="1" dirty="0">
                <a:latin typeface="+mn-lt"/>
              </a:rPr>
              <a:t>	</a:t>
            </a:r>
            <a:r>
              <a:rPr lang="en-US" sz="2000" dirty="0" smtClean="0">
                <a:latin typeface="+mn-lt"/>
              </a:rPr>
              <a:t>Maintain </a:t>
            </a:r>
            <a:r>
              <a:rPr lang="en-US" sz="2000" dirty="0">
                <a:latin typeface="+mn-lt"/>
              </a:rPr>
              <a:t>a portfolio of tools, templates </a:t>
            </a:r>
            <a:r>
              <a:rPr lang="en-US" sz="2000" dirty="0" smtClean="0">
                <a:latin typeface="+mn-lt"/>
              </a:rPr>
              <a:t>and </a:t>
            </a:r>
            <a:r>
              <a:rPr lang="en-US" sz="2000" dirty="0">
                <a:latin typeface="+mn-lt"/>
              </a:rPr>
              <a:t>processes to support the project </a:t>
            </a:r>
            <a:r>
              <a:rPr lang="en-US" sz="2000" dirty="0" smtClean="0">
                <a:latin typeface="+mn-lt"/>
              </a:rPr>
              <a:t>management </a:t>
            </a:r>
            <a:r>
              <a:rPr lang="en-US" sz="2000" dirty="0">
                <a:latin typeface="+mn-lt"/>
              </a:rPr>
              <a:t>needs </a:t>
            </a:r>
            <a:r>
              <a:rPr lang="en-US" sz="2000" dirty="0" smtClean="0">
                <a:latin typeface="+mn-lt"/>
              </a:rPr>
              <a:t>for establishing </a:t>
            </a:r>
            <a:r>
              <a:rPr lang="en-US" sz="2000" dirty="0">
                <a:latin typeface="+mn-lt"/>
              </a:rPr>
              <a:t>a </a:t>
            </a:r>
            <a:r>
              <a:rPr lang="en-US" sz="2000" dirty="0" smtClean="0">
                <a:latin typeface="+mn-lt"/>
              </a:rPr>
              <a:t>market </a:t>
            </a:r>
            <a:r>
              <a:rPr lang="en-US" sz="2000" dirty="0">
                <a:latin typeface="+mn-lt"/>
              </a:rPr>
              <a:t>leadership position</a:t>
            </a:r>
          </a:p>
          <a:p>
            <a:pPr marL="457200" indent="-457200">
              <a:defRPr/>
            </a:pPr>
            <a:endParaRPr lang="en-US" sz="2200" b="1" dirty="0">
              <a:latin typeface="+mn-lt"/>
            </a:endParaRPr>
          </a:p>
          <a:p>
            <a:pPr marL="1828800" indent="-1828800">
              <a:defRPr/>
            </a:pPr>
            <a:r>
              <a:rPr lang="en-US" sz="2000" b="1" dirty="0" smtClean="0">
                <a:solidFill>
                  <a:srgbClr val="003366"/>
                </a:solidFill>
                <a:latin typeface="+mn-lt"/>
              </a:rPr>
              <a:t>OBJECTIVES: 	</a:t>
            </a:r>
            <a:r>
              <a:rPr lang="en-US" sz="2000" dirty="0" smtClean="0">
                <a:latin typeface="+mn-lt"/>
              </a:rPr>
              <a:t>Help </a:t>
            </a:r>
            <a:r>
              <a:rPr lang="en-US" sz="2000" dirty="0">
                <a:latin typeface="+mn-lt"/>
              </a:rPr>
              <a:t>the team deliver business </a:t>
            </a:r>
            <a:r>
              <a:rPr lang="en-US" sz="2000" dirty="0" smtClean="0">
                <a:latin typeface="+mn-lt"/>
              </a:rPr>
              <a:t>value </a:t>
            </a:r>
          </a:p>
          <a:p>
            <a:pPr marL="1828800" indent="-1828800">
              <a:defRPr/>
            </a:pPr>
            <a:r>
              <a:rPr lang="en-US" sz="2000" dirty="0" smtClean="0">
                <a:latin typeface="+mn-lt"/>
              </a:rPr>
              <a:t>	Increase </a:t>
            </a:r>
            <a:r>
              <a:rPr lang="en-US" sz="2000" dirty="0">
                <a:latin typeface="+mn-lt"/>
              </a:rPr>
              <a:t>the project success rate to 75%</a:t>
            </a:r>
          </a:p>
          <a:p>
            <a:pPr marL="1828800" indent="-1828800">
              <a:defRPr/>
            </a:pPr>
            <a:r>
              <a:rPr lang="en-US" sz="2000" dirty="0">
                <a:latin typeface="+mn-lt"/>
              </a:rPr>
              <a:t>	</a:t>
            </a:r>
            <a:r>
              <a:rPr lang="en-US" sz="2000" dirty="0" smtClean="0">
                <a:latin typeface="+mn-lt"/>
              </a:rPr>
              <a:t>Reach </a:t>
            </a:r>
            <a:r>
              <a:rPr lang="en-US" sz="2000" dirty="0">
                <a:latin typeface="+mn-lt"/>
              </a:rPr>
              <a:t>CMMI Maturity Level 4</a:t>
            </a:r>
          </a:p>
          <a:p>
            <a:pPr marL="457200" indent="-457200">
              <a:defRPr/>
            </a:pPr>
            <a:endParaRPr lang="en-US" sz="2200" b="1" dirty="0">
              <a:latin typeface="+mn-lt"/>
            </a:endParaRPr>
          </a:p>
        </p:txBody>
      </p:sp>
      <p:sp>
        <p:nvSpPr>
          <p:cNvPr id="101382"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2403"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1066800" y="2057400"/>
            <a:ext cx="8077200" cy="430213"/>
          </a:xfrm>
          <a:prstGeom prst="rect">
            <a:avLst/>
          </a:prstGeom>
          <a:noFill/>
        </p:spPr>
        <p:txBody>
          <a:bodyPr>
            <a:spAutoFit/>
          </a:bodyPr>
          <a:lstStyle/>
          <a:p>
            <a:pPr marL="342900" indent="-342900">
              <a:buClr>
                <a:srgbClr val="003366"/>
              </a:buClr>
              <a:buFont typeface="Wingdings" pitchFamily="2" charset="2"/>
              <a:buChar char="Ø"/>
              <a:defRPr/>
            </a:pPr>
            <a:r>
              <a:rPr lang="en-US" sz="2200" dirty="0">
                <a:latin typeface="+mn-lt"/>
              </a:rPr>
              <a:t>Select and prioritize the services to be offered</a:t>
            </a:r>
          </a:p>
        </p:txBody>
      </p:sp>
      <p:sp>
        <p:nvSpPr>
          <p:cNvPr id="8" name="Text Box 11"/>
          <p:cNvSpPr txBox="1">
            <a:spLocks noChangeArrowheads="1"/>
          </p:cNvSpPr>
          <p:nvPr/>
        </p:nvSpPr>
        <p:spPr bwMode="auto">
          <a:xfrm>
            <a:off x="1524000" y="2667000"/>
            <a:ext cx="5181600" cy="3170099"/>
          </a:xfrm>
          <a:prstGeom prst="rect">
            <a:avLst/>
          </a:prstGeom>
          <a:noFill/>
          <a:ln w="9525">
            <a:noFill/>
            <a:miter lim="800000"/>
            <a:headEnd/>
            <a:tailEnd/>
          </a:ln>
        </p:spPr>
        <p:txBody>
          <a:bodyPr>
            <a:spAutoFit/>
          </a:bodyPr>
          <a:lstStyle/>
          <a:p>
            <a:pPr marL="457200" indent="-457200">
              <a:spcBef>
                <a:spcPts val="0"/>
              </a:spcBef>
              <a:spcAft>
                <a:spcPts val="1200"/>
              </a:spcAft>
              <a:buClr>
                <a:srgbClr val="003366"/>
              </a:buClr>
              <a:buFont typeface="Wingdings" pitchFamily="2" charset="2"/>
              <a:buChar char="Ø"/>
              <a:defRPr/>
            </a:pPr>
            <a:r>
              <a:rPr lang="en-US" sz="2000" dirty="0">
                <a:latin typeface="+mn-lt"/>
              </a:rPr>
              <a:t>Project Support</a:t>
            </a:r>
          </a:p>
          <a:p>
            <a:pPr marL="457200" indent="-457200">
              <a:spcBef>
                <a:spcPts val="0"/>
              </a:spcBef>
              <a:spcAft>
                <a:spcPts val="1200"/>
              </a:spcAft>
              <a:buClr>
                <a:srgbClr val="003366"/>
              </a:buClr>
              <a:buFont typeface="Wingdings" pitchFamily="2" charset="2"/>
              <a:buChar char="Ø"/>
              <a:defRPr/>
            </a:pPr>
            <a:r>
              <a:rPr lang="en-US" sz="2000" dirty="0">
                <a:latin typeface="+mn-lt"/>
              </a:rPr>
              <a:t>Consulting &amp; Mentoring</a:t>
            </a:r>
          </a:p>
          <a:p>
            <a:pPr marL="457200" indent="-457200">
              <a:spcBef>
                <a:spcPts val="0"/>
              </a:spcBef>
              <a:spcAft>
                <a:spcPts val="1200"/>
              </a:spcAft>
              <a:buClr>
                <a:srgbClr val="003366"/>
              </a:buClr>
              <a:buFont typeface="Wingdings" pitchFamily="2" charset="2"/>
              <a:buChar char="Ø"/>
              <a:defRPr/>
            </a:pPr>
            <a:r>
              <a:rPr lang="en-US" sz="2000" dirty="0">
                <a:latin typeface="+mn-lt"/>
              </a:rPr>
              <a:t>Methods &amp; Standards</a:t>
            </a:r>
          </a:p>
          <a:p>
            <a:pPr marL="457200" indent="-457200">
              <a:spcBef>
                <a:spcPts val="0"/>
              </a:spcBef>
              <a:spcAft>
                <a:spcPts val="1200"/>
              </a:spcAft>
              <a:buClr>
                <a:srgbClr val="003366"/>
              </a:buClr>
              <a:buFont typeface="Wingdings" pitchFamily="2" charset="2"/>
              <a:buChar char="Ø"/>
              <a:defRPr/>
            </a:pPr>
            <a:r>
              <a:rPr lang="en-US" sz="2000" dirty="0">
                <a:latin typeface="+mn-lt"/>
              </a:rPr>
              <a:t>Software Tools</a:t>
            </a:r>
          </a:p>
          <a:p>
            <a:pPr marL="457200" indent="-457200">
              <a:spcBef>
                <a:spcPts val="0"/>
              </a:spcBef>
              <a:spcAft>
                <a:spcPts val="1200"/>
              </a:spcAft>
              <a:buClr>
                <a:srgbClr val="003366"/>
              </a:buClr>
              <a:buFont typeface="Wingdings" pitchFamily="2" charset="2"/>
              <a:buChar char="Ø"/>
              <a:defRPr/>
            </a:pPr>
            <a:r>
              <a:rPr lang="en-US" sz="2000" dirty="0">
                <a:latin typeface="+mn-lt"/>
              </a:rPr>
              <a:t>Training Development &amp; Delivery</a:t>
            </a:r>
          </a:p>
          <a:p>
            <a:pPr marL="457200" indent="-457200">
              <a:spcBef>
                <a:spcPts val="0"/>
              </a:spcBef>
              <a:spcAft>
                <a:spcPts val="1200"/>
              </a:spcAft>
              <a:buClr>
                <a:srgbClr val="003366"/>
              </a:buClr>
              <a:buFont typeface="Wingdings" pitchFamily="2" charset="2"/>
              <a:buChar char="Ø"/>
              <a:defRPr/>
            </a:pPr>
            <a:r>
              <a:rPr lang="en-US" sz="2000" dirty="0">
                <a:latin typeface="+mn-lt"/>
              </a:rPr>
              <a:t>Project Manager Development</a:t>
            </a:r>
          </a:p>
          <a:p>
            <a:pPr marL="457200" indent="-457200">
              <a:spcBef>
                <a:spcPts val="0"/>
              </a:spcBef>
              <a:spcAft>
                <a:spcPts val="1200"/>
              </a:spcAft>
              <a:buClr>
                <a:srgbClr val="003366"/>
              </a:buClr>
              <a:buFont typeface="Wingdings" pitchFamily="2" charset="2"/>
              <a:buChar char="Ø"/>
              <a:defRPr/>
            </a:pPr>
            <a:r>
              <a:rPr lang="en-US" sz="2000" dirty="0">
                <a:latin typeface="+mn-lt"/>
              </a:rPr>
              <a:t>Project Manager Assignment</a:t>
            </a:r>
            <a:endParaRPr lang="en-US" sz="2200" dirty="0">
              <a:latin typeface="+mn-lt"/>
            </a:endParaRPr>
          </a:p>
        </p:txBody>
      </p:sp>
      <p:sp>
        <p:nvSpPr>
          <p:cNvPr id="102407"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3427"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1066800" y="2209800"/>
            <a:ext cx="8077200" cy="430213"/>
          </a:xfrm>
          <a:prstGeom prst="rect">
            <a:avLst/>
          </a:prstGeom>
          <a:noFill/>
        </p:spPr>
        <p:txBody>
          <a:bodyPr>
            <a:spAutoFit/>
          </a:bodyPr>
          <a:lstStyle/>
          <a:p>
            <a:pPr marL="342900" indent="-342900">
              <a:buClr>
                <a:srgbClr val="003366"/>
              </a:buClr>
              <a:buFont typeface="Wingdings" pitchFamily="2" charset="2"/>
              <a:buChar char="Ø"/>
              <a:defRPr/>
            </a:pPr>
            <a:r>
              <a:rPr lang="en-US" sz="2200" b="1" dirty="0">
                <a:latin typeface="+mn-lt"/>
              </a:rPr>
              <a:t>PSO Staffing</a:t>
            </a:r>
          </a:p>
        </p:txBody>
      </p:sp>
      <p:sp>
        <p:nvSpPr>
          <p:cNvPr id="8" name="TextBox 7"/>
          <p:cNvSpPr txBox="1"/>
          <p:nvPr/>
        </p:nvSpPr>
        <p:spPr>
          <a:xfrm>
            <a:off x="1371600" y="2895600"/>
            <a:ext cx="6629400" cy="2554545"/>
          </a:xfrm>
          <a:prstGeom prst="rect">
            <a:avLst/>
          </a:prstGeom>
          <a:noFill/>
        </p:spPr>
        <p:txBody>
          <a:bodyPr>
            <a:spAutoFit/>
          </a:bodyPr>
          <a:lstStyle/>
          <a:p>
            <a:pPr marL="1714500" indent="-1714500">
              <a:defRPr/>
            </a:pPr>
            <a:r>
              <a:rPr lang="en-US" sz="2000" b="1" dirty="0">
                <a:solidFill>
                  <a:srgbClr val="003366"/>
                </a:solidFill>
                <a:latin typeface="+mn-lt"/>
              </a:rPr>
              <a:t>Temporary:</a:t>
            </a:r>
            <a:r>
              <a:rPr lang="en-US" sz="2000" b="1" dirty="0">
                <a:latin typeface="+mn-lt"/>
              </a:rPr>
              <a:t>	</a:t>
            </a:r>
            <a:r>
              <a:rPr lang="en-US" sz="2000" dirty="0">
                <a:latin typeface="+mn-lt"/>
              </a:rPr>
              <a:t>This strategy rotates project </a:t>
            </a:r>
            <a:r>
              <a:rPr lang="en-US" sz="2000" dirty="0" smtClean="0">
                <a:latin typeface="+mn-lt"/>
              </a:rPr>
              <a:t>managers </a:t>
            </a:r>
            <a:r>
              <a:rPr lang="en-US" sz="2000" dirty="0">
                <a:latin typeface="+mn-lt"/>
              </a:rPr>
              <a:t>through the PSO </a:t>
            </a:r>
            <a:r>
              <a:rPr lang="en-US" sz="2000" dirty="0" smtClean="0">
                <a:latin typeface="+mn-lt"/>
              </a:rPr>
              <a:t>for</a:t>
            </a:r>
            <a:r>
              <a:rPr lang="en-US" sz="2000" dirty="0">
                <a:latin typeface="+mn-lt"/>
              </a:rPr>
              <a:t> </a:t>
            </a:r>
            <a:r>
              <a:rPr lang="en-US" sz="2000" dirty="0" smtClean="0">
                <a:latin typeface="+mn-lt"/>
              </a:rPr>
              <a:t>assignments </a:t>
            </a:r>
            <a:r>
              <a:rPr lang="en-US" sz="2000" dirty="0">
                <a:latin typeface="+mn-lt"/>
              </a:rPr>
              <a:t>between projects</a:t>
            </a:r>
          </a:p>
          <a:p>
            <a:pPr>
              <a:defRPr/>
            </a:pPr>
            <a:endParaRPr lang="en-US" sz="2000" b="1" dirty="0">
              <a:latin typeface="+mn-lt"/>
            </a:endParaRPr>
          </a:p>
          <a:p>
            <a:pPr marL="1662113" indent="-1662113">
              <a:defRPr/>
            </a:pPr>
            <a:r>
              <a:rPr lang="en-US" sz="2000" b="1" dirty="0">
                <a:solidFill>
                  <a:srgbClr val="003366"/>
                </a:solidFill>
                <a:latin typeface="+mn-lt"/>
              </a:rPr>
              <a:t>Permanent:</a:t>
            </a:r>
            <a:r>
              <a:rPr lang="en-US" sz="2000" dirty="0">
                <a:latin typeface="+mn-lt"/>
              </a:rPr>
              <a:t>	These assignment are usually </a:t>
            </a:r>
            <a:r>
              <a:rPr lang="en-US" sz="2000" dirty="0" smtClean="0">
                <a:latin typeface="+mn-lt"/>
              </a:rPr>
              <a:t>reserved </a:t>
            </a:r>
            <a:r>
              <a:rPr lang="en-US" sz="2000" dirty="0">
                <a:latin typeface="+mn-lt"/>
              </a:rPr>
              <a:t>for the most senior of </a:t>
            </a:r>
            <a:r>
              <a:rPr lang="en-US" sz="2000" dirty="0" smtClean="0">
                <a:latin typeface="+mn-lt"/>
              </a:rPr>
              <a:t>project</a:t>
            </a:r>
            <a:r>
              <a:rPr lang="en-US" sz="2000" dirty="0">
                <a:latin typeface="+mn-lt"/>
              </a:rPr>
              <a:t> </a:t>
            </a:r>
            <a:r>
              <a:rPr lang="en-US" sz="2000" dirty="0" smtClean="0">
                <a:latin typeface="+mn-lt"/>
              </a:rPr>
              <a:t>managers</a:t>
            </a:r>
            <a:r>
              <a:rPr lang="en-US" sz="2000" dirty="0">
                <a:latin typeface="+mn-lt"/>
              </a:rPr>
              <a:t>. Their role is </a:t>
            </a:r>
            <a:r>
              <a:rPr lang="en-US" sz="2000" dirty="0" smtClean="0">
                <a:latin typeface="+mn-lt"/>
              </a:rPr>
              <a:t>more </a:t>
            </a:r>
            <a:r>
              <a:rPr lang="en-US" sz="2000" dirty="0">
                <a:latin typeface="+mn-lt"/>
              </a:rPr>
              <a:t>consulting </a:t>
            </a:r>
            <a:r>
              <a:rPr lang="en-US" sz="2000" dirty="0" smtClean="0">
                <a:latin typeface="+mn-lt"/>
              </a:rPr>
              <a:t>than </a:t>
            </a:r>
            <a:r>
              <a:rPr lang="en-US" sz="2000" dirty="0">
                <a:latin typeface="+mn-lt"/>
              </a:rPr>
              <a:t>anything else.</a:t>
            </a:r>
            <a:endParaRPr lang="en-US" sz="2000" b="1" dirty="0">
              <a:latin typeface="+mn-lt"/>
            </a:endParaRPr>
          </a:p>
        </p:txBody>
      </p:sp>
      <p:sp>
        <p:nvSpPr>
          <p:cNvPr id="103431"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4451"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Challenges to Implementing a PSO</a:t>
            </a:r>
          </a:p>
        </p:txBody>
      </p:sp>
      <p:sp>
        <p:nvSpPr>
          <p:cNvPr id="8" name="Text Box 10"/>
          <p:cNvSpPr txBox="1">
            <a:spLocks noChangeArrowheads="1"/>
          </p:cNvSpPr>
          <p:nvPr/>
        </p:nvSpPr>
        <p:spPr bwMode="auto">
          <a:xfrm>
            <a:off x="1219200" y="1981200"/>
            <a:ext cx="7467600" cy="3262432"/>
          </a:xfrm>
          <a:prstGeom prst="rect">
            <a:avLst/>
          </a:prstGeom>
          <a:noFill/>
          <a:ln w="9525">
            <a:noFill/>
            <a:miter lim="800000"/>
            <a:headEnd/>
            <a:tailEnd/>
          </a:ln>
        </p:spPr>
        <p:txBody>
          <a:bodyPr>
            <a:spAutoFit/>
          </a:bodyPr>
          <a:lstStyle/>
          <a:p>
            <a:pPr marL="457200" indent="-342900">
              <a:spcBef>
                <a:spcPts val="0"/>
              </a:spcBef>
              <a:spcAft>
                <a:spcPts val="1200"/>
              </a:spcAft>
              <a:buClr>
                <a:srgbClr val="003366"/>
              </a:buClr>
              <a:buFont typeface="Wingdings" pitchFamily="2" charset="2"/>
              <a:buChar char="Ø"/>
              <a:defRPr/>
            </a:pPr>
            <a:r>
              <a:rPr lang="en-US" sz="2000" dirty="0">
                <a:latin typeface="+mn-lt"/>
              </a:rPr>
              <a:t>Speed and Patience</a:t>
            </a:r>
          </a:p>
          <a:p>
            <a:pPr marL="457200" indent="-342900">
              <a:spcBef>
                <a:spcPts val="0"/>
              </a:spcBef>
              <a:spcAft>
                <a:spcPts val="1200"/>
              </a:spcAft>
              <a:buClr>
                <a:srgbClr val="003366"/>
              </a:buClr>
              <a:buFont typeface="Wingdings" pitchFamily="2" charset="2"/>
              <a:buChar char="Ø"/>
              <a:defRPr/>
            </a:pPr>
            <a:r>
              <a:rPr lang="en-US" sz="2000" dirty="0">
                <a:latin typeface="+mn-lt"/>
              </a:rPr>
              <a:t>Leadership from the Bottom Up</a:t>
            </a:r>
          </a:p>
          <a:p>
            <a:pPr marL="457200" indent="-342900">
              <a:spcBef>
                <a:spcPts val="0"/>
              </a:spcBef>
              <a:spcAft>
                <a:spcPts val="1200"/>
              </a:spcAft>
              <a:buClr>
                <a:srgbClr val="003366"/>
              </a:buClr>
              <a:buFont typeface="Wingdings" pitchFamily="2" charset="2"/>
              <a:buChar char="Ø"/>
              <a:defRPr/>
            </a:pPr>
            <a:r>
              <a:rPr lang="en-US" sz="2000" dirty="0">
                <a:latin typeface="+mn-lt"/>
              </a:rPr>
              <a:t>A Systems Thinking Perspective</a:t>
            </a:r>
          </a:p>
          <a:p>
            <a:pPr marL="457200" indent="-342900">
              <a:spcBef>
                <a:spcPts val="0"/>
              </a:spcBef>
              <a:spcAft>
                <a:spcPts val="1200"/>
              </a:spcAft>
              <a:buClr>
                <a:srgbClr val="003366"/>
              </a:buClr>
              <a:buFont typeface="Wingdings" pitchFamily="2" charset="2"/>
              <a:buChar char="Ø"/>
              <a:defRPr/>
            </a:pPr>
            <a:r>
              <a:rPr lang="en-US" sz="2000" dirty="0">
                <a:latin typeface="+mn-lt"/>
              </a:rPr>
              <a:t>Enterprise-wide Systems</a:t>
            </a:r>
          </a:p>
          <a:p>
            <a:pPr marL="457200" indent="-342900">
              <a:spcBef>
                <a:spcPts val="0"/>
              </a:spcBef>
              <a:spcAft>
                <a:spcPts val="1200"/>
              </a:spcAft>
              <a:buClr>
                <a:srgbClr val="003366"/>
              </a:buClr>
              <a:buFont typeface="Wingdings" pitchFamily="2" charset="2"/>
              <a:buChar char="Ø"/>
              <a:defRPr/>
            </a:pPr>
            <a:r>
              <a:rPr lang="en-US" sz="2000" dirty="0">
                <a:latin typeface="+mn-lt"/>
              </a:rPr>
              <a:t>Knowledge Management</a:t>
            </a:r>
          </a:p>
          <a:p>
            <a:pPr marL="457200" indent="-342900">
              <a:spcBef>
                <a:spcPts val="0"/>
              </a:spcBef>
              <a:spcAft>
                <a:spcPts val="1200"/>
              </a:spcAft>
              <a:buClr>
                <a:srgbClr val="003366"/>
              </a:buClr>
              <a:buFont typeface="Wingdings" pitchFamily="2" charset="2"/>
              <a:buChar char="Ø"/>
              <a:defRPr/>
            </a:pPr>
            <a:r>
              <a:rPr lang="en-US" sz="2000" dirty="0">
                <a:latin typeface="+mn-lt"/>
              </a:rPr>
              <a:t>Learning and Learned Project Organizations</a:t>
            </a:r>
          </a:p>
          <a:p>
            <a:pPr marL="457200" indent="-342900">
              <a:spcBef>
                <a:spcPts val="0"/>
              </a:spcBef>
              <a:spcAft>
                <a:spcPts val="1200"/>
              </a:spcAft>
              <a:buClr>
                <a:srgbClr val="003366"/>
              </a:buClr>
              <a:buFont typeface="Wingdings" pitchFamily="2" charset="2"/>
              <a:buChar char="Ø"/>
              <a:defRPr/>
            </a:pPr>
            <a:r>
              <a:rPr lang="en-US" sz="2000" dirty="0">
                <a:latin typeface="+mn-lt"/>
              </a:rPr>
              <a:t>Open Communications</a:t>
            </a:r>
          </a:p>
        </p:txBody>
      </p:sp>
      <p:sp>
        <p:nvSpPr>
          <p:cNvPr id="104454"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9" name="Date Placeholder 8"/>
          <p:cNvSpPr>
            <a:spLocks noGrp="1"/>
          </p:cNvSpPr>
          <p:nvPr>
            <p:ph type="dt" sz="half" idx="10"/>
          </p:nvPr>
        </p:nvSpPr>
        <p:spPr/>
        <p:txBody>
          <a:bodyPr/>
          <a:lstStyle/>
          <a:p>
            <a:pPr>
              <a:defRPr/>
            </a:pPr>
            <a:r>
              <a:rPr lang="en-US" smtClean="0"/>
              <a:t>J. Ross Publishing WAV™ material</a:t>
            </a:r>
            <a:endParaRPr lang="en-US"/>
          </a:p>
        </p:txBody>
      </p:sp>
      <p:sp>
        <p:nvSpPr>
          <p:cNvPr id="10" name="Slide Number Placeholder 9"/>
          <p:cNvSpPr>
            <a:spLocks noGrp="1"/>
          </p:cNvSpPr>
          <p:nvPr>
            <p:ph type="sldNum" sz="quarter" idx="12"/>
          </p:nvPr>
        </p:nvSpPr>
        <p:spPr/>
        <p:txBody>
          <a:bodyPr/>
          <a:lstStyle/>
          <a:p>
            <a:pPr>
              <a:defRPr/>
            </a:pPr>
            <a:fld id="{12AF5064-FF8D-4FFF-A3A8-48DDF1011AA6}"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3"/>
          <p:cNvSpPr txBox="1">
            <a:spLocks noChangeArrowheads="1"/>
          </p:cNvSpPr>
          <p:nvPr/>
        </p:nvSpPr>
        <p:spPr bwMode="auto">
          <a:xfrm>
            <a:off x="1371600" y="1295400"/>
            <a:ext cx="6629400" cy="822325"/>
          </a:xfrm>
          <a:prstGeom prst="rect">
            <a:avLst/>
          </a:prstGeom>
          <a:noFill/>
          <a:ln w="9525">
            <a:noFill/>
            <a:miter lim="800000"/>
            <a:headEnd/>
            <a:tailEnd/>
          </a:ln>
        </p:spPr>
        <p:txBody>
          <a:bodyPr>
            <a:spAutoFit/>
          </a:bodyPr>
          <a:lstStyle/>
          <a:p>
            <a:r>
              <a:rPr lang="en-US">
                <a:latin typeface="Times New Roman" pitchFamily="18" charset="0"/>
              </a:rPr>
              <a:t> </a:t>
            </a:r>
          </a:p>
          <a:p>
            <a:endParaRPr lang="en-US">
              <a:latin typeface="Times New Roman" pitchFamily="18" charset="0"/>
            </a:endParaRPr>
          </a:p>
        </p:txBody>
      </p:sp>
      <p:sp>
        <p:nvSpPr>
          <p:cNvPr id="105475" name="Text Box 4"/>
          <p:cNvSpPr txBox="1">
            <a:spLocks noChangeArrowheads="1"/>
          </p:cNvSpPr>
          <p:nvPr/>
        </p:nvSpPr>
        <p:spPr bwMode="auto">
          <a:xfrm>
            <a:off x="3810000" y="935038"/>
            <a:ext cx="304800" cy="519112"/>
          </a:xfrm>
          <a:prstGeom prst="rect">
            <a:avLst/>
          </a:prstGeom>
          <a:noFill/>
          <a:ln w="9525">
            <a:noFill/>
            <a:miter lim="800000"/>
            <a:headEnd/>
            <a:tailEnd/>
          </a:ln>
        </p:spPr>
        <p:txBody>
          <a:bodyPr wrap="none">
            <a:spAutoFit/>
          </a:bodyPr>
          <a:lstStyle/>
          <a:p>
            <a:r>
              <a:rPr lang="en-US" sz="2800" b="1">
                <a:latin typeface="Bookman Old Style" pitchFamily="18" charset="0"/>
              </a:rPr>
              <a:t> </a:t>
            </a:r>
          </a:p>
        </p:txBody>
      </p:sp>
      <p:sp>
        <p:nvSpPr>
          <p:cNvPr id="7" name="TextBox 6"/>
          <p:cNvSpPr txBox="1"/>
          <p:nvPr/>
        </p:nvSpPr>
        <p:spPr>
          <a:xfrm>
            <a:off x="838200" y="1143000"/>
            <a:ext cx="8077200" cy="523220"/>
          </a:xfrm>
          <a:prstGeom prst="rect">
            <a:avLst/>
          </a:prstGeom>
          <a:noFill/>
        </p:spPr>
        <p:txBody>
          <a:bodyPr wrap="square">
            <a:spAutoFit/>
          </a:bodyPr>
          <a:lstStyle/>
          <a:p>
            <a:pPr>
              <a:defRPr/>
            </a:pPr>
            <a:r>
              <a:rPr lang="en-US" sz="2800" b="1" dirty="0">
                <a:solidFill>
                  <a:srgbClr val="003366"/>
                </a:solidFill>
                <a:latin typeface="+mn-lt"/>
              </a:rPr>
              <a:t>Establish an Initial PSO</a:t>
            </a:r>
          </a:p>
        </p:txBody>
      </p:sp>
      <p:sp>
        <p:nvSpPr>
          <p:cNvPr id="6" name="TextBox 5"/>
          <p:cNvSpPr txBox="1"/>
          <p:nvPr/>
        </p:nvSpPr>
        <p:spPr>
          <a:xfrm>
            <a:off x="838200" y="1981200"/>
            <a:ext cx="7391400" cy="4801314"/>
          </a:xfrm>
          <a:prstGeom prst="rect">
            <a:avLst/>
          </a:prstGeom>
          <a:noFill/>
        </p:spPr>
        <p:txBody>
          <a:bodyPr>
            <a:spAutoFit/>
          </a:bodyPr>
          <a:lstStyle/>
          <a:p>
            <a:pPr marL="342900" indent="-342900">
              <a:spcAft>
                <a:spcPts val="1200"/>
              </a:spcAft>
              <a:buClr>
                <a:srgbClr val="003366"/>
              </a:buClr>
              <a:buFont typeface="Wingdings" pitchFamily="2" charset="2"/>
              <a:buChar char="Ø"/>
              <a:defRPr/>
            </a:pPr>
            <a:r>
              <a:rPr lang="en-US" sz="2200" b="1" dirty="0">
                <a:latin typeface="+mn-lt"/>
              </a:rPr>
              <a:t>PSO Performance</a:t>
            </a:r>
          </a:p>
          <a:p>
            <a:pPr marL="800100" indent="-342900">
              <a:spcAft>
                <a:spcPts val="600"/>
              </a:spcAft>
              <a:buClr>
                <a:srgbClr val="003366"/>
              </a:buClr>
              <a:buFont typeface="Wingdings" pitchFamily="2" charset="2"/>
              <a:buChar char="Ø"/>
              <a:defRPr/>
            </a:pPr>
            <a:r>
              <a:rPr lang="en-US" sz="2000" dirty="0" smtClean="0">
                <a:latin typeface="+mn-lt"/>
              </a:rPr>
              <a:t>Executive </a:t>
            </a:r>
            <a:r>
              <a:rPr lang="en-US" sz="2000" dirty="0">
                <a:latin typeface="+mn-lt"/>
              </a:rPr>
              <a:t>Support</a:t>
            </a:r>
          </a:p>
          <a:p>
            <a:pPr marL="800100" indent="-342900">
              <a:spcAft>
                <a:spcPts val="600"/>
              </a:spcAft>
              <a:buClr>
                <a:srgbClr val="003366"/>
              </a:buClr>
              <a:buFont typeface="Wingdings" pitchFamily="2" charset="2"/>
              <a:buChar char="Ø"/>
              <a:defRPr/>
            </a:pPr>
            <a:r>
              <a:rPr lang="en-US" sz="2000" dirty="0">
                <a:latin typeface="+mn-lt"/>
              </a:rPr>
              <a:t>(Meaningful) User Involvement</a:t>
            </a:r>
          </a:p>
          <a:p>
            <a:pPr marL="800100" indent="-342900">
              <a:spcAft>
                <a:spcPts val="600"/>
              </a:spcAft>
              <a:buClr>
                <a:srgbClr val="003366"/>
              </a:buClr>
              <a:buFont typeface="Wingdings" pitchFamily="2" charset="2"/>
              <a:buChar char="Ø"/>
              <a:defRPr/>
            </a:pPr>
            <a:r>
              <a:rPr lang="en-US" sz="2000" dirty="0">
                <a:latin typeface="+mn-lt"/>
              </a:rPr>
              <a:t>Clear Business Objectives</a:t>
            </a:r>
          </a:p>
          <a:p>
            <a:pPr marL="800100" indent="-342900">
              <a:spcAft>
                <a:spcPts val="600"/>
              </a:spcAft>
              <a:buClr>
                <a:srgbClr val="003366"/>
              </a:buClr>
              <a:buFont typeface="Wingdings" pitchFamily="2" charset="2"/>
              <a:buChar char="Ø"/>
              <a:defRPr/>
            </a:pPr>
            <a:r>
              <a:rPr lang="en-US" sz="2000" dirty="0">
                <a:latin typeface="+mn-lt"/>
              </a:rPr>
              <a:t>Emotional Maturity</a:t>
            </a:r>
          </a:p>
          <a:p>
            <a:pPr marL="800100" indent="-342900">
              <a:spcAft>
                <a:spcPts val="600"/>
              </a:spcAft>
              <a:buClr>
                <a:srgbClr val="003366"/>
              </a:buClr>
              <a:buFont typeface="Wingdings" pitchFamily="2" charset="2"/>
              <a:buChar char="Ø"/>
              <a:defRPr/>
            </a:pPr>
            <a:r>
              <a:rPr lang="en-US" sz="2000" dirty="0">
                <a:latin typeface="+mn-lt"/>
              </a:rPr>
              <a:t>Optimizing Scope</a:t>
            </a:r>
          </a:p>
          <a:p>
            <a:pPr marL="800100" indent="-342900">
              <a:spcAft>
                <a:spcPts val="600"/>
              </a:spcAft>
              <a:buClr>
                <a:srgbClr val="003366"/>
              </a:buClr>
              <a:buFont typeface="Wingdings" pitchFamily="2" charset="2"/>
              <a:buChar char="Ø"/>
              <a:defRPr/>
            </a:pPr>
            <a:r>
              <a:rPr lang="en-US" sz="2000" dirty="0">
                <a:latin typeface="+mn-lt"/>
              </a:rPr>
              <a:t>Agile Process</a:t>
            </a:r>
          </a:p>
          <a:p>
            <a:pPr marL="800100" indent="-342900">
              <a:spcAft>
                <a:spcPts val="600"/>
              </a:spcAft>
              <a:buClr>
                <a:srgbClr val="003366"/>
              </a:buClr>
              <a:buFont typeface="Wingdings" pitchFamily="2" charset="2"/>
              <a:buChar char="Ø"/>
              <a:defRPr/>
            </a:pPr>
            <a:r>
              <a:rPr lang="en-US" sz="2000" dirty="0">
                <a:latin typeface="+mn-lt"/>
              </a:rPr>
              <a:t>Project Management expertise</a:t>
            </a:r>
          </a:p>
          <a:p>
            <a:pPr marL="800100" indent="-342900">
              <a:spcAft>
                <a:spcPts val="600"/>
              </a:spcAft>
              <a:buClr>
                <a:srgbClr val="003366"/>
              </a:buClr>
              <a:buFont typeface="Wingdings" pitchFamily="2" charset="2"/>
              <a:buChar char="Ø"/>
              <a:defRPr/>
            </a:pPr>
            <a:r>
              <a:rPr lang="en-US" sz="2000" dirty="0">
                <a:latin typeface="+mn-lt"/>
              </a:rPr>
              <a:t>Skilled Resources</a:t>
            </a:r>
          </a:p>
          <a:p>
            <a:pPr marL="800100" indent="-342900">
              <a:spcAft>
                <a:spcPts val="600"/>
              </a:spcAft>
              <a:buClr>
                <a:srgbClr val="003366"/>
              </a:buClr>
              <a:buFont typeface="Wingdings" pitchFamily="2" charset="2"/>
              <a:buChar char="Ø"/>
              <a:defRPr/>
            </a:pPr>
            <a:r>
              <a:rPr lang="en-US" sz="2000" dirty="0">
                <a:latin typeface="+mn-lt"/>
              </a:rPr>
              <a:t>(Adaptive) Execution</a:t>
            </a:r>
          </a:p>
          <a:p>
            <a:pPr marL="800100" indent="-342900">
              <a:spcAft>
                <a:spcPts val="600"/>
              </a:spcAft>
              <a:buClr>
                <a:srgbClr val="003366"/>
              </a:buClr>
              <a:buFont typeface="Wingdings" pitchFamily="2" charset="2"/>
              <a:buChar char="Ø"/>
              <a:defRPr/>
            </a:pPr>
            <a:r>
              <a:rPr lang="en-US" sz="2000" dirty="0">
                <a:latin typeface="+mn-lt"/>
              </a:rPr>
              <a:t>Tools &amp; Infrastructure</a:t>
            </a:r>
          </a:p>
          <a:p>
            <a:pPr marL="457200" indent="-457200">
              <a:buFont typeface="Wingdings" pitchFamily="2" charset="2"/>
              <a:buChar char="Ø"/>
              <a:defRPr/>
            </a:pPr>
            <a:endParaRPr lang="en-US" b="1" dirty="0">
              <a:latin typeface="+mn-lt"/>
            </a:endParaRPr>
          </a:p>
        </p:txBody>
      </p:sp>
      <p:sp>
        <p:nvSpPr>
          <p:cNvPr id="105478" name="Rectangle 6"/>
          <p:cNvSpPr>
            <a:spLocks noChangeArrowheads="1"/>
          </p:cNvSpPr>
          <p:nvPr/>
        </p:nvSpPr>
        <p:spPr bwMode="auto">
          <a:xfrm>
            <a:off x="0" y="228600"/>
            <a:ext cx="9144000" cy="584200"/>
          </a:xfrm>
          <a:prstGeom prst="rect">
            <a:avLst/>
          </a:prstGeom>
          <a:noFill/>
          <a:ln w="9525">
            <a:noFill/>
            <a:miter lim="800000"/>
            <a:headEnd/>
            <a:tailEnd/>
          </a:ln>
        </p:spPr>
        <p:txBody>
          <a:bodyPr anchor="b">
            <a:spAutoFit/>
          </a:bodyPr>
          <a:lstStyle/>
          <a:p>
            <a:pPr algn="ctr"/>
            <a:r>
              <a:rPr lang="en-US" sz="3200" b="1" dirty="0">
                <a:solidFill>
                  <a:schemeClr val="accent1"/>
                </a:solidFill>
                <a:latin typeface="Arial" charset="0"/>
              </a:rPr>
              <a:t> Project Support Office (PSO)</a:t>
            </a:r>
          </a:p>
        </p:txBody>
      </p:sp>
      <p:sp>
        <p:nvSpPr>
          <p:cNvPr id="8" name="Date Placeholder 7"/>
          <p:cNvSpPr>
            <a:spLocks noGrp="1"/>
          </p:cNvSpPr>
          <p:nvPr>
            <p:ph type="dt" sz="half" idx="10"/>
          </p:nvPr>
        </p:nvSpPr>
        <p:spPr/>
        <p:txBody>
          <a:bodyPr/>
          <a:lstStyle/>
          <a:p>
            <a:pPr>
              <a:defRPr/>
            </a:pPr>
            <a:r>
              <a:rPr lang="en-US" smtClean="0"/>
              <a:t>J. Ross Publishing WAV™ material</a:t>
            </a:r>
            <a:endParaRPr lang="en-US"/>
          </a:p>
        </p:txBody>
      </p:sp>
      <p:sp>
        <p:nvSpPr>
          <p:cNvPr id="9" name="Slide Number Placeholder 8"/>
          <p:cNvSpPr>
            <a:spLocks noGrp="1"/>
          </p:cNvSpPr>
          <p:nvPr>
            <p:ph type="sldNum" sz="quarter" idx="12"/>
          </p:nvPr>
        </p:nvSpPr>
        <p:spPr/>
        <p:txBody>
          <a:bodyPr/>
          <a:lstStyle/>
          <a:p>
            <a:pPr>
              <a:defRPr/>
            </a:pPr>
            <a:fld id="{12AF5064-FF8D-4FFF-A3A8-48DDF1011AA6}"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II Slide Template">
  <a:themeElements>
    <a:clrScheme name="">
      <a:dk1>
        <a:srgbClr val="000000"/>
      </a:dk1>
      <a:lt1>
        <a:srgbClr val="FFFFFF"/>
      </a:lt1>
      <a:dk2>
        <a:srgbClr val="003366"/>
      </a:dk2>
      <a:lt2>
        <a:srgbClr val="EAEAEA"/>
      </a:lt2>
      <a:accent1>
        <a:srgbClr val="FFFFFF"/>
      </a:accent1>
      <a:accent2>
        <a:srgbClr val="FFFFFF"/>
      </a:accent2>
      <a:accent3>
        <a:srgbClr val="FFFFFF"/>
      </a:accent3>
      <a:accent4>
        <a:srgbClr val="000000"/>
      </a:accent4>
      <a:accent5>
        <a:srgbClr val="FFFFFF"/>
      </a:accent5>
      <a:accent6>
        <a:srgbClr val="E7E7E7"/>
      </a:accent6>
      <a:hlink>
        <a:srgbClr val="003399"/>
      </a:hlink>
      <a:folHlink>
        <a:srgbClr val="003366"/>
      </a:folHlink>
    </a:clrScheme>
    <a:fontScheme name="EII Slid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sz="2000" dirty="0" smtClean="0">
            <a:latin typeface="+mn-lt"/>
          </a:defRPr>
        </a:defPPr>
      </a:lstStyle>
    </a:txDef>
  </a:objectDefaults>
  <a:extraClrSchemeLst>
    <a:extraClrScheme>
      <a:clrScheme name="EII Slide Template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EII Slide Template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EII Slide Template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EII Slide Template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
      <a:clrScheme name="EII Slide Template 5">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A50021"/>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Settings\Leica Turner\Application Data\Microsoft\Templates\EII Slide Template.pot</Template>
  <TotalTime>8220</TotalTime>
  <Words>6623</Words>
  <Application>Microsoft Office PowerPoint</Application>
  <PresentationFormat>On-screen Show (4:3)</PresentationFormat>
  <Paragraphs>1344</Paragraphs>
  <Slides>106</Slides>
  <Notes>106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EII Slide Template</vt:lpstr>
      <vt:lpstr>CorelDRAW</vt:lpstr>
      <vt:lpstr>Drawing</vt:lpstr>
      <vt:lpstr>Slide 1</vt:lpstr>
      <vt:lpstr>Global Complex Project Management</vt:lpstr>
      <vt:lpstr>Why this Book?</vt:lpstr>
      <vt:lpstr>We are the Best Team for this Project!</vt:lpstr>
      <vt:lpstr>Table of Contents</vt:lpstr>
      <vt:lpstr>Benefits of Adopting this Book:</vt:lpstr>
      <vt:lpstr>Who Will Benefit from this Book?</vt:lpstr>
      <vt:lpstr>Basic Assumptions of the ECPM and GCPM</vt:lpstr>
      <vt:lpstr>Presentation Agenda</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Supporting the P2 LEAN Framework</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Company>EII,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Contemporary Systems Development Project Landscape</dc:title>
  <dc:creator>Robert K. Wysocki, Ph.D.</dc:creator>
  <cp:lastModifiedBy>Mary Ellen Thomas</cp:lastModifiedBy>
  <cp:revision>1441</cp:revision>
  <dcterms:created xsi:type="dcterms:W3CDTF">2006-01-11T15:47:43Z</dcterms:created>
  <dcterms:modified xsi:type="dcterms:W3CDTF">2016-09-26T17:18:17Z</dcterms:modified>
</cp:coreProperties>
</file>