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3"/>
  </p:notes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2" r:id="rId12"/>
    <p:sldId id="293" r:id="rId13"/>
    <p:sldId id="261" r:id="rId14"/>
    <p:sldId id="268" r:id="rId15"/>
    <p:sldId id="292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5" r:id="rId32"/>
    <p:sldId id="284" r:id="rId33"/>
    <p:sldId id="286" r:id="rId34"/>
    <p:sldId id="287" r:id="rId35"/>
    <p:sldId id="288" r:id="rId36"/>
    <p:sldId id="289" r:id="rId37"/>
    <p:sldId id="290" r:id="rId38"/>
    <p:sldId id="294" r:id="rId39"/>
    <p:sldId id="295" r:id="rId40"/>
    <p:sldId id="296" r:id="rId41"/>
    <p:sldId id="291" r:id="rId4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CFAA"/>
    <a:srgbClr val="D8F1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32576-6C04-498D-BC08-72370F2E536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91B0F9-F08C-4570-9A24-6C46788A8F22}">
      <dgm:prSet phldrT="[Text]"/>
      <dgm:spPr/>
      <dgm:t>
        <a:bodyPr/>
        <a:lstStyle/>
        <a:p>
          <a:r>
            <a:rPr lang="en-US" dirty="0" smtClean="0"/>
            <a:t>Footing</a:t>
          </a:r>
          <a:endParaRPr lang="en-US" dirty="0"/>
        </a:p>
      </dgm:t>
    </dgm:pt>
    <dgm:pt modelId="{B88BBEB5-FA65-4E94-89C5-ED89169AEA34}" type="parTrans" cxnId="{087F418A-30E6-40AE-8EF1-3F2332BBED9F}">
      <dgm:prSet/>
      <dgm:spPr/>
      <dgm:t>
        <a:bodyPr/>
        <a:lstStyle/>
        <a:p>
          <a:endParaRPr lang="en-US"/>
        </a:p>
      </dgm:t>
    </dgm:pt>
    <dgm:pt modelId="{090CBD92-ECFC-46B2-AF6F-5058EE18C1D8}" type="sibTrans" cxnId="{087F418A-30E6-40AE-8EF1-3F2332BBED9F}">
      <dgm:prSet/>
      <dgm:spPr/>
      <dgm:t>
        <a:bodyPr/>
        <a:lstStyle/>
        <a:p>
          <a:endParaRPr lang="en-US"/>
        </a:p>
      </dgm:t>
    </dgm:pt>
    <dgm:pt modelId="{0A7D2410-DF28-41DF-8A28-16E851D0EA3B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Bearing capacity </a:t>
          </a:r>
          <a:r>
            <a:rPr lang="en-US" dirty="0" smtClean="0"/>
            <a:t>criterion (F &gt; 3)</a:t>
          </a:r>
          <a:endParaRPr lang="en-US" dirty="0"/>
        </a:p>
      </dgm:t>
    </dgm:pt>
    <dgm:pt modelId="{95179FAB-6066-4663-B9F7-254378993C59}" type="parTrans" cxnId="{8D5B86D2-4CA4-4118-9412-838E9FD9005E}">
      <dgm:prSet/>
      <dgm:spPr/>
      <dgm:t>
        <a:bodyPr/>
        <a:lstStyle/>
        <a:p>
          <a:endParaRPr lang="en-US"/>
        </a:p>
      </dgm:t>
    </dgm:pt>
    <dgm:pt modelId="{689CBFB1-9F43-4761-A525-98E67BBAF9D6}" type="sibTrans" cxnId="{8D5B86D2-4CA4-4118-9412-838E9FD9005E}">
      <dgm:prSet/>
      <dgm:spPr/>
      <dgm:t>
        <a:bodyPr/>
        <a:lstStyle/>
        <a:p>
          <a:endParaRPr lang="en-US"/>
        </a:p>
      </dgm:t>
    </dgm:pt>
    <dgm:pt modelId="{6EFD6763-4D3D-4070-B8E4-BAD9AA952E2E}">
      <dgm:prSet phldrT="[Text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Settlement</a:t>
          </a:r>
          <a:r>
            <a:rPr lang="en-US" dirty="0" smtClean="0"/>
            <a:t> criterion (</a:t>
          </a:r>
          <a:r>
            <a:rPr lang="en-US" dirty="0" smtClean="0">
              <a:sym typeface="Symbol"/>
            </a:rPr>
            <a:t> &lt; 25 mm)</a:t>
          </a:r>
          <a:endParaRPr lang="en-US" dirty="0"/>
        </a:p>
      </dgm:t>
    </dgm:pt>
    <dgm:pt modelId="{910DF421-A6C8-4477-A175-2F2499FC232B}" type="parTrans" cxnId="{EB7B5C36-6F49-49EC-AE82-59DED6F119FD}">
      <dgm:prSet/>
      <dgm:spPr/>
      <dgm:t>
        <a:bodyPr/>
        <a:lstStyle/>
        <a:p>
          <a:endParaRPr lang="en-US"/>
        </a:p>
      </dgm:t>
    </dgm:pt>
    <dgm:pt modelId="{6FA5E0A3-9E63-4840-A3DE-08FBE6E7DC59}" type="sibTrans" cxnId="{EB7B5C36-6F49-49EC-AE82-59DED6F119FD}">
      <dgm:prSet/>
      <dgm:spPr/>
      <dgm:t>
        <a:bodyPr/>
        <a:lstStyle/>
        <a:p>
          <a:endParaRPr lang="en-US"/>
        </a:p>
      </dgm:t>
    </dgm:pt>
    <dgm:pt modelId="{1B0D4101-8B3E-41ED-A9CE-E4C711019A60}" type="pres">
      <dgm:prSet presAssocID="{48232576-6C04-498D-BC08-72370F2E53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9507FB-D37D-42F0-B36A-2817D69E37F6}" type="pres">
      <dgm:prSet presAssocID="{FC91B0F9-F08C-4570-9A24-6C46788A8F22}" presName="hierRoot1" presStyleCnt="0">
        <dgm:presLayoutVars>
          <dgm:hierBranch val="init"/>
        </dgm:presLayoutVars>
      </dgm:prSet>
      <dgm:spPr/>
    </dgm:pt>
    <dgm:pt modelId="{D06786EF-061D-4402-B557-D309AE005B1D}" type="pres">
      <dgm:prSet presAssocID="{FC91B0F9-F08C-4570-9A24-6C46788A8F22}" presName="rootComposite1" presStyleCnt="0"/>
      <dgm:spPr/>
    </dgm:pt>
    <dgm:pt modelId="{AA20E444-F6E6-403E-8A91-D6ACF87FBFA5}" type="pres">
      <dgm:prSet presAssocID="{FC91B0F9-F08C-4570-9A24-6C46788A8F22}" presName="rootText1" presStyleLbl="node0" presStyleIdx="0" presStyleCnt="1" custScaleX="1432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3EBA13-3B5E-4165-AC48-210EF4250CB8}" type="pres">
      <dgm:prSet presAssocID="{FC91B0F9-F08C-4570-9A24-6C46788A8F2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EF2E5A-0917-4BED-942D-41335C12163D}" type="pres">
      <dgm:prSet presAssocID="{FC91B0F9-F08C-4570-9A24-6C46788A8F22}" presName="hierChild2" presStyleCnt="0"/>
      <dgm:spPr/>
    </dgm:pt>
    <dgm:pt modelId="{7AF0D365-1C48-4017-B308-D37504B47840}" type="pres">
      <dgm:prSet presAssocID="{95179FAB-6066-4663-B9F7-254378993C5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DAFE4119-F712-44A3-9F95-DA87D7FA43CB}" type="pres">
      <dgm:prSet presAssocID="{0A7D2410-DF28-41DF-8A28-16E851D0EA3B}" presName="hierRoot2" presStyleCnt="0">
        <dgm:presLayoutVars>
          <dgm:hierBranch val="init"/>
        </dgm:presLayoutVars>
      </dgm:prSet>
      <dgm:spPr/>
    </dgm:pt>
    <dgm:pt modelId="{6EC6EDA6-A960-44E0-9C5B-B90CD9DDE9FF}" type="pres">
      <dgm:prSet presAssocID="{0A7D2410-DF28-41DF-8A28-16E851D0EA3B}" presName="rootComposite" presStyleCnt="0"/>
      <dgm:spPr/>
    </dgm:pt>
    <dgm:pt modelId="{6D058D41-A7F2-4597-BE4C-06F80D0C24A9}" type="pres">
      <dgm:prSet presAssocID="{0A7D2410-DF28-41DF-8A28-16E851D0EA3B}" presName="rootText" presStyleLbl="node2" presStyleIdx="0" presStyleCnt="2" custScaleX="1707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0126D0-C692-4712-A5EB-94AE075BE35E}" type="pres">
      <dgm:prSet presAssocID="{0A7D2410-DF28-41DF-8A28-16E851D0EA3B}" presName="rootConnector" presStyleLbl="node2" presStyleIdx="0" presStyleCnt="2"/>
      <dgm:spPr/>
      <dgm:t>
        <a:bodyPr/>
        <a:lstStyle/>
        <a:p>
          <a:endParaRPr lang="en-US"/>
        </a:p>
      </dgm:t>
    </dgm:pt>
    <dgm:pt modelId="{761B39C7-4A19-42AA-B3C8-F1CC66DFABBB}" type="pres">
      <dgm:prSet presAssocID="{0A7D2410-DF28-41DF-8A28-16E851D0EA3B}" presName="hierChild4" presStyleCnt="0"/>
      <dgm:spPr/>
    </dgm:pt>
    <dgm:pt modelId="{3C7EDA75-4139-4D1F-A05E-0CD419AC7232}" type="pres">
      <dgm:prSet presAssocID="{0A7D2410-DF28-41DF-8A28-16E851D0EA3B}" presName="hierChild5" presStyleCnt="0"/>
      <dgm:spPr/>
    </dgm:pt>
    <dgm:pt modelId="{B35BA6C2-BF05-4B5E-874A-357663F06C42}" type="pres">
      <dgm:prSet presAssocID="{910DF421-A6C8-4477-A175-2F2499FC232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7AF6969-8DCA-4075-BB11-3248F334305D}" type="pres">
      <dgm:prSet presAssocID="{6EFD6763-4D3D-4070-B8E4-BAD9AA952E2E}" presName="hierRoot2" presStyleCnt="0">
        <dgm:presLayoutVars>
          <dgm:hierBranch val="init"/>
        </dgm:presLayoutVars>
      </dgm:prSet>
      <dgm:spPr/>
    </dgm:pt>
    <dgm:pt modelId="{2319F47B-35F2-4531-9259-1573926E5A5F}" type="pres">
      <dgm:prSet presAssocID="{6EFD6763-4D3D-4070-B8E4-BAD9AA952E2E}" presName="rootComposite" presStyleCnt="0"/>
      <dgm:spPr/>
    </dgm:pt>
    <dgm:pt modelId="{67C06497-1E1F-4247-BACB-92D8A30329DB}" type="pres">
      <dgm:prSet presAssocID="{6EFD6763-4D3D-4070-B8E4-BAD9AA952E2E}" presName="rootText" presStyleLbl="node2" presStyleIdx="1" presStyleCnt="2" custScaleX="1530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2D4770-9C66-4D60-B156-A52A8D075263}" type="pres">
      <dgm:prSet presAssocID="{6EFD6763-4D3D-4070-B8E4-BAD9AA952E2E}" presName="rootConnector" presStyleLbl="node2" presStyleIdx="1" presStyleCnt="2"/>
      <dgm:spPr/>
      <dgm:t>
        <a:bodyPr/>
        <a:lstStyle/>
        <a:p>
          <a:endParaRPr lang="en-US"/>
        </a:p>
      </dgm:t>
    </dgm:pt>
    <dgm:pt modelId="{0745FB4C-A85E-4F0E-8175-4C3DE48F1E21}" type="pres">
      <dgm:prSet presAssocID="{6EFD6763-4D3D-4070-B8E4-BAD9AA952E2E}" presName="hierChild4" presStyleCnt="0"/>
      <dgm:spPr/>
    </dgm:pt>
    <dgm:pt modelId="{C7558656-169E-4ED0-927F-1834A71BAD4E}" type="pres">
      <dgm:prSet presAssocID="{6EFD6763-4D3D-4070-B8E4-BAD9AA952E2E}" presName="hierChild5" presStyleCnt="0"/>
      <dgm:spPr/>
    </dgm:pt>
    <dgm:pt modelId="{9991E568-1461-4E27-96F7-12E1AC439F12}" type="pres">
      <dgm:prSet presAssocID="{FC91B0F9-F08C-4570-9A24-6C46788A8F22}" presName="hierChild3" presStyleCnt="0"/>
      <dgm:spPr/>
    </dgm:pt>
  </dgm:ptLst>
  <dgm:cxnLst>
    <dgm:cxn modelId="{CA596514-7B8A-46FE-B82B-0C8B2A49EA61}" type="presOf" srcId="{6EFD6763-4D3D-4070-B8E4-BAD9AA952E2E}" destId="{572D4770-9C66-4D60-B156-A52A8D075263}" srcOrd="1" destOrd="0" presId="urn:microsoft.com/office/officeart/2005/8/layout/orgChart1"/>
    <dgm:cxn modelId="{C8F9B84B-C7A3-4A5C-A2DD-3CFAD086868D}" type="presOf" srcId="{0A7D2410-DF28-41DF-8A28-16E851D0EA3B}" destId="{A30126D0-C692-4712-A5EB-94AE075BE35E}" srcOrd="1" destOrd="0" presId="urn:microsoft.com/office/officeart/2005/8/layout/orgChart1"/>
    <dgm:cxn modelId="{087F418A-30E6-40AE-8EF1-3F2332BBED9F}" srcId="{48232576-6C04-498D-BC08-72370F2E5366}" destId="{FC91B0F9-F08C-4570-9A24-6C46788A8F22}" srcOrd="0" destOrd="0" parTransId="{B88BBEB5-FA65-4E94-89C5-ED89169AEA34}" sibTransId="{090CBD92-ECFC-46B2-AF6F-5058EE18C1D8}"/>
    <dgm:cxn modelId="{EB7B5C36-6F49-49EC-AE82-59DED6F119FD}" srcId="{FC91B0F9-F08C-4570-9A24-6C46788A8F22}" destId="{6EFD6763-4D3D-4070-B8E4-BAD9AA952E2E}" srcOrd="1" destOrd="0" parTransId="{910DF421-A6C8-4477-A175-2F2499FC232B}" sibTransId="{6FA5E0A3-9E63-4840-A3DE-08FBE6E7DC59}"/>
    <dgm:cxn modelId="{4CCDF7BC-4069-4E67-B59C-587E70EBCA12}" type="presOf" srcId="{6EFD6763-4D3D-4070-B8E4-BAD9AA952E2E}" destId="{67C06497-1E1F-4247-BACB-92D8A30329DB}" srcOrd="0" destOrd="0" presId="urn:microsoft.com/office/officeart/2005/8/layout/orgChart1"/>
    <dgm:cxn modelId="{8ED72079-48B5-410C-BD86-0C903D0D7FE9}" type="presOf" srcId="{FC91B0F9-F08C-4570-9A24-6C46788A8F22}" destId="{9B3EBA13-3B5E-4165-AC48-210EF4250CB8}" srcOrd="1" destOrd="0" presId="urn:microsoft.com/office/officeart/2005/8/layout/orgChart1"/>
    <dgm:cxn modelId="{849A58A4-4C1E-4900-8534-3777CEAEDF95}" type="presOf" srcId="{0A7D2410-DF28-41DF-8A28-16E851D0EA3B}" destId="{6D058D41-A7F2-4597-BE4C-06F80D0C24A9}" srcOrd="0" destOrd="0" presId="urn:microsoft.com/office/officeart/2005/8/layout/orgChart1"/>
    <dgm:cxn modelId="{73701C9B-42E8-4E76-9D47-28AE0092D17A}" type="presOf" srcId="{95179FAB-6066-4663-B9F7-254378993C59}" destId="{7AF0D365-1C48-4017-B308-D37504B47840}" srcOrd="0" destOrd="0" presId="urn:microsoft.com/office/officeart/2005/8/layout/orgChart1"/>
    <dgm:cxn modelId="{8D5B86D2-4CA4-4118-9412-838E9FD9005E}" srcId="{FC91B0F9-F08C-4570-9A24-6C46788A8F22}" destId="{0A7D2410-DF28-41DF-8A28-16E851D0EA3B}" srcOrd="0" destOrd="0" parTransId="{95179FAB-6066-4663-B9F7-254378993C59}" sibTransId="{689CBFB1-9F43-4761-A525-98E67BBAF9D6}"/>
    <dgm:cxn modelId="{206AD641-B1A6-469A-8A9D-E771123F4FC8}" type="presOf" srcId="{48232576-6C04-498D-BC08-72370F2E5366}" destId="{1B0D4101-8B3E-41ED-A9CE-E4C711019A60}" srcOrd="0" destOrd="0" presId="urn:microsoft.com/office/officeart/2005/8/layout/orgChart1"/>
    <dgm:cxn modelId="{059A27ED-8971-443F-BC5E-AC91002F9D82}" type="presOf" srcId="{FC91B0F9-F08C-4570-9A24-6C46788A8F22}" destId="{AA20E444-F6E6-403E-8A91-D6ACF87FBFA5}" srcOrd="0" destOrd="0" presId="urn:microsoft.com/office/officeart/2005/8/layout/orgChart1"/>
    <dgm:cxn modelId="{47318C69-AA80-433C-A648-D990B951D865}" type="presOf" srcId="{910DF421-A6C8-4477-A175-2F2499FC232B}" destId="{B35BA6C2-BF05-4B5E-874A-357663F06C42}" srcOrd="0" destOrd="0" presId="urn:microsoft.com/office/officeart/2005/8/layout/orgChart1"/>
    <dgm:cxn modelId="{1FDB96C4-DBDA-484A-9A2F-110E47A28883}" type="presParOf" srcId="{1B0D4101-8B3E-41ED-A9CE-E4C711019A60}" destId="{E19507FB-D37D-42F0-B36A-2817D69E37F6}" srcOrd="0" destOrd="0" presId="urn:microsoft.com/office/officeart/2005/8/layout/orgChart1"/>
    <dgm:cxn modelId="{343DAC83-539A-4B9D-A7A1-764E93300900}" type="presParOf" srcId="{E19507FB-D37D-42F0-B36A-2817D69E37F6}" destId="{D06786EF-061D-4402-B557-D309AE005B1D}" srcOrd="0" destOrd="0" presId="urn:microsoft.com/office/officeart/2005/8/layout/orgChart1"/>
    <dgm:cxn modelId="{C925A157-1BFA-42AB-9098-9A61C2D27C5F}" type="presParOf" srcId="{D06786EF-061D-4402-B557-D309AE005B1D}" destId="{AA20E444-F6E6-403E-8A91-D6ACF87FBFA5}" srcOrd="0" destOrd="0" presId="urn:microsoft.com/office/officeart/2005/8/layout/orgChart1"/>
    <dgm:cxn modelId="{132D468E-8C88-4A4B-80BB-21D2BCDFBCD2}" type="presParOf" srcId="{D06786EF-061D-4402-B557-D309AE005B1D}" destId="{9B3EBA13-3B5E-4165-AC48-210EF4250CB8}" srcOrd="1" destOrd="0" presId="urn:microsoft.com/office/officeart/2005/8/layout/orgChart1"/>
    <dgm:cxn modelId="{DC3D5FE3-F484-47A1-9AB7-53C7DE5C496D}" type="presParOf" srcId="{E19507FB-D37D-42F0-B36A-2817D69E37F6}" destId="{C5EF2E5A-0917-4BED-942D-41335C12163D}" srcOrd="1" destOrd="0" presId="urn:microsoft.com/office/officeart/2005/8/layout/orgChart1"/>
    <dgm:cxn modelId="{1698158F-5798-4957-AF1E-0EEE8ECEA3D8}" type="presParOf" srcId="{C5EF2E5A-0917-4BED-942D-41335C12163D}" destId="{7AF0D365-1C48-4017-B308-D37504B47840}" srcOrd="0" destOrd="0" presId="urn:microsoft.com/office/officeart/2005/8/layout/orgChart1"/>
    <dgm:cxn modelId="{D5F9D128-50F1-42B0-A8CB-C42A5F1ED9DC}" type="presParOf" srcId="{C5EF2E5A-0917-4BED-942D-41335C12163D}" destId="{DAFE4119-F712-44A3-9F95-DA87D7FA43CB}" srcOrd="1" destOrd="0" presId="urn:microsoft.com/office/officeart/2005/8/layout/orgChart1"/>
    <dgm:cxn modelId="{0D0E9071-540D-405C-A299-0B669E833311}" type="presParOf" srcId="{DAFE4119-F712-44A3-9F95-DA87D7FA43CB}" destId="{6EC6EDA6-A960-44E0-9C5B-B90CD9DDE9FF}" srcOrd="0" destOrd="0" presId="urn:microsoft.com/office/officeart/2005/8/layout/orgChart1"/>
    <dgm:cxn modelId="{175C7403-5F90-4111-9B3E-DA4ADD311B9D}" type="presParOf" srcId="{6EC6EDA6-A960-44E0-9C5B-B90CD9DDE9FF}" destId="{6D058D41-A7F2-4597-BE4C-06F80D0C24A9}" srcOrd="0" destOrd="0" presId="urn:microsoft.com/office/officeart/2005/8/layout/orgChart1"/>
    <dgm:cxn modelId="{8A3E2E5C-B833-4CA5-B91B-047166C286BD}" type="presParOf" srcId="{6EC6EDA6-A960-44E0-9C5B-B90CD9DDE9FF}" destId="{A30126D0-C692-4712-A5EB-94AE075BE35E}" srcOrd="1" destOrd="0" presId="urn:microsoft.com/office/officeart/2005/8/layout/orgChart1"/>
    <dgm:cxn modelId="{43A9A54F-FB68-4520-9439-04FE641E58C7}" type="presParOf" srcId="{DAFE4119-F712-44A3-9F95-DA87D7FA43CB}" destId="{761B39C7-4A19-42AA-B3C8-F1CC66DFABBB}" srcOrd="1" destOrd="0" presId="urn:microsoft.com/office/officeart/2005/8/layout/orgChart1"/>
    <dgm:cxn modelId="{D57ACA89-DCD5-4ABC-8531-D6DF38D5B69E}" type="presParOf" srcId="{DAFE4119-F712-44A3-9F95-DA87D7FA43CB}" destId="{3C7EDA75-4139-4D1F-A05E-0CD419AC7232}" srcOrd="2" destOrd="0" presId="urn:microsoft.com/office/officeart/2005/8/layout/orgChart1"/>
    <dgm:cxn modelId="{0BBE533A-DFA4-4408-A003-03581D927A9A}" type="presParOf" srcId="{C5EF2E5A-0917-4BED-942D-41335C12163D}" destId="{B35BA6C2-BF05-4B5E-874A-357663F06C42}" srcOrd="2" destOrd="0" presId="urn:microsoft.com/office/officeart/2005/8/layout/orgChart1"/>
    <dgm:cxn modelId="{E48A4065-0A5E-4E3D-A94F-AC19505FC263}" type="presParOf" srcId="{C5EF2E5A-0917-4BED-942D-41335C12163D}" destId="{A7AF6969-8DCA-4075-BB11-3248F334305D}" srcOrd="3" destOrd="0" presId="urn:microsoft.com/office/officeart/2005/8/layout/orgChart1"/>
    <dgm:cxn modelId="{97CF6C35-EAF1-4D73-ACAB-DB4B9DBCEE5E}" type="presParOf" srcId="{A7AF6969-8DCA-4075-BB11-3248F334305D}" destId="{2319F47B-35F2-4531-9259-1573926E5A5F}" srcOrd="0" destOrd="0" presId="urn:microsoft.com/office/officeart/2005/8/layout/orgChart1"/>
    <dgm:cxn modelId="{741F5D39-B546-44AE-952C-BB04F8D3C1FC}" type="presParOf" srcId="{2319F47B-35F2-4531-9259-1573926E5A5F}" destId="{67C06497-1E1F-4247-BACB-92D8A30329DB}" srcOrd="0" destOrd="0" presId="urn:microsoft.com/office/officeart/2005/8/layout/orgChart1"/>
    <dgm:cxn modelId="{A324E68E-9648-4EFA-8EB0-907F8F1B99CF}" type="presParOf" srcId="{2319F47B-35F2-4531-9259-1573926E5A5F}" destId="{572D4770-9C66-4D60-B156-A52A8D075263}" srcOrd="1" destOrd="0" presId="urn:microsoft.com/office/officeart/2005/8/layout/orgChart1"/>
    <dgm:cxn modelId="{6E57D6D2-DD2C-4527-9ABA-8F9C20DBAF0C}" type="presParOf" srcId="{A7AF6969-8DCA-4075-BB11-3248F334305D}" destId="{0745FB4C-A85E-4F0E-8175-4C3DE48F1E21}" srcOrd="1" destOrd="0" presId="urn:microsoft.com/office/officeart/2005/8/layout/orgChart1"/>
    <dgm:cxn modelId="{CAB1AFCE-10FA-4FE0-9A0B-1B9B24216F13}" type="presParOf" srcId="{A7AF6969-8DCA-4075-BB11-3248F334305D}" destId="{C7558656-169E-4ED0-927F-1834A71BAD4E}" srcOrd="2" destOrd="0" presId="urn:microsoft.com/office/officeart/2005/8/layout/orgChart1"/>
    <dgm:cxn modelId="{FB06CADE-7D68-47FB-9F8D-4BA4A35DBDC6}" type="presParOf" srcId="{E19507FB-D37D-42F0-B36A-2817D69E37F6}" destId="{9991E568-1461-4E27-96F7-12E1AC439F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601AAD4-866B-4E5A-9834-77D1E1DE3B79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F50F70B-B483-4998-802A-A11FC328D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0F70B-B483-4998-802A-A11FC328D2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79712" y="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E053D0-7CAC-4958-AD2B-1CADD4B1F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32" y="648869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SIVA</a:t>
            </a:r>
            <a:endParaRPr lang="en-US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50778085-E49E-47E1-B573-CB7B5706976C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053D0-7CAC-4958-AD2B-1CADD4B1F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50778085-E49E-47E1-B573-CB7B5706976C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053D0-7CAC-4958-AD2B-1CADD4B1F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053D0-7CAC-4958-AD2B-1CADD4B1F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E053D0-7CAC-4958-AD2B-1CADD4B1F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EE053D0-7CAC-4958-AD2B-1CADD4B1F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EE053D0-7CAC-4958-AD2B-1CADD4B1F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053D0-7CAC-4958-AD2B-1CADD4B1F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053D0-7CAC-4958-AD2B-1CADD4B1F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E053D0-7CAC-4958-AD2B-1CADD4B1F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fld id="{50778085-E49E-47E1-B573-CB7B5706976C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E053D0-7CAC-4958-AD2B-1CADD4B1F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EE053D0-7CAC-4958-AD2B-1CADD4B1F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96781" y="642306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SIVA</a:t>
            </a:r>
            <a:endParaRPr lang="en-US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651514"/>
            <a:ext cx="1204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</a:t>
            </a:r>
            <a:r>
              <a:rPr lang="en-US" sz="1000" dirty="0" smtClean="0">
                <a:latin typeface="Arial"/>
                <a:cs typeface="Arial"/>
              </a:rPr>
              <a:t>©2009</a:t>
            </a:r>
            <a:endParaRPr lang="en-US" sz="100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Shallow Foundations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681038"/>
          </a:xfrm>
        </p:spPr>
        <p:txBody>
          <a:bodyPr/>
          <a:lstStyle/>
          <a:p>
            <a:r>
              <a:rPr lang="en-US" dirty="0" smtClean="0"/>
              <a:t>- Bearing capacity and settlement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41740" y="3684591"/>
            <a:ext cx="266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Duration = 12 minutes</a:t>
            </a:r>
            <a:endParaRPr lang="en-US" dirty="0"/>
          </a:p>
        </p:txBody>
      </p:sp>
    </p:spTree>
  </p:cSld>
  <p:clrMapOvr>
    <a:masterClrMapping/>
  </p:clrMapOvr>
  <p:transition advTm="4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Shallow Foundations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143636" y="5357826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</a:rPr>
              <a:t>Raft or Mat foundation</a:t>
            </a:r>
            <a:endParaRPr lang="en-US" sz="3200" u="sng" dirty="0">
              <a:solidFill>
                <a:srgbClr val="FFFF00"/>
              </a:solidFill>
            </a:endParaRPr>
          </a:p>
        </p:txBody>
      </p:sp>
      <p:sp>
        <p:nvSpPr>
          <p:cNvPr id="41" name="Cube 40"/>
          <p:cNvSpPr/>
          <p:nvPr/>
        </p:nvSpPr>
        <p:spPr>
          <a:xfrm>
            <a:off x="714348" y="2357430"/>
            <a:ext cx="8001056" cy="3286148"/>
          </a:xfrm>
          <a:prstGeom prst="cube">
            <a:avLst>
              <a:gd name="adj" fmla="val 95044"/>
            </a:avLst>
          </a:prstGeom>
          <a:solidFill>
            <a:schemeClr val="tx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be 41"/>
          <p:cNvSpPr/>
          <p:nvPr/>
        </p:nvSpPr>
        <p:spPr>
          <a:xfrm>
            <a:off x="2285984" y="4857760"/>
            <a:ext cx="214314" cy="142876"/>
          </a:xfrm>
          <a:prstGeom prst="cube">
            <a:avLst>
              <a:gd name="adj" fmla="val 31213"/>
            </a:avLst>
          </a:prstGeom>
          <a:solidFill>
            <a:schemeClr val="tx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ube 42"/>
          <p:cNvSpPr/>
          <p:nvPr/>
        </p:nvSpPr>
        <p:spPr>
          <a:xfrm>
            <a:off x="3428992" y="4857760"/>
            <a:ext cx="214314" cy="142876"/>
          </a:xfrm>
          <a:prstGeom prst="cube">
            <a:avLst>
              <a:gd name="adj" fmla="val 31213"/>
            </a:avLst>
          </a:prstGeom>
          <a:solidFill>
            <a:schemeClr val="tx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ube 43"/>
          <p:cNvSpPr/>
          <p:nvPr/>
        </p:nvSpPr>
        <p:spPr>
          <a:xfrm>
            <a:off x="4714876" y="4929198"/>
            <a:ext cx="214314" cy="142876"/>
          </a:xfrm>
          <a:prstGeom prst="cube">
            <a:avLst>
              <a:gd name="adj" fmla="val 31213"/>
            </a:avLst>
          </a:prstGeom>
          <a:solidFill>
            <a:schemeClr val="tx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/>
          <p:cNvSpPr/>
          <p:nvPr/>
        </p:nvSpPr>
        <p:spPr>
          <a:xfrm>
            <a:off x="4143372" y="2786058"/>
            <a:ext cx="214314" cy="142876"/>
          </a:xfrm>
          <a:prstGeom prst="cube">
            <a:avLst>
              <a:gd name="adj" fmla="val 31213"/>
            </a:avLst>
          </a:prstGeom>
          <a:solidFill>
            <a:schemeClr val="tx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ube 45"/>
          <p:cNvSpPr/>
          <p:nvPr/>
        </p:nvSpPr>
        <p:spPr>
          <a:xfrm>
            <a:off x="5643570" y="2786058"/>
            <a:ext cx="214314" cy="142876"/>
          </a:xfrm>
          <a:prstGeom prst="cube">
            <a:avLst>
              <a:gd name="adj" fmla="val 31213"/>
            </a:avLst>
          </a:prstGeom>
          <a:solidFill>
            <a:schemeClr val="tx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ube 46"/>
          <p:cNvSpPr/>
          <p:nvPr/>
        </p:nvSpPr>
        <p:spPr>
          <a:xfrm>
            <a:off x="7286644" y="2786058"/>
            <a:ext cx="214314" cy="142876"/>
          </a:xfrm>
          <a:prstGeom prst="cube">
            <a:avLst>
              <a:gd name="adj" fmla="val 31213"/>
            </a:avLst>
          </a:prstGeom>
          <a:solidFill>
            <a:schemeClr val="tx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ube 47"/>
          <p:cNvSpPr/>
          <p:nvPr/>
        </p:nvSpPr>
        <p:spPr>
          <a:xfrm>
            <a:off x="6215074" y="3857628"/>
            <a:ext cx="214314" cy="142876"/>
          </a:xfrm>
          <a:prstGeom prst="cube">
            <a:avLst>
              <a:gd name="adj" fmla="val 31213"/>
            </a:avLst>
          </a:prstGeom>
          <a:solidFill>
            <a:schemeClr val="tx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ube 48"/>
          <p:cNvSpPr/>
          <p:nvPr/>
        </p:nvSpPr>
        <p:spPr>
          <a:xfrm>
            <a:off x="4786314" y="3714752"/>
            <a:ext cx="214314" cy="142876"/>
          </a:xfrm>
          <a:prstGeom prst="cube">
            <a:avLst>
              <a:gd name="adj" fmla="val 31213"/>
            </a:avLst>
          </a:prstGeom>
          <a:solidFill>
            <a:schemeClr val="tx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ube 49"/>
          <p:cNvSpPr/>
          <p:nvPr/>
        </p:nvSpPr>
        <p:spPr>
          <a:xfrm>
            <a:off x="3357554" y="3714752"/>
            <a:ext cx="214314" cy="142876"/>
          </a:xfrm>
          <a:prstGeom prst="cube">
            <a:avLst>
              <a:gd name="adj" fmla="val 31213"/>
            </a:avLst>
          </a:prstGeom>
          <a:solidFill>
            <a:schemeClr val="tx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ube 50"/>
          <p:cNvSpPr/>
          <p:nvPr/>
        </p:nvSpPr>
        <p:spPr>
          <a:xfrm>
            <a:off x="714348" y="2000240"/>
            <a:ext cx="3286148" cy="3500462"/>
          </a:xfrm>
          <a:prstGeom prst="cube">
            <a:avLst>
              <a:gd name="adj" fmla="val 97004"/>
            </a:avLst>
          </a:prstGeom>
          <a:solidFill>
            <a:schemeClr val="tx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ube 51"/>
          <p:cNvSpPr/>
          <p:nvPr/>
        </p:nvSpPr>
        <p:spPr>
          <a:xfrm>
            <a:off x="5500694" y="2000240"/>
            <a:ext cx="3286148" cy="3500462"/>
          </a:xfrm>
          <a:prstGeom prst="cube">
            <a:avLst>
              <a:gd name="adj" fmla="val 97004"/>
            </a:avLst>
          </a:prstGeom>
          <a:solidFill>
            <a:schemeClr val="tx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2204213" y="4571214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3263090" y="3459955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3299603" y="4628371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4029863" y="2547130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5526896" y="2583643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687097" y="3532981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7169981" y="2620156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4614071" y="4737910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6111104" y="3679033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597641" y="4956988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2423291" y="3131338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2094674" y="3423442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1766057" y="3788572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1400927" y="4117189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999284" y="4518832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3336116" y="2218513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3007499" y="2547130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>
            <a:off x="2715395" y="2839234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3591707" y="1926409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>
            <a:off x="6038078" y="4263241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5709461" y="4628371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5380844" y="4956988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>
            <a:off x="7206494" y="3131338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>
            <a:off x="6914390" y="3423442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5400000">
            <a:off x="6622286" y="3715546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6330182" y="4007650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>
            <a:off x="7790702" y="2547130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5400000">
            <a:off x="7498598" y="2839234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8082806" y="2255026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5400000">
            <a:off x="8374910" y="1962922"/>
            <a:ext cx="428628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212804" y="5911884"/>
            <a:ext cx="438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Supports multiple columns and walls</a:t>
            </a: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Bearing Capacity of a </a:t>
            </a:r>
            <a:br>
              <a:rPr lang="en-US" dirty="0" smtClean="0"/>
            </a:br>
            <a:r>
              <a:rPr lang="en-US" dirty="0" smtClean="0"/>
              <a:t>Shallow Foundation</a:t>
            </a:r>
            <a:endParaRPr lang="en-US" dirty="0"/>
          </a:p>
        </p:txBody>
      </p:sp>
    </p:spTree>
  </p:cSld>
  <p:clrMapOvr>
    <a:masterClrMapping/>
  </p:clrMapOvr>
  <p:transition advTm="4000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Presumed Bearing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3528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Very conservatively estimated, based on soil type; no considerations to other factors.</a:t>
            </a:r>
          </a:p>
          <a:p>
            <a:r>
              <a:rPr lang="en-US" dirty="0" smtClean="0"/>
              <a:t>Empirical estimates; Little rationale.</a:t>
            </a:r>
          </a:p>
          <a:p>
            <a:r>
              <a:rPr lang="en-US" dirty="0" smtClean="0"/>
              <a:t>Available from building codes.</a:t>
            </a:r>
          </a:p>
          <a:p>
            <a:r>
              <a:rPr lang="en-US" dirty="0" smtClean="0"/>
              <a:t>Satisfies bearing capacity and settlement criteria.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Ultimate Bearing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5286388"/>
            <a:ext cx="8229600" cy="1214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Let’s increase the load gradually and plot settlement against the applied pressure.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7224" y="2715414"/>
            <a:ext cx="2928958" cy="1356528"/>
          </a:xfrm>
          <a:prstGeom prst="rect">
            <a:avLst/>
          </a:prstGeom>
          <a:solidFill>
            <a:srgbClr val="D6C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57224" y="2714620"/>
            <a:ext cx="2928958" cy="1588"/>
          </a:xfrm>
          <a:prstGeom prst="line">
            <a:avLst/>
          </a:prstGeom>
          <a:ln w="25400">
            <a:solidFill>
              <a:schemeClr val="accent6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2285984" y="1500174"/>
            <a:ext cx="428628" cy="643736"/>
            <a:chOff x="2285984" y="1999446"/>
            <a:chExt cx="428628" cy="643736"/>
          </a:xfrm>
        </p:grpSpPr>
        <p:cxnSp>
          <p:nvCxnSpPr>
            <p:cNvPr id="7" name="Straight Arrow Connector 6"/>
            <p:cNvCxnSpPr/>
            <p:nvPr/>
          </p:nvCxnSpPr>
          <p:spPr>
            <a:xfrm rot="5400000">
              <a:off x="1964513" y="2320917"/>
              <a:ext cx="643736" cy="79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285984" y="200024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Q</a:t>
              </a:r>
              <a:endParaRPr lang="en-US" i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785918" y="2143910"/>
            <a:ext cx="1000132" cy="1071570"/>
            <a:chOff x="1785918" y="2643182"/>
            <a:chExt cx="1000132" cy="1071570"/>
          </a:xfrm>
        </p:grpSpPr>
        <p:sp>
          <p:nvSpPr>
            <p:cNvPr id="10" name="Rectangle 9"/>
            <p:cNvSpPr/>
            <p:nvPr/>
          </p:nvSpPr>
          <p:spPr>
            <a:xfrm>
              <a:off x="2143108" y="2643182"/>
              <a:ext cx="285752" cy="571504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85918" y="3214686"/>
              <a:ext cx="1000132" cy="500066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071670" y="364331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B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8926" y="271462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chemeClr val="bg1"/>
                </a:solidFill>
              </a:rPr>
              <a:t>D</a:t>
            </a:r>
            <a:r>
              <a:rPr lang="en-US" sz="2400" i="1" baseline="-25000" dirty="0" err="1" smtClean="0">
                <a:solidFill>
                  <a:schemeClr val="bg1"/>
                </a:solidFill>
              </a:rPr>
              <a:t>f</a:t>
            </a:r>
            <a:endParaRPr lang="en-US" sz="2400" i="1" baseline="-25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278605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Footing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1643836" y="3356768"/>
            <a:ext cx="28575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2643968" y="3356768"/>
            <a:ext cx="28575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2215340" y="3356768"/>
            <a:ext cx="28575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1856562" y="3356768"/>
            <a:ext cx="28575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2070876" y="3356768"/>
            <a:ext cx="28575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2429654" y="3356768"/>
            <a:ext cx="28575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43174" y="335756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q</a:t>
            </a:r>
            <a:r>
              <a:rPr lang="en-US" sz="2400" i="1" baseline="-25000" dirty="0" smtClean="0">
                <a:solidFill>
                  <a:schemeClr val="bg1"/>
                </a:solidFill>
              </a:rPr>
              <a:t>app</a:t>
            </a:r>
            <a:endParaRPr lang="en-US" sz="2400" i="1" baseline="-25000" dirty="0">
              <a:solidFill>
                <a:schemeClr val="bg1"/>
              </a:solidFill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785918" y="4286255"/>
          <a:ext cx="1357322" cy="825039"/>
        </p:xfrm>
        <a:graphic>
          <a:graphicData uri="http://schemas.openxmlformats.org/presentationml/2006/ole">
            <p:oleObj spid="_x0000_s2050" name="Equation" r:id="rId5" imgW="647640" imgH="393480" progId="Equation.3">
              <p:embed/>
            </p:oleObj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4071936" y="1643050"/>
            <a:ext cx="4749797" cy="3501256"/>
            <a:chOff x="4071936" y="1643050"/>
            <a:chExt cx="4749797" cy="3501256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4429124" y="2214554"/>
              <a:ext cx="421484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2965439" y="3679033"/>
              <a:ext cx="292895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 rot="16200000">
              <a:off x="3251226" y="3821081"/>
              <a:ext cx="2010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Settlement (mm)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57818" y="1643050"/>
              <a:ext cx="3463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Applied pressure, </a:t>
              </a:r>
              <a:r>
                <a:rPr lang="en-US" i="1" dirty="0" smtClean="0">
                  <a:sym typeface="Symbol"/>
                </a:rPr>
                <a:t>q</a:t>
              </a:r>
              <a:r>
                <a:rPr lang="en-US" i="1" baseline="-25000" dirty="0" smtClean="0">
                  <a:sym typeface="Symbol"/>
                </a:rPr>
                <a:t>app</a:t>
              </a:r>
              <a:r>
                <a:rPr lang="en-US" dirty="0" smtClean="0">
                  <a:sym typeface="Symbol"/>
                </a:rPr>
                <a:t> (</a:t>
              </a:r>
              <a:r>
                <a:rPr lang="en-US" dirty="0" err="1" smtClean="0">
                  <a:sym typeface="Symbol"/>
                </a:rPr>
                <a:t>kPa</a:t>
              </a:r>
              <a:r>
                <a:rPr lang="en-US" dirty="0" smtClean="0">
                  <a:sym typeface="Symbol"/>
                </a:rPr>
                <a:t>)</a:t>
              </a:r>
              <a:endParaRPr lang="en-US" dirty="0"/>
            </a:p>
          </p:txBody>
        </p:sp>
      </p:grpSp>
      <p:sp>
        <p:nvSpPr>
          <p:cNvPr id="34" name="Freeform 33"/>
          <p:cNvSpPr/>
          <p:nvPr/>
        </p:nvSpPr>
        <p:spPr>
          <a:xfrm>
            <a:off x="4438835" y="2219417"/>
            <a:ext cx="3693111" cy="2583402"/>
          </a:xfrm>
          <a:custGeom>
            <a:avLst/>
            <a:gdLst>
              <a:gd name="connsiteX0" fmla="*/ 0 w 3693111"/>
              <a:gd name="connsiteY0" fmla="*/ 0 h 2583402"/>
              <a:gd name="connsiteX1" fmla="*/ 896645 w 3693111"/>
              <a:gd name="connsiteY1" fmla="*/ 186432 h 2583402"/>
              <a:gd name="connsiteX2" fmla="*/ 2175029 w 3693111"/>
              <a:gd name="connsiteY2" fmla="*/ 488272 h 2583402"/>
              <a:gd name="connsiteX3" fmla="*/ 2902998 w 3693111"/>
              <a:gd name="connsiteY3" fmla="*/ 710214 h 2583402"/>
              <a:gd name="connsiteX4" fmla="*/ 3178206 w 3693111"/>
              <a:gd name="connsiteY4" fmla="*/ 949911 h 2583402"/>
              <a:gd name="connsiteX5" fmla="*/ 3506680 w 3693111"/>
              <a:gd name="connsiteY5" fmla="*/ 1882066 h 2583402"/>
              <a:gd name="connsiteX6" fmla="*/ 3693111 w 3693111"/>
              <a:gd name="connsiteY6" fmla="*/ 2583402 h 2583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3111" h="2583402">
                <a:moveTo>
                  <a:pt x="0" y="0"/>
                </a:moveTo>
                <a:cubicBezTo>
                  <a:pt x="267070" y="52526"/>
                  <a:pt x="534140" y="105053"/>
                  <a:pt x="896645" y="186432"/>
                </a:cubicBezTo>
                <a:cubicBezTo>
                  <a:pt x="1259150" y="267811"/>
                  <a:pt x="1840637" y="400975"/>
                  <a:pt x="2175029" y="488272"/>
                </a:cubicBezTo>
                <a:cubicBezTo>
                  <a:pt x="2509421" y="575569"/>
                  <a:pt x="2735802" y="633274"/>
                  <a:pt x="2902998" y="710214"/>
                </a:cubicBezTo>
                <a:cubicBezTo>
                  <a:pt x="3070194" y="787154"/>
                  <a:pt x="3077592" y="754602"/>
                  <a:pt x="3178206" y="949911"/>
                </a:cubicBezTo>
                <a:cubicBezTo>
                  <a:pt x="3278820" y="1145220"/>
                  <a:pt x="3420863" y="1609818"/>
                  <a:pt x="3506680" y="1882066"/>
                </a:cubicBezTo>
                <a:cubicBezTo>
                  <a:pt x="3592497" y="2154314"/>
                  <a:pt x="3642804" y="2368858"/>
                  <a:pt x="3693111" y="2583402"/>
                </a:cubicBezTo>
              </a:path>
            </a:pathLst>
          </a:cu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5357818" y="3071810"/>
            <a:ext cx="2071702" cy="655084"/>
            <a:chOff x="5357818" y="3071810"/>
            <a:chExt cx="2071702" cy="655084"/>
          </a:xfrm>
        </p:grpSpPr>
        <p:cxnSp>
          <p:nvCxnSpPr>
            <p:cNvPr id="36" name="Straight Arrow Connector 35"/>
            <p:cNvCxnSpPr/>
            <p:nvPr/>
          </p:nvCxnSpPr>
          <p:spPr>
            <a:xfrm flipV="1">
              <a:off x="6786578" y="3071810"/>
              <a:ext cx="642942" cy="285752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357818" y="3357562"/>
              <a:ext cx="17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Failure (of soil)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786314" y="371475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FF00"/>
                </a:solidFill>
              </a:rPr>
              <a:t>Bearing capacity Failure </a:t>
            </a:r>
            <a:endParaRPr lang="en-US" i="1" dirty="0">
              <a:solidFill>
                <a:srgbClr val="FFFF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633177" y="2370123"/>
            <a:ext cx="2210844" cy="872534"/>
            <a:chOff x="6633177" y="2370123"/>
            <a:chExt cx="2356896" cy="872534"/>
          </a:xfrm>
        </p:grpSpPr>
        <p:sp>
          <p:nvSpPr>
            <p:cNvPr id="33" name="TextBox 32"/>
            <p:cNvSpPr txBox="1"/>
            <p:nvPr/>
          </p:nvSpPr>
          <p:spPr>
            <a:xfrm>
              <a:off x="7420014" y="2370123"/>
              <a:ext cx="1570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Large </a:t>
              </a:r>
              <a:br>
                <a:rPr lang="en-US" dirty="0" smtClean="0"/>
              </a:br>
              <a:r>
                <a:rPr lang="en-US" dirty="0" smtClean="0"/>
                <a:t>settlements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 rot="1204977">
              <a:off x="6633177" y="2694962"/>
              <a:ext cx="1350981" cy="5476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4" grpId="0" animBg="1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544" y="252369"/>
            <a:ext cx="8229600" cy="1143000"/>
          </a:xfrm>
        </p:spPr>
        <p:txBody>
          <a:bodyPr/>
          <a:lstStyle/>
          <a:p>
            <a:r>
              <a:rPr lang="en-US" dirty="0" smtClean="0"/>
              <a:t>Ultimate Bearing Capacity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7224" y="2715414"/>
            <a:ext cx="2928958" cy="1356528"/>
          </a:xfrm>
          <a:prstGeom prst="rect">
            <a:avLst/>
          </a:prstGeom>
          <a:solidFill>
            <a:srgbClr val="D6C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57224" y="2714620"/>
            <a:ext cx="2928958" cy="1588"/>
          </a:xfrm>
          <a:prstGeom prst="line">
            <a:avLst/>
          </a:prstGeom>
          <a:ln w="25400">
            <a:solidFill>
              <a:schemeClr val="accent6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2285984" y="1500174"/>
            <a:ext cx="428628" cy="643736"/>
            <a:chOff x="2285984" y="1999446"/>
            <a:chExt cx="428628" cy="643736"/>
          </a:xfrm>
        </p:grpSpPr>
        <p:cxnSp>
          <p:nvCxnSpPr>
            <p:cNvPr id="7" name="Straight Arrow Connector 6"/>
            <p:cNvCxnSpPr/>
            <p:nvPr/>
          </p:nvCxnSpPr>
          <p:spPr>
            <a:xfrm rot="5400000">
              <a:off x="1964513" y="2320917"/>
              <a:ext cx="643736" cy="79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285984" y="200024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Q</a:t>
              </a:r>
              <a:endParaRPr lang="en-US" i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785918" y="2143910"/>
            <a:ext cx="1000132" cy="1071570"/>
            <a:chOff x="1785918" y="2643182"/>
            <a:chExt cx="1000132" cy="1071570"/>
          </a:xfrm>
        </p:grpSpPr>
        <p:sp>
          <p:nvSpPr>
            <p:cNvPr id="10" name="Rectangle 9"/>
            <p:cNvSpPr/>
            <p:nvPr/>
          </p:nvSpPr>
          <p:spPr>
            <a:xfrm>
              <a:off x="2143108" y="2643182"/>
              <a:ext cx="285752" cy="571504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85918" y="3214686"/>
              <a:ext cx="1000132" cy="500066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85918" y="278605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Footing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1643836" y="3356768"/>
            <a:ext cx="28575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2643968" y="3356768"/>
            <a:ext cx="28575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2215340" y="3356768"/>
            <a:ext cx="28575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1856562" y="3356768"/>
            <a:ext cx="28575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2070876" y="3356768"/>
            <a:ext cx="28575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2429654" y="3356768"/>
            <a:ext cx="28575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43174" y="335756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q</a:t>
            </a:r>
            <a:r>
              <a:rPr lang="en-US" sz="2400" i="1" baseline="-25000" dirty="0" smtClean="0">
                <a:solidFill>
                  <a:schemeClr val="bg1"/>
                </a:solidFill>
              </a:rPr>
              <a:t>app</a:t>
            </a:r>
            <a:endParaRPr lang="en-US" sz="2400" i="1" baseline="-25000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429124" y="2211367"/>
            <a:ext cx="42148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2965439" y="3675846"/>
            <a:ext cx="292895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4438835" y="2219417"/>
            <a:ext cx="3693111" cy="2583402"/>
          </a:xfrm>
          <a:custGeom>
            <a:avLst/>
            <a:gdLst>
              <a:gd name="connsiteX0" fmla="*/ 0 w 3693111"/>
              <a:gd name="connsiteY0" fmla="*/ 0 h 2583402"/>
              <a:gd name="connsiteX1" fmla="*/ 896645 w 3693111"/>
              <a:gd name="connsiteY1" fmla="*/ 186432 h 2583402"/>
              <a:gd name="connsiteX2" fmla="*/ 2175029 w 3693111"/>
              <a:gd name="connsiteY2" fmla="*/ 488272 h 2583402"/>
              <a:gd name="connsiteX3" fmla="*/ 2902998 w 3693111"/>
              <a:gd name="connsiteY3" fmla="*/ 710214 h 2583402"/>
              <a:gd name="connsiteX4" fmla="*/ 3178206 w 3693111"/>
              <a:gd name="connsiteY4" fmla="*/ 949911 h 2583402"/>
              <a:gd name="connsiteX5" fmla="*/ 3506680 w 3693111"/>
              <a:gd name="connsiteY5" fmla="*/ 1882066 h 2583402"/>
              <a:gd name="connsiteX6" fmla="*/ 3693111 w 3693111"/>
              <a:gd name="connsiteY6" fmla="*/ 2583402 h 2583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3111" h="2583402">
                <a:moveTo>
                  <a:pt x="0" y="0"/>
                </a:moveTo>
                <a:cubicBezTo>
                  <a:pt x="267070" y="52526"/>
                  <a:pt x="534140" y="105053"/>
                  <a:pt x="896645" y="186432"/>
                </a:cubicBezTo>
                <a:cubicBezTo>
                  <a:pt x="1259150" y="267811"/>
                  <a:pt x="1840637" y="400975"/>
                  <a:pt x="2175029" y="488272"/>
                </a:cubicBezTo>
                <a:cubicBezTo>
                  <a:pt x="2509421" y="575569"/>
                  <a:pt x="2735802" y="633274"/>
                  <a:pt x="2902998" y="710214"/>
                </a:cubicBezTo>
                <a:cubicBezTo>
                  <a:pt x="3070194" y="787154"/>
                  <a:pt x="3077592" y="754602"/>
                  <a:pt x="3178206" y="949911"/>
                </a:cubicBezTo>
                <a:cubicBezTo>
                  <a:pt x="3278820" y="1145220"/>
                  <a:pt x="3420863" y="1609818"/>
                  <a:pt x="3506680" y="1882066"/>
                </a:cubicBezTo>
                <a:cubicBezTo>
                  <a:pt x="3592497" y="2154314"/>
                  <a:pt x="3642804" y="2368858"/>
                  <a:pt x="3693111" y="2583402"/>
                </a:cubicBezTo>
              </a:path>
            </a:pathLst>
          </a:cu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7200936" y="1822428"/>
            <a:ext cx="584208" cy="1132697"/>
            <a:chOff x="7200936" y="1822428"/>
            <a:chExt cx="584208" cy="1132697"/>
          </a:xfrm>
        </p:grpSpPr>
        <p:cxnSp>
          <p:nvCxnSpPr>
            <p:cNvPr id="42" name="Straight Connector 41"/>
            <p:cNvCxnSpPr/>
            <p:nvPr/>
          </p:nvCxnSpPr>
          <p:spPr>
            <a:xfrm rot="5400000" flipH="1" flipV="1">
              <a:off x="7109654" y="2570945"/>
              <a:ext cx="766773" cy="1588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200936" y="1822428"/>
              <a:ext cx="584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>
                  <a:solidFill>
                    <a:srgbClr val="FFFF00"/>
                  </a:solidFill>
                </a:rPr>
                <a:t>q</a:t>
              </a:r>
              <a:r>
                <a:rPr lang="en-US" i="1" baseline="-25000" dirty="0" err="1" smtClean="0">
                  <a:solidFill>
                    <a:srgbClr val="FFFF00"/>
                  </a:solidFill>
                </a:rPr>
                <a:t>ult</a:t>
              </a:r>
              <a:endParaRPr lang="en-US" i="1" baseline="-25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884187" y="5327676"/>
            <a:ext cx="624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Ultimate</a:t>
            </a:r>
            <a:r>
              <a:rPr lang="en-US" dirty="0" smtClean="0"/>
              <a:t> bearing capacity (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ult</a:t>
            </a:r>
            <a:r>
              <a:rPr lang="en-US" dirty="0" smtClean="0"/>
              <a:t>) = Soil pressure at failure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5594364" y="1785915"/>
            <a:ext cx="584208" cy="730261"/>
            <a:chOff x="5594364" y="1785915"/>
            <a:chExt cx="584208" cy="730261"/>
          </a:xfrm>
        </p:grpSpPr>
        <p:sp>
          <p:nvSpPr>
            <p:cNvPr id="45" name="TextBox 44"/>
            <p:cNvSpPr txBox="1"/>
            <p:nvPr/>
          </p:nvSpPr>
          <p:spPr>
            <a:xfrm>
              <a:off x="5594364" y="1785915"/>
              <a:ext cx="584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>
                  <a:solidFill>
                    <a:srgbClr val="FFFF00"/>
                  </a:solidFill>
                </a:rPr>
                <a:t>q</a:t>
              </a:r>
              <a:r>
                <a:rPr lang="en-US" i="1" baseline="-25000" dirty="0" err="1" smtClean="0">
                  <a:solidFill>
                    <a:srgbClr val="FFFF00"/>
                  </a:solidFill>
                </a:rPr>
                <a:t>all</a:t>
              </a:r>
              <a:endParaRPr lang="en-US" i="1" baseline="-25000" dirty="0">
                <a:solidFill>
                  <a:srgbClr val="FFFF00"/>
                </a:solidFill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 flipH="1" flipV="1">
              <a:off x="5741211" y="2369330"/>
              <a:ext cx="292104" cy="1587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811161" y="5765832"/>
            <a:ext cx="78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Allowable</a:t>
            </a:r>
            <a:r>
              <a:rPr lang="en-US" dirty="0" smtClean="0"/>
              <a:t> bearing capacity (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all</a:t>
            </a:r>
            <a:r>
              <a:rPr lang="en-US" dirty="0" smtClean="0"/>
              <a:t>) = Maximum soil pressure allowed</a:t>
            </a:r>
            <a:endParaRPr lang="en-US" dirty="0"/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5156208" y="3209922"/>
          <a:ext cx="1765320" cy="1140103"/>
        </p:xfrm>
        <a:graphic>
          <a:graphicData uri="http://schemas.openxmlformats.org/presentationml/2006/ole">
            <p:oleObj spid="_x0000_s29699" name="Equation" r:id="rId5" imgW="609480" imgH="393480" progId="Equation.3">
              <p:embed/>
            </p:oleObj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5229234" y="4305311"/>
            <a:ext cx="2409858" cy="734463"/>
            <a:chOff x="5229234" y="4305311"/>
            <a:chExt cx="2409858" cy="734463"/>
          </a:xfrm>
        </p:grpSpPr>
        <p:sp>
          <p:nvSpPr>
            <p:cNvPr id="52" name="TextBox 51"/>
            <p:cNvSpPr txBox="1"/>
            <p:nvPr/>
          </p:nvSpPr>
          <p:spPr>
            <a:xfrm>
              <a:off x="5229234" y="4670442"/>
              <a:ext cx="2409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Safety factor (</a:t>
              </a:r>
              <a:r>
                <a:rPr lang="en-US" i="1" dirty="0" smtClean="0"/>
                <a:t>F</a:t>
              </a:r>
              <a:r>
                <a:rPr lang="en-US" dirty="0" smtClean="0"/>
                <a:t>) = 3</a:t>
              </a:r>
              <a:endParaRPr lang="en-US" dirty="0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5977751" y="4323568"/>
              <a:ext cx="401643" cy="36513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2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Bearing Capacity Failure</a:t>
            </a:r>
            <a:endParaRPr lang="en-US" dirty="0"/>
          </a:p>
        </p:txBody>
      </p:sp>
      <p:pic>
        <p:nvPicPr>
          <p:cNvPr id="4" name="Picture 3" descr="eaa321fd-c8d3-4ca5-848c-5ae85d69cae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265" y="1603350"/>
            <a:ext cx="6754905" cy="42218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73323" y="6130962"/>
            <a:ext cx="485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 of a 13-story building in China in 2009.</a:t>
            </a:r>
            <a:endParaRPr lang="en-US" dirty="0"/>
          </a:p>
        </p:txBody>
      </p:sp>
      <p:pic>
        <p:nvPicPr>
          <p:cNvPr id="88065" name="Picture 1" descr="5CQIQQA700AN0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3265" y="1566837"/>
            <a:ext cx="6791418" cy="4428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Bearing Capacity Theory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43064" y="2715414"/>
            <a:ext cx="6681879" cy="2174106"/>
          </a:xfrm>
          <a:prstGeom prst="rect">
            <a:avLst/>
          </a:prstGeom>
          <a:solidFill>
            <a:srgbClr val="D6C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906551" y="2698740"/>
            <a:ext cx="6718392" cy="1588"/>
          </a:xfrm>
          <a:prstGeom prst="line">
            <a:avLst/>
          </a:prstGeom>
          <a:ln w="25400">
            <a:solidFill>
              <a:schemeClr val="accent6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766464" y="1821645"/>
            <a:ext cx="643736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87934" y="1500968"/>
            <a:ext cx="123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Q (</a:t>
            </a:r>
            <a:r>
              <a:rPr lang="en-US" i="1" dirty="0" err="1" smtClean="0"/>
              <a:t>kN</a:t>
            </a:r>
            <a:r>
              <a:rPr lang="en-US" i="1" dirty="0" smtClean="0"/>
              <a:t>/m)</a:t>
            </a:r>
            <a:endParaRPr lang="en-US" i="1" dirty="0"/>
          </a:p>
        </p:txBody>
      </p:sp>
      <p:sp>
        <p:nvSpPr>
          <p:cNvPr id="10" name="Rectangle 9"/>
          <p:cNvSpPr/>
          <p:nvPr/>
        </p:nvSpPr>
        <p:spPr>
          <a:xfrm>
            <a:off x="4945059" y="2143910"/>
            <a:ext cx="285752" cy="57150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87869" y="2715414"/>
            <a:ext cx="1000132" cy="50006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0" y="2786058"/>
            <a:ext cx="107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Strip Ftg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125629" y="2734322"/>
            <a:ext cx="5905083" cy="1867296"/>
            <a:chOff x="2125629" y="2734322"/>
            <a:chExt cx="5905083" cy="1867296"/>
          </a:xfrm>
        </p:grpSpPr>
        <p:cxnSp>
          <p:nvCxnSpPr>
            <p:cNvPr id="31" name="Straight Connector 30"/>
            <p:cNvCxnSpPr/>
            <p:nvPr/>
          </p:nvCxnSpPr>
          <p:spPr>
            <a:xfrm rot="16200000" flipH="1">
              <a:off x="4462461" y="3319460"/>
              <a:ext cx="730261" cy="511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4973644" y="3319462"/>
              <a:ext cx="730261" cy="5111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 flipV="1">
              <a:off x="3622662" y="3209921"/>
              <a:ext cx="949338" cy="620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 flipH="1" flipV="1">
              <a:off x="5594364" y="3209922"/>
              <a:ext cx="949338" cy="620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Arc 42"/>
            <p:cNvSpPr/>
            <p:nvPr/>
          </p:nvSpPr>
          <p:spPr>
            <a:xfrm rot="700099">
              <a:off x="3398596" y="3449818"/>
              <a:ext cx="1713061" cy="615599"/>
            </a:xfrm>
            <a:prstGeom prst="arc">
              <a:avLst>
                <a:gd name="adj1" fmla="val 66403"/>
                <a:gd name="adj2" fmla="val 9666255"/>
              </a:avLst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43"/>
            <p:cNvSpPr/>
            <p:nvPr/>
          </p:nvSpPr>
          <p:spPr>
            <a:xfrm rot="20899901" flipH="1">
              <a:off x="5054707" y="3449817"/>
              <a:ext cx="1713061" cy="615599"/>
            </a:xfrm>
            <a:prstGeom prst="arc">
              <a:avLst>
                <a:gd name="adj1" fmla="val 66403"/>
                <a:gd name="adj2" fmla="val 9666255"/>
              </a:avLst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557018" y="2734322"/>
              <a:ext cx="1473694" cy="1109709"/>
            </a:xfrm>
            <a:custGeom>
              <a:avLst/>
              <a:gdLst>
                <a:gd name="connsiteX0" fmla="*/ 0 w 1473694"/>
                <a:gd name="connsiteY0" fmla="*/ 1109709 h 1109709"/>
                <a:gd name="connsiteX1" fmla="*/ 1473694 w 1473694"/>
                <a:gd name="connsiteY1" fmla="*/ 0 h 1109709"/>
                <a:gd name="connsiteX2" fmla="*/ 1473694 w 1473694"/>
                <a:gd name="connsiteY2" fmla="*/ 0 h 1109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3694" h="1109709">
                  <a:moveTo>
                    <a:pt x="0" y="1109709"/>
                  </a:moveTo>
                  <a:lnTo>
                    <a:pt x="1473694" y="0"/>
                  </a:lnTo>
                  <a:lnTo>
                    <a:pt x="1473694" y="0"/>
                  </a:lnTo>
                </a:path>
              </a:pathLst>
            </a:cu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 flipH="1">
              <a:off x="2125629" y="2735253"/>
              <a:ext cx="1473694" cy="1109709"/>
            </a:xfrm>
            <a:custGeom>
              <a:avLst/>
              <a:gdLst>
                <a:gd name="connsiteX0" fmla="*/ 0 w 1473694"/>
                <a:gd name="connsiteY0" fmla="*/ 1109709 h 1109709"/>
                <a:gd name="connsiteX1" fmla="*/ 1473694 w 1473694"/>
                <a:gd name="connsiteY1" fmla="*/ 0 h 1109709"/>
                <a:gd name="connsiteX2" fmla="*/ 1473694 w 1473694"/>
                <a:gd name="connsiteY2" fmla="*/ 0 h 1109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3694" h="1109709">
                  <a:moveTo>
                    <a:pt x="0" y="1109709"/>
                  </a:moveTo>
                  <a:lnTo>
                    <a:pt x="1473694" y="0"/>
                  </a:lnTo>
                  <a:lnTo>
                    <a:pt x="1473694" y="0"/>
                  </a:lnTo>
                </a:path>
              </a:pathLst>
            </a:cu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27272" y="4232286"/>
              <a:ext cx="1862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Failure surface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3549636" y="3976696"/>
              <a:ext cx="328617" cy="3286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16200000" flipV="1">
              <a:off x="2837633" y="3775873"/>
              <a:ext cx="803286" cy="2555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226953" y="1566837"/>
            <a:ext cx="4089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 bearing capacity failure,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957213" y="5364189"/>
            <a:ext cx="6572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soil is sheared along the failure surface.</a:t>
            </a:r>
            <a:endParaRPr lang="en-US" sz="2400" dirty="0"/>
          </a:p>
        </p:txBody>
      </p:sp>
    </p:spTree>
  </p:cSld>
  <p:clrMapOvr>
    <a:masterClrMapping/>
  </p:clrMapOvr>
  <p:transition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Bearing Capacity Theory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2544" y="1676376"/>
            <a:ext cx="449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Terzaghi (1943) showed that: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6032" y="2406636"/>
            <a:ext cx="8105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Strip </a:t>
            </a:r>
            <a:r>
              <a:rPr lang="en-US" sz="3200" dirty="0" err="1" smtClean="0"/>
              <a:t>ftg</a:t>
            </a:r>
            <a:r>
              <a:rPr lang="en-US" sz="3200" dirty="0" smtClean="0"/>
              <a:t>.:     </a:t>
            </a:r>
            <a:r>
              <a:rPr lang="en-US" sz="3200" dirty="0" err="1" smtClean="0"/>
              <a:t>q</a:t>
            </a:r>
            <a:r>
              <a:rPr lang="en-US" sz="3200" baseline="-25000" dirty="0" err="1" smtClean="0"/>
              <a:t>ult</a:t>
            </a:r>
            <a:r>
              <a:rPr lang="en-US" sz="3200" dirty="0" smtClean="0"/>
              <a:t> = c </a:t>
            </a:r>
            <a:r>
              <a:rPr lang="en-US" sz="3200" dirty="0" err="1" smtClean="0">
                <a:solidFill>
                  <a:srgbClr val="FFFF00"/>
                </a:solidFill>
              </a:rPr>
              <a:t>N</a:t>
            </a:r>
            <a:r>
              <a:rPr lang="en-US" sz="3200" baseline="-25000" dirty="0" err="1" smtClean="0">
                <a:solidFill>
                  <a:srgbClr val="FFFF00"/>
                </a:solidFill>
              </a:rPr>
              <a:t>c</a:t>
            </a:r>
            <a:r>
              <a:rPr lang="en-US" sz="3200" dirty="0" smtClean="0"/>
              <a:t> + </a:t>
            </a:r>
            <a:r>
              <a:rPr lang="en-US" sz="3200" dirty="0" smtClean="0">
                <a:sym typeface="Symbol"/>
              </a:rPr>
              <a:t> </a:t>
            </a:r>
            <a:r>
              <a:rPr lang="en-US" sz="3200" dirty="0" err="1" smtClean="0">
                <a:sym typeface="Symbol"/>
              </a:rPr>
              <a:t>D</a:t>
            </a:r>
            <a:r>
              <a:rPr lang="en-US" sz="3200" baseline="-25000" dirty="0" err="1" smtClean="0">
                <a:sym typeface="Symbol"/>
              </a:rPr>
              <a:t>f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sym typeface="Symbol"/>
              </a:rPr>
              <a:t>N</a:t>
            </a:r>
            <a:r>
              <a:rPr lang="en-US" sz="3200" baseline="-25000" dirty="0" err="1" smtClean="0">
                <a:solidFill>
                  <a:srgbClr val="FFFF00"/>
                </a:solidFill>
                <a:sym typeface="Symbol"/>
              </a:rPr>
              <a:t>q</a:t>
            </a:r>
            <a:r>
              <a:rPr lang="en-US" sz="3200" dirty="0" smtClean="0">
                <a:sym typeface="Symbol"/>
              </a:rPr>
              <a:t> + </a:t>
            </a:r>
            <a:r>
              <a:rPr lang="en-US" sz="3200" dirty="0" smtClean="0">
                <a:solidFill>
                  <a:srgbClr val="92D050"/>
                </a:solidFill>
                <a:sym typeface="Symbol"/>
              </a:rPr>
              <a:t>0.5</a:t>
            </a:r>
            <a:r>
              <a:rPr lang="en-US" sz="3200" dirty="0" smtClean="0">
                <a:sym typeface="Symbol"/>
              </a:rPr>
              <a:t> B  </a:t>
            </a:r>
            <a:r>
              <a:rPr lang="en-US" sz="3200" dirty="0" smtClean="0">
                <a:solidFill>
                  <a:srgbClr val="FFFF00"/>
                </a:solidFill>
                <a:sym typeface="Symbol"/>
              </a:rPr>
              <a:t>N</a:t>
            </a:r>
            <a:r>
              <a:rPr lang="en-US" sz="3200" baseline="-25000" dirty="0" smtClean="0">
                <a:solidFill>
                  <a:srgbClr val="FFFF00"/>
                </a:solidFill>
                <a:sym typeface="Symbol"/>
              </a:rPr>
              <a:t></a:t>
            </a:r>
            <a:endParaRPr lang="en-US" sz="3200" baseline="-25000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206870" y="2881305"/>
            <a:ext cx="3760839" cy="1166883"/>
            <a:chOff x="3111480" y="2881305"/>
            <a:chExt cx="3760839" cy="1166883"/>
          </a:xfrm>
        </p:grpSpPr>
        <p:sp>
          <p:nvSpPr>
            <p:cNvPr id="6" name="TextBox 5"/>
            <p:cNvSpPr txBox="1"/>
            <p:nvPr/>
          </p:nvSpPr>
          <p:spPr>
            <a:xfrm>
              <a:off x="3111480" y="3648078"/>
              <a:ext cx="32131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</a:rPr>
                <a:t>Bearing capacity factors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10800000">
              <a:off x="3330559" y="2990844"/>
              <a:ext cx="1204929" cy="730260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4480717" y="3337718"/>
              <a:ext cx="730260" cy="36513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5156208" y="2881305"/>
              <a:ext cx="1716111" cy="839799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46031" y="4706388"/>
            <a:ext cx="876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Square </a:t>
            </a:r>
            <a:r>
              <a:rPr lang="en-US" sz="2800" dirty="0" err="1" smtClean="0"/>
              <a:t>ftg</a:t>
            </a:r>
            <a:r>
              <a:rPr lang="en-US" sz="2800" dirty="0" smtClean="0"/>
              <a:t>.:     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ult</a:t>
            </a:r>
            <a:r>
              <a:rPr lang="en-US" sz="2800" dirty="0" smtClean="0"/>
              <a:t> = 1.2 c </a:t>
            </a:r>
            <a:r>
              <a:rPr lang="en-US" sz="2800" dirty="0" err="1" smtClean="0">
                <a:solidFill>
                  <a:srgbClr val="FFFF00"/>
                </a:solidFill>
              </a:rPr>
              <a:t>N</a:t>
            </a:r>
            <a:r>
              <a:rPr lang="en-US" sz="2800" baseline="-25000" dirty="0" err="1" smtClean="0">
                <a:solidFill>
                  <a:srgbClr val="FFFF00"/>
                </a:solidFill>
              </a:rPr>
              <a:t>c</a:t>
            </a:r>
            <a:r>
              <a:rPr lang="en-US" sz="2800" dirty="0" smtClean="0"/>
              <a:t> + </a:t>
            </a:r>
            <a:r>
              <a:rPr lang="en-US" sz="2800" dirty="0" smtClean="0">
                <a:sym typeface="Symbol"/>
              </a:rPr>
              <a:t> </a:t>
            </a:r>
            <a:r>
              <a:rPr lang="en-US" sz="2800" dirty="0" err="1" smtClean="0">
                <a:sym typeface="Symbol"/>
              </a:rPr>
              <a:t>D</a:t>
            </a:r>
            <a:r>
              <a:rPr lang="en-US" sz="2800" baseline="-25000" dirty="0" err="1" smtClean="0">
                <a:sym typeface="Symbol"/>
              </a:rPr>
              <a:t>f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sym typeface="Symbol"/>
              </a:rPr>
              <a:t>N</a:t>
            </a:r>
            <a:r>
              <a:rPr lang="en-US" sz="2800" baseline="-25000" dirty="0" err="1" smtClean="0">
                <a:solidFill>
                  <a:srgbClr val="FFFF00"/>
                </a:solidFill>
                <a:sym typeface="Symbol"/>
              </a:rPr>
              <a:t>q</a:t>
            </a:r>
            <a:r>
              <a:rPr lang="en-US" sz="2800" dirty="0" smtClean="0">
                <a:sym typeface="Symbol"/>
              </a:rPr>
              <a:t> + </a:t>
            </a:r>
            <a:r>
              <a:rPr lang="en-US" sz="2800" dirty="0" smtClean="0">
                <a:solidFill>
                  <a:srgbClr val="92D050"/>
                </a:solidFill>
                <a:sym typeface="Symbol"/>
              </a:rPr>
              <a:t>0.4</a:t>
            </a:r>
            <a:r>
              <a:rPr lang="en-US" sz="2800" dirty="0" smtClean="0">
                <a:sym typeface="Symbol"/>
              </a:rPr>
              <a:t> B 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N</a:t>
            </a:r>
            <a:r>
              <a:rPr lang="en-US" sz="2800" baseline="-25000" dirty="0" smtClean="0">
                <a:solidFill>
                  <a:srgbClr val="FFFF00"/>
                </a:solidFill>
                <a:sym typeface="Symbol"/>
              </a:rPr>
              <a:t></a:t>
            </a:r>
            <a:endParaRPr lang="en-US" sz="2800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9518" y="5473728"/>
            <a:ext cx="832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Circular </a:t>
            </a:r>
            <a:r>
              <a:rPr lang="en-US" sz="2800" dirty="0" err="1" smtClean="0"/>
              <a:t>ftg</a:t>
            </a:r>
            <a:r>
              <a:rPr lang="en-US" sz="2800" dirty="0" smtClean="0"/>
              <a:t>.:     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ult</a:t>
            </a:r>
            <a:r>
              <a:rPr lang="en-US" sz="2800" dirty="0" smtClean="0"/>
              <a:t> = 1.2 c </a:t>
            </a:r>
            <a:r>
              <a:rPr lang="en-US" sz="2800" dirty="0" err="1" smtClean="0">
                <a:solidFill>
                  <a:srgbClr val="FFFF00"/>
                </a:solidFill>
              </a:rPr>
              <a:t>N</a:t>
            </a:r>
            <a:r>
              <a:rPr lang="en-US" sz="2800" baseline="-25000" dirty="0" err="1" smtClean="0">
                <a:solidFill>
                  <a:srgbClr val="FFFF00"/>
                </a:solidFill>
              </a:rPr>
              <a:t>c</a:t>
            </a:r>
            <a:r>
              <a:rPr lang="en-US" sz="2800" dirty="0" smtClean="0"/>
              <a:t> + </a:t>
            </a:r>
            <a:r>
              <a:rPr lang="en-US" sz="2800" dirty="0" smtClean="0">
                <a:sym typeface="Symbol"/>
              </a:rPr>
              <a:t> </a:t>
            </a:r>
            <a:r>
              <a:rPr lang="en-US" sz="2800" dirty="0" err="1" smtClean="0">
                <a:sym typeface="Symbol"/>
              </a:rPr>
              <a:t>D</a:t>
            </a:r>
            <a:r>
              <a:rPr lang="en-US" sz="2800" baseline="-25000" dirty="0" err="1" smtClean="0">
                <a:sym typeface="Symbol"/>
              </a:rPr>
              <a:t>f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sym typeface="Symbol"/>
              </a:rPr>
              <a:t>N</a:t>
            </a:r>
            <a:r>
              <a:rPr lang="en-US" sz="2800" baseline="-25000" dirty="0" err="1" smtClean="0">
                <a:solidFill>
                  <a:srgbClr val="FFFF00"/>
                </a:solidFill>
                <a:sym typeface="Symbol"/>
              </a:rPr>
              <a:t>q</a:t>
            </a:r>
            <a:r>
              <a:rPr lang="en-US" sz="2800" dirty="0" smtClean="0">
                <a:sym typeface="Symbol"/>
              </a:rPr>
              <a:t> + </a:t>
            </a:r>
            <a:r>
              <a:rPr lang="en-US" sz="2800" dirty="0" smtClean="0">
                <a:solidFill>
                  <a:srgbClr val="92D050"/>
                </a:solidFill>
                <a:sym typeface="Symbol"/>
              </a:rPr>
              <a:t>0.3</a:t>
            </a:r>
            <a:r>
              <a:rPr lang="en-US" sz="2800" dirty="0" smtClean="0">
                <a:sym typeface="Symbol"/>
              </a:rPr>
              <a:t> B 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N</a:t>
            </a:r>
            <a:r>
              <a:rPr lang="en-US" sz="2800" baseline="-25000" dirty="0" smtClean="0">
                <a:solidFill>
                  <a:srgbClr val="FFFF00"/>
                </a:solidFill>
                <a:sym typeface="Symbol"/>
              </a:rPr>
              <a:t></a:t>
            </a:r>
            <a:endParaRPr lang="en-US" sz="2800" baseline="-25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2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Bearing Capacity Theory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9518" y="3282948"/>
            <a:ext cx="6207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Several expressions proposed for N</a:t>
            </a:r>
            <a:r>
              <a:rPr lang="en-US" sz="2800" baseline="-25000" dirty="0" smtClean="0">
                <a:sym typeface="Symbol"/>
              </a:rPr>
              <a:t></a:t>
            </a:r>
            <a:r>
              <a:rPr lang="en-US" sz="2800" dirty="0" smtClean="0">
                <a:sym typeface="Symbol"/>
              </a:rPr>
              <a:t>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11161" y="1676376"/>
            <a:ext cx="4323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N</a:t>
            </a:r>
            <a:r>
              <a:rPr lang="en-US" sz="2800" baseline="-25000" dirty="0" err="1" smtClean="0"/>
              <a:t>q</a:t>
            </a:r>
            <a:r>
              <a:rPr lang="en-US" sz="2800" dirty="0" smtClean="0"/>
              <a:t> = e</a:t>
            </a:r>
            <a:r>
              <a:rPr lang="en-US" sz="2800" baseline="30000" dirty="0" smtClean="0">
                <a:sym typeface="Symbol"/>
              </a:rPr>
              <a:t> tan  </a:t>
            </a:r>
            <a:r>
              <a:rPr lang="en-US" sz="2800" dirty="0" smtClean="0">
                <a:sym typeface="Symbol"/>
              </a:rPr>
              <a:t>tan</a:t>
            </a:r>
            <a:r>
              <a:rPr lang="en-US" sz="2800" baseline="30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 (45 + /2)</a:t>
            </a:r>
          </a:p>
        </p:txBody>
      </p:sp>
      <p:sp>
        <p:nvSpPr>
          <p:cNvPr id="7" name="Rectangle 6"/>
          <p:cNvSpPr/>
          <p:nvPr/>
        </p:nvSpPr>
        <p:spPr>
          <a:xfrm>
            <a:off x="847674" y="2370123"/>
            <a:ext cx="2993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ym typeface="Symbol"/>
              </a:rPr>
              <a:t>N</a:t>
            </a:r>
            <a:r>
              <a:rPr lang="en-US" sz="2800" baseline="-25000" dirty="0" err="1" smtClean="0">
                <a:sym typeface="Symbol"/>
              </a:rPr>
              <a:t>c</a:t>
            </a:r>
            <a:r>
              <a:rPr lang="en-US" sz="2800" dirty="0" smtClean="0">
                <a:sym typeface="Symbol"/>
              </a:rPr>
              <a:t> = (</a:t>
            </a:r>
            <a:r>
              <a:rPr lang="en-US" sz="2800" dirty="0" err="1" smtClean="0">
                <a:sym typeface="Symbol"/>
              </a:rPr>
              <a:t>N</a:t>
            </a:r>
            <a:r>
              <a:rPr lang="en-US" sz="2800" baseline="-25000" dirty="0" err="1" smtClean="0">
                <a:sym typeface="Symbol"/>
              </a:rPr>
              <a:t>q</a:t>
            </a:r>
            <a:r>
              <a:rPr lang="en-US" sz="2800" dirty="0" smtClean="0">
                <a:sym typeface="Symbol"/>
              </a:rPr>
              <a:t> – 1) cot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20700" y="3903669"/>
            <a:ext cx="5516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r>
              <a:rPr lang="en-US" sz="2800" dirty="0" smtClean="0"/>
              <a:t>Meyerhof: N</a:t>
            </a:r>
            <a:r>
              <a:rPr lang="en-US" sz="2800" baseline="-25000" dirty="0" smtClean="0">
                <a:sym typeface="Symbol"/>
              </a:rPr>
              <a:t></a:t>
            </a:r>
            <a:r>
              <a:rPr lang="en-US" sz="2800" dirty="0" smtClean="0"/>
              <a:t> = (N</a:t>
            </a:r>
            <a:r>
              <a:rPr lang="en-US" sz="2800" baseline="-25000" dirty="0" smtClean="0"/>
              <a:t>q</a:t>
            </a:r>
            <a:r>
              <a:rPr lang="en-US" sz="2800" dirty="0" smtClean="0"/>
              <a:t>-1) tan(1.4</a:t>
            </a:r>
            <a:r>
              <a:rPr lang="en-US" sz="2800" dirty="0" smtClean="0">
                <a:sym typeface="Symbol"/>
              </a:rPr>
              <a:t>)</a:t>
            </a:r>
          </a:p>
        </p:txBody>
      </p:sp>
      <p:sp>
        <p:nvSpPr>
          <p:cNvPr id="10" name="Rectangle 9"/>
          <p:cNvSpPr/>
          <p:nvPr/>
        </p:nvSpPr>
        <p:spPr>
          <a:xfrm>
            <a:off x="920700" y="4633929"/>
            <a:ext cx="56960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r>
              <a:rPr lang="en-US" sz="2800" dirty="0" smtClean="0">
                <a:sym typeface="Symbol"/>
              </a:rPr>
              <a:t>Hansen: N</a:t>
            </a:r>
            <a:r>
              <a:rPr lang="en-US" sz="2800" baseline="-25000" dirty="0" smtClean="0">
                <a:sym typeface="Symbol"/>
              </a:rPr>
              <a:t></a:t>
            </a:r>
            <a:r>
              <a:rPr lang="en-US" sz="2800" dirty="0" smtClean="0">
                <a:sym typeface="Symbol"/>
              </a:rPr>
              <a:t> = 1.5(</a:t>
            </a:r>
            <a:r>
              <a:rPr lang="en-US" sz="2800" dirty="0" err="1" smtClean="0">
                <a:sym typeface="Symbol"/>
              </a:rPr>
              <a:t>N</a:t>
            </a:r>
            <a:r>
              <a:rPr lang="en-US" sz="2800" baseline="-25000" dirty="0" err="1" smtClean="0">
                <a:sym typeface="Symbol"/>
              </a:rPr>
              <a:t>q</a:t>
            </a:r>
            <a:r>
              <a:rPr lang="en-US" sz="2800" dirty="0" smtClean="0">
                <a:sym typeface="Symbol"/>
              </a:rPr>
              <a:t> – 1) tan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20700" y="5473728"/>
            <a:ext cx="5495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 err="1" smtClean="0">
                <a:sym typeface="Symbol"/>
              </a:rPr>
              <a:t>Eurocode</a:t>
            </a:r>
            <a:r>
              <a:rPr lang="en-US" sz="2800" dirty="0" smtClean="0">
                <a:sym typeface="Symbol"/>
              </a:rPr>
              <a:t> 7: N</a:t>
            </a:r>
            <a:r>
              <a:rPr lang="en-US" sz="2800" baseline="-25000" dirty="0" smtClean="0">
                <a:sym typeface="Symbol"/>
              </a:rPr>
              <a:t></a:t>
            </a:r>
            <a:r>
              <a:rPr lang="en-US" sz="2800" dirty="0" smtClean="0">
                <a:sym typeface="Symbol"/>
              </a:rPr>
              <a:t> = 2(</a:t>
            </a:r>
            <a:r>
              <a:rPr lang="en-US" sz="2800" dirty="0" err="1" smtClean="0">
                <a:sym typeface="Symbol"/>
              </a:rPr>
              <a:t>N</a:t>
            </a:r>
            <a:r>
              <a:rPr lang="en-US" sz="2800" baseline="-25000" dirty="0" err="1" smtClean="0">
                <a:sym typeface="Symbol"/>
              </a:rPr>
              <a:t>q</a:t>
            </a:r>
            <a:r>
              <a:rPr lang="en-US" sz="2800" dirty="0" smtClean="0">
                <a:sym typeface="Symbol"/>
              </a:rPr>
              <a:t> – 1) tan</a:t>
            </a:r>
            <a:endParaRPr lang="en-US" sz="2800" dirty="0"/>
          </a:p>
        </p:txBody>
      </p:sp>
    </p:spTree>
  </p:cSld>
  <p:clrMapOvr>
    <a:masterClrMapping/>
  </p:clrMapOvr>
  <p:transition advTm="2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05" y="253536"/>
            <a:ext cx="8313795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Modified</a:t>
            </a:r>
            <a:r>
              <a:rPr lang="en-US" sz="4000" dirty="0" smtClean="0"/>
              <a:t> Bearing Capacity Theory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92082" y="2224071"/>
            <a:ext cx="8215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q</a:t>
            </a:r>
            <a:r>
              <a:rPr lang="en-US" sz="3200" baseline="-25000" dirty="0" err="1" smtClean="0"/>
              <a:t>ult</a:t>
            </a:r>
            <a:r>
              <a:rPr lang="en-US" sz="3200" dirty="0" smtClean="0"/>
              <a:t> =         c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c</a:t>
            </a:r>
            <a:r>
              <a:rPr lang="en-US" sz="3200" dirty="0" smtClean="0"/>
              <a:t> +        </a:t>
            </a:r>
            <a:r>
              <a:rPr lang="en-US" sz="3200" dirty="0" smtClean="0">
                <a:sym typeface="Symbol"/>
              </a:rPr>
              <a:t> </a:t>
            </a:r>
            <a:r>
              <a:rPr lang="en-US" sz="3200" dirty="0" err="1" smtClean="0">
                <a:sym typeface="Symbol"/>
              </a:rPr>
              <a:t>D</a:t>
            </a:r>
            <a:r>
              <a:rPr lang="en-US" sz="3200" baseline="-25000" dirty="0" err="1" smtClean="0">
                <a:sym typeface="Symbol"/>
              </a:rPr>
              <a:t>f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N</a:t>
            </a:r>
            <a:r>
              <a:rPr lang="en-US" sz="3200" baseline="-25000" dirty="0" err="1" smtClean="0">
                <a:sym typeface="Symbol"/>
              </a:rPr>
              <a:t>q</a:t>
            </a:r>
            <a:r>
              <a:rPr lang="en-US" sz="3200" dirty="0" smtClean="0">
                <a:sym typeface="Symbol"/>
              </a:rPr>
              <a:t> +         0.5 B  N</a:t>
            </a:r>
            <a:r>
              <a:rPr lang="en-US" sz="3200" baseline="-25000" dirty="0" smtClean="0">
                <a:sym typeface="Symbol"/>
              </a:rPr>
              <a:t>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628596" y="1639863"/>
            <a:ext cx="405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any footing shape,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97012" y="2370123"/>
            <a:ext cx="5038794" cy="1926387"/>
            <a:chOff x="1797012" y="2370123"/>
            <a:chExt cx="5038794" cy="1926387"/>
          </a:xfrm>
        </p:grpSpPr>
        <p:sp>
          <p:nvSpPr>
            <p:cNvPr id="7" name="Rectangle 6"/>
            <p:cNvSpPr/>
            <p:nvPr/>
          </p:nvSpPr>
          <p:spPr>
            <a:xfrm>
              <a:off x="1797012" y="2406636"/>
              <a:ext cx="693747" cy="32861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42059" y="2370123"/>
              <a:ext cx="693747" cy="32861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32201" y="2406636"/>
              <a:ext cx="693747" cy="32861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94044" y="3465513"/>
              <a:ext cx="28480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</a:rPr>
                <a:t>Correction factors </a:t>
              </a:r>
              <a:br>
                <a:rPr lang="en-US" sz="2400" dirty="0" smtClean="0">
                  <a:solidFill>
                    <a:srgbClr val="00B050"/>
                  </a:solidFill>
                </a:rPr>
              </a:br>
              <a:r>
                <a:rPr lang="en-US" sz="2400" dirty="0" smtClean="0">
                  <a:solidFill>
                    <a:srgbClr val="00B050"/>
                  </a:solidFill>
                </a:rPr>
                <a:t>to account for: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10800000">
              <a:off x="2344708" y="2771766"/>
              <a:ext cx="2227293" cy="80328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0"/>
            </p:cNvCxnSpPr>
            <p:nvPr/>
          </p:nvCxnSpPr>
          <p:spPr>
            <a:xfrm rot="16200000" flipV="1">
              <a:off x="4152101" y="2899562"/>
              <a:ext cx="693747" cy="43815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5010156" y="2771766"/>
              <a:ext cx="1204929" cy="73026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4973644" y="4232286"/>
            <a:ext cx="38703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Shape (s)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s</a:t>
            </a:r>
            <a:r>
              <a:rPr lang="en-US" baseline="-25000" dirty="0" smtClean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, s</a:t>
            </a:r>
            <a:r>
              <a:rPr lang="en-US" baseline="-25000" dirty="0" smtClean="0">
                <a:solidFill>
                  <a:srgbClr val="00B050"/>
                </a:solidFill>
                <a:sym typeface="Wingdings" pitchFamily="2" charset="2"/>
              </a:rPr>
              <a:t>q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, s</a:t>
            </a:r>
            <a:r>
              <a:rPr lang="en-US" baseline="-25000" dirty="0" smtClean="0">
                <a:solidFill>
                  <a:srgbClr val="00B050"/>
                </a:solidFill>
                <a:sym typeface="Symbol"/>
              </a:rPr>
              <a:t></a:t>
            </a:r>
            <a:endParaRPr lang="en-US" baseline="-250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Depth (d)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d</a:t>
            </a:r>
            <a:r>
              <a:rPr lang="en-US" baseline="-25000" dirty="0" smtClean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d</a:t>
            </a:r>
            <a:r>
              <a:rPr lang="en-US" baseline="-25000" dirty="0" err="1" smtClean="0">
                <a:solidFill>
                  <a:srgbClr val="00B050"/>
                </a:solidFill>
                <a:sym typeface="Wingdings" pitchFamily="2" charset="2"/>
              </a:rPr>
              <a:t>q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, d</a:t>
            </a:r>
            <a:r>
              <a:rPr lang="en-US" baseline="-25000" dirty="0" smtClean="0">
                <a:solidFill>
                  <a:srgbClr val="00B050"/>
                </a:solidFill>
                <a:sym typeface="Symbol"/>
              </a:rPr>
              <a:t>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Load inclination (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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i</a:t>
            </a:r>
            <a:r>
              <a:rPr lang="en-US" baseline="-25000" dirty="0" err="1" smtClean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i</a:t>
            </a:r>
            <a:r>
              <a:rPr lang="en-US" baseline="-25000" dirty="0" err="1" smtClean="0">
                <a:solidFill>
                  <a:srgbClr val="00B050"/>
                </a:solidFill>
                <a:sym typeface="Wingdings" pitchFamily="2" charset="2"/>
              </a:rPr>
              <a:t>q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sym typeface="Symbol"/>
              </a:rPr>
              <a:t>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Ground inclination (g)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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g</a:t>
            </a:r>
            <a:r>
              <a:rPr lang="en-US" baseline="-25000" dirty="0" err="1" smtClean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g</a:t>
            </a:r>
            <a:r>
              <a:rPr lang="en-US" baseline="-25000" dirty="0" err="1" smtClean="0">
                <a:solidFill>
                  <a:srgbClr val="00B050"/>
                </a:solidFill>
                <a:sym typeface="Wingdings" pitchFamily="2" charset="2"/>
              </a:rPr>
              <a:t>q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, g</a:t>
            </a:r>
            <a:r>
              <a:rPr lang="en-US" baseline="-25000" dirty="0" smtClean="0">
                <a:solidFill>
                  <a:srgbClr val="00B050"/>
                </a:solidFill>
                <a:sym typeface="Symbol"/>
              </a:rPr>
              <a:t>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Base inclination (b)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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b</a:t>
            </a:r>
            <a:r>
              <a:rPr lang="en-US" baseline="-25000" dirty="0" err="1" smtClean="0">
                <a:solidFill>
                  <a:srgbClr val="00B050"/>
                </a:solidFill>
                <a:sym typeface="Wingdings" pitchFamily="2" charset="2"/>
              </a:rPr>
              <a:t>c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b</a:t>
            </a:r>
            <a:r>
              <a:rPr lang="en-US" baseline="-25000" dirty="0" err="1" smtClean="0">
                <a:solidFill>
                  <a:srgbClr val="00B050"/>
                </a:solidFill>
                <a:sym typeface="Wingdings" pitchFamily="2" charset="2"/>
              </a:rPr>
              <a:t>q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, b</a:t>
            </a:r>
            <a:r>
              <a:rPr lang="en-US" baseline="-25000" dirty="0" smtClean="0">
                <a:solidFill>
                  <a:srgbClr val="00B050"/>
                </a:solidFill>
                <a:sym typeface="Symbol"/>
              </a:rPr>
              <a:t>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03265" y="6057936"/>
            <a:ext cx="6900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Proposed by Meyerhof (1963), Hansen (1970), </a:t>
            </a:r>
            <a:r>
              <a:rPr lang="en-US" dirty="0" err="1" smtClean="0"/>
              <a:t>Vesic</a:t>
            </a:r>
            <a:r>
              <a:rPr lang="en-US" dirty="0" smtClean="0"/>
              <a:t> (1973)</a:t>
            </a:r>
            <a:endParaRPr lang="en-US" dirty="0"/>
          </a:p>
        </p:txBody>
      </p:sp>
    </p:spTree>
  </p:cSld>
  <p:clrMapOvr>
    <a:masterClrMapping/>
  </p:clrMapOvr>
  <p:transition advTm="28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5"/>
            <a:ext cx="8229600" cy="4029401"/>
          </a:xfrm>
        </p:spPr>
        <p:txBody>
          <a:bodyPr/>
          <a:lstStyle/>
          <a:p>
            <a:r>
              <a:rPr lang="en-US" dirty="0" smtClean="0"/>
              <a:t>Shallow vs. Deep foundations</a:t>
            </a:r>
          </a:p>
          <a:p>
            <a:r>
              <a:rPr lang="en-US" dirty="0" smtClean="0"/>
              <a:t>Bearing capacity</a:t>
            </a:r>
          </a:p>
          <a:p>
            <a:r>
              <a:rPr lang="en-US" dirty="0" smtClean="0"/>
              <a:t>Settlement</a:t>
            </a:r>
            <a:endParaRPr lang="en-US" dirty="0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 of a </a:t>
            </a:r>
            <a:br>
              <a:rPr lang="en-US" dirty="0" smtClean="0"/>
            </a:br>
            <a:r>
              <a:rPr lang="en-US" dirty="0" smtClean="0"/>
              <a:t>Shallow Foundation</a:t>
            </a:r>
            <a:endParaRPr lang="en-US" dirty="0"/>
          </a:p>
        </p:txBody>
      </p:sp>
    </p:spTree>
  </p:cSld>
  <p:clrMapOvr>
    <a:masterClrMapping/>
  </p:clrMapOvr>
  <p:transition advTm="4000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6551" y="3465513"/>
            <a:ext cx="5002281" cy="2409858"/>
          </a:xfrm>
          <a:prstGeom prst="rect">
            <a:avLst/>
          </a:prstGeom>
          <a:solidFill>
            <a:srgbClr val="D6C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779973" y="1484818"/>
            <a:ext cx="5001255" cy="2090234"/>
            <a:chOff x="1779973" y="1484818"/>
            <a:chExt cx="5001255" cy="2090234"/>
          </a:xfrm>
        </p:grpSpPr>
        <p:sp>
          <p:nvSpPr>
            <p:cNvPr id="6" name="Rectangle 5"/>
            <p:cNvSpPr/>
            <p:nvPr/>
          </p:nvSpPr>
          <p:spPr>
            <a:xfrm>
              <a:off x="1870038" y="1785915"/>
              <a:ext cx="4819716" cy="219078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Beam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6811" y="1603350"/>
              <a:ext cx="182565" cy="1971702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40416" y="1603350"/>
              <a:ext cx="182565" cy="1971702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779973" y="1636451"/>
              <a:ext cx="230819" cy="432046"/>
            </a:xfrm>
            <a:custGeom>
              <a:avLst/>
              <a:gdLst>
                <a:gd name="connsiteX0" fmla="*/ 128726 w 230819"/>
                <a:gd name="connsiteY0" fmla="*/ 14796 h 432046"/>
                <a:gd name="connsiteX1" fmla="*/ 226380 w 230819"/>
                <a:gd name="connsiteY1" fmla="*/ 50306 h 432046"/>
                <a:gd name="connsiteX2" fmla="*/ 155359 w 230819"/>
                <a:gd name="connsiteY2" fmla="*/ 174594 h 432046"/>
                <a:gd name="connsiteX3" fmla="*/ 217503 w 230819"/>
                <a:gd name="connsiteY3" fmla="*/ 245615 h 432046"/>
                <a:gd name="connsiteX4" fmla="*/ 155359 w 230819"/>
                <a:gd name="connsiteY4" fmla="*/ 414291 h 432046"/>
                <a:gd name="connsiteX5" fmla="*/ 22194 w 230819"/>
                <a:gd name="connsiteY5" fmla="*/ 352147 h 432046"/>
                <a:gd name="connsiteX6" fmla="*/ 22194 w 230819"/>
                <a:gd name="connsiteY6" fmla="*/ 139083 h 432046"/>
                <a:gd name="connsiteX7" fmla="*/ 128726 w 230819"/>
                <a:gd name="connsiteY7" fmla="*/ 14796 h 43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819" h="432046">
                  <a:moveTo>
                    <a:pt x="128726" y="14796"/>
                  </a:moveTo>
                  <a:cubicBezTo>
                    <a:pt x="162757" y="0"/>
                    <a:pt x="221941" y="23673"/>
                    <a:pt x="226380" y="50306"/>
                  </a:cubicBezTo>
                  <a:cubicBezTo>
                    <a:pt x="230819" y="76939"/>
                    <a:pt x="156838" y="142043"/>
                    <a:pt x="155359" y="174594"/>
                  </a:cubicBezTo>
                  <a:cubicBezTo>
                    <a:pt x="153880" y="207145"/>
                    <a:pt x="217503" y="205666"/>
                    <a:pt x="217503" y="245615"/>
                  </a:cubicBezTo>
                  <a:cubicBezTo>
                    <a:pt x="217503" y="285564"/>
                    <a:pt x="187911" y="396536"/>
                    <a:pt x="155359" y="414291"/>
                  </a:cubicBezTo>
                  <a:cubicBezTo>
                    <a:pt x="122807" y="432046"/>
                    <a:pt x="44388" y="398015"/>
                    <a:pt x="22194" y="352147"/>
                  </a:cubicBezTo>
                  <a:cubicBezTo>
                    <a:pt x="0" y="306279"/>
                    <a:pt x="7398" y="193829"/>
                    <a:pt x="22194" y="139083"/>
                  </a:cubicBezTo>
                  <a:cubicBezTo>
                    <a:pt x="36990" y="84337"/>
                    <a:pt x="94695" y="29592"/>
                    <a:pt x="128726" y="1479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 rot="9317458">
              <a:off x="6550409" y="1595301"/>
              <a:ext cx="230819" cy="432046"/>
            </a:xfrm>
            <a:custGeom>
              <a:avLst/>
              <a:gdLst>
                <a:gd name="connsiteX0" fmla="*/ 128726 w 230819"/>
                <a:gd name="connsiteY0" fmla="*/ 14796 h 432046"/>
                <a:gd name="connsiteX1" fmla="*/ 226380 w 230819"/>
                <a:gd name="connsiteY1" fmla="*/ 50306 h 432046"/>
                <a:gd name="connsiteX2" fmla="*/ 155359 w 230819"/>
                <a:gd name="connsiteY2" fmla="*/ 174594 h 432046"/>
                <a:gd name="connsiteX3" fmla="*/ 217503 w 230819"/>
                <a:gd name="connsiteY3" fmla="*/ 245615 h 432046"/>
                <a:gd name="connsiteX4" fmla="*/ 155359 w 230819"/>
                <a:gd name="connsiteY4" fmla="*/ 414291 h 432046"/>
                <a:gd name="connsiteX5" fmla="*/ 22194 w 230819"/>
                <a:gd name="connsiteY5" fmla="*/ 352147 h 432046"/>
                <a:gd name="connsiteX6" fmla="*/ 22194 w 230819"/>
                <a:gd name="connsiteY6" fmla="*/ 139083 h 432046"/>
                <a:gd name="connsiteX7" fmla="*/ 128726 w 230819"/>
                <a:gd name="connsiteY7" fmla="*/ 14796 h 43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819" h="432046">
                  <a:moveTo>
                    <a:pt x="128726" y="14796"/>
                  </a:moveTo>
                  <a:cubicBezTo>
                    <a:pt x="162757" y="0"/>
                    <a:pt x="221941" y="23673"/>
                    <a:pt x="226380" y="50306"/>
                  </a:cubicBezTo>
                  <a:cubicBezTo>
                    <a:pt x="230819" y="76939"/>
                    <a:pt x="156838" y="142043"/>
                    <a:pt x="155359" y="174594"/>
                  </a:cubicBezTo>
                  <a:cubicBezTo>
                    <a:pt x="153880" y="207145"/>
                    <a:pt x="217503" y="205666"/>
                    <a:pt x="217503" y="245615"/>
                  </a:cubicBezTo>
                  <a:cubicBezTo>
                    <a:pt x="217503" y="285564"/>
                    <a:pt x="187911" y="396536"/>
                    <a:pt x="155359" y="414291"/>
                  </a:cubicBezTo>
                  <a:cubicBezTo>
                    <a:pt x="122807" y="432046"/>
                    <a:pt x="44388" y="398015"/>
                    <a:pt x="22194" y="352147"/>
                  </a:cubicBezTo>
                  <a:cubicBezTo>
                    <a:pt x="0" y="306279"/>
                    <a:pt x="7398" y="193829"/>
                    <a:pt x="22194" y="139083"/>
                  </a:cubicBezTo>
                  <a:cubicBezTo>
                    <a:pt x="36990" y="84337"/>
                    <a:pt x="94695" y="29592"/>
                    <a:pt x="128726" y="1479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5400000">
              <a:off x="2554859" y="1393198"/>
              <a:ext cx="230819" cy="432046"/>
            </a:xfrm>
            <a:custGeom>
              <a:avLst/>
              <a:gdLst>
                <a:gd name="connsiteX0" fmla="*/ 128726 w 230819"/>
                <a:gd name="connsiteY0" fmla="*/ 14796 h 432046"/>
                <a:gd name="connsiteX1" fmla="*/ 226380 w 230819"/>
                <a:gd name="connsiteY1" fmla="*/ 50306 h 432046"/>
                <a:gd name="connsiteX2" fmla="*/ 155359 w 230819"/>
                <a:gd name="connsiteY2" fmla="*/ 174594 h 432046"/>
                <a:gd name="connsiteX3" fmla="*/ 217503 w 230819"/>
                <a:gd name="connsiteY3" fmla="*/ 245615 h 432046"/>
                <a:gd name="connsiteX4" fmla="*/ 155359 w 230819"/>
                <a:gd name="connsiteY4" fmla="*/ 414291 h 432046"/>
                <a:gd name="connsiteX5" fmla="*/ 22194 w 230819"/>
                <a:gd name="connsiteY5" fmla="*/ 352147 h 432046"/>
                <a:gd name="connsiteX6" fmla="*/ 22194 w 230819"/>
                <a:gd name="connsiteY6" fmla="*/ 139083 h 432046"/>
                <a:gd name="connsiteX7" fmla="*/ 128726 w 230819"/>
                <a:gd name="connsiteY7" fmla="*/ 14796 h 43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819" h="432046">
                  <a:moveTo>
                    <a:pt x="128726" y="14796"/>
                  </a:moveTo>
                  <a:cubicBezTo>
                    <a:pt x="162757" y="0"/>
                    <a:pt x="221941" y="23673"/>
                    <a:pt x="226380" y="50306"/>
                  </a:cubicBezTo>
                  <a:cubicBezTo>
                    <a:pt x="230819" y="76939"/>
                    <a:pt x="156838" y="142043"/>
                    <a:pt x="155359" y="174594"/>
                  </a:cubicBezTo>
                  <a:cubicBezTo>
                    <a:pt x="153880" y="207145"/>
                    <a:pt x="217503" y="205666"/>
                    <a:pt x="217503" y="245615"/>
                  </a:cubicBezTo>
                  <a:cubicBezTo>
                    <a:pt x="217503" y="285564"/>
                    <a:pt x="187911" y="396536"/>
                    <a:pt x="155359" y="414291"/>
                  </a:cubicBezTo>
                  <a:cubicBezTo>
                    <a:pt x="122807" y="432046"/>
                    <a:pt x="44388" y="398015"/>
                    <a:pt x="22194" y="352147"/>
                  </a:cubicBezTo>
                  <a:cubicBezTo>
                    <a:pt x="0" y="306279"/>
                    <a:pt x="7398" y="193829"/>
                    <a:pt x="22194" y="139083"/>
                  </a:cubicBezTo>
                  <a:cubicBezTo>
                    <a:pt x="36990" y="84337"/>
                    <a:pt x="94695" y="29592"/>
                    <a:pt x="128726" y="1479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rot="4944625">
              <a:off x="5635302" y="1384205"/>
              <a:ext cx="230819" cy="432046"/>
            </a:xfrm>
            <a:custGeom>
              <a:avLst/>
              <a:gdLst>
                <a:gd name="connsiteX0" fmla="*/ 128726 w 230819"/>
                <a:gd name="connsiteY0" fmla="*/ 14796 h 432046"/>
                <a:gd name="connsiteX1" fmla="*/ 226380 w 230819"/>
                <a:gd name="connsiteY1" fmla="*/ 50306 h 432046"/>
                <a:gd name="connsiteX2" fmla="*/ 155359 w 230819"/>
                <a:gd name="connsiteY2" fmla="*/ 174594 h 432046"/>
                <a:gd name="connsiteX3" fmla="*/ 217503 w 230819"/>
                <a:gd name="connsiteY3" fmla="*/ 245615 h 432046"/>
                <a:gd name="connsiteX4" fmla="*/ 155359 w 230819"/>
                <a:gd name="connsiteY4" fmla="*/ 414291 h 432046"/>
                <a:gd name="connsiteX5" fmla="*/ 22194 w 230819"/>
                <a:gd name="connsiteY5" fmla="*/ 352147 h 432046"/>
                <a:gd name="connsiteX6" fmla="*/ 22194 w 230819"/>
                <a:gd name="connsiteY6" fmla="*/ 139083 h 432046"/>
                <a:gd name="connsiteX7" fmla="*/ 128726 w 230819"/>
                <a:gd name="connsiteY7" fmla="*/ 14796 h 43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819" h="432046">
                  <a:moveTo>
                    <a:pt x="128726" y="14796"/>
                  </a:moveTo>
                  <a:cubicBezTo>
                    <a:pt x="162757" y="0"/>
                    <a:pt x="221941" y="23673"/>
                    <a:pt x="226380" y="50306"/>
                  </a:cubicBezTo>
                  <a:cubicBezTo>
                    <a:pt x="230819" y="76939"/>
                    <a:pt x="156838" y="142043"/>
                    <a:pt x="155359" y="174594"/>
                  </a:cubicBezTo>
                  <a:cubicBezTo>
                    <a:pt x="153880" y="207145"/>
                    <a:pt x="217503" y="205666"/>
                    <a:pt x="217503" y="245615"/>
                  </a:cubicBezTo>
                  <a:cubicBezTo>
                    <a:pt x="217503" y="285564"/>
                    <a:pt x="187911" y="396536"/>
                    <a:pt x="155359" y="414291"/>
                  </a:cubicBezTo>
                  <a:cubicBezTo>
                    <a:pt x="122807" y="432046"/>
                    <a:pt x="44388" y="398015"/>
                    <a:pt x="22194" y="352147"/>
                  </a:cubicBezTo>
                  <a:cubicBezTo>
                    <a:pt x="0" y="306279"/>
                    <a:pt x="7398" y="193829"/>
                    <a:pt x="22194" y="139083"/>
                  </a:cubicBezTo>
                  <a:cubicBezTo>
                    <a:pt x="36990" y="84337"/>
                    <a:pt x="94695" y="29592"/>
                    <a:pt x="128726" y="1479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125629" y="4268799"/>
            <a:ext cx="4710177" cy="405845"/>
            <a:chOff x="2125629" y="4268799"/>
            <a:chExt cx="4710177" cy="405845"/>
          </a:xfrm>
        </p:grpSpPr>
        <p:sp>
          <p:nvSpPr>
            <p:cNvPr id="23" name="TextBox 22"/>
            <p:cNvSpPr txBox="1"/>
            <p:nvPr/>
          </p:nvSpPr>
          <p:spPr>
            <a:xfrm>
              <a:off x="2125629" y="4305312"/>
              <a:ext cx="1789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sym typeface="Symbol"/>
                </a:rPr>
                <a:t>Settlement =</a:t>
              </a:r>
              <a:r>
                <a:rPr lang="en-US" baseline="-25000" dirty="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73643" y="4268799"/>
              <a:ext cx="1862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sym typeface="Symbol"/>
                </a:rPr>
                <a:t>Settlement =</a:t>
              </a:r>
              <a:r>
                <a:rPr lang="en-US" baseline="-25000" dirty="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54246" y="3246435"/>
            <a:ext cx="547695" cy="803285"/>
            <a:chOff x="2052603" y="3867157"/>
            <a:chExt cx="547695" cy="803285"/>
          </a:xfrm>
        </p:grpSpPr>
        <p:sp>
          <p:nvSpPr>
            <p:cNvPr id="27" name="Rectangle 26"/>
            <p:cNvSpPr/>
            <p:nvPr/>
          </p:nvSpPr>
          <p:spPr>
            <a:xfrm>
              <a:off x="2235168" y="3867157"/>
              <a:ext cx="182565" cy="511182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2603" y="4378338"/>
              <a:ext cx="547695" cy="29210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57851" y="3173409"/>
            <a:ext cx="547695" cy="803285"/>
            <a:chOff x="2052603" y="3867157"/>
            <a:chExt cx="547695" cy="803285"/>
          </a:xfrm>
        </p:grpSpPr>
        <p:sp>
          <p:nvSpPr>
            <p:cNvPr id="31" name="Rectangle 30"/>
            <p:cNvSpPr/>
            <p:nvPr/>
          </p:nvSpPr>
          <p:spPr>
            <a:xfrm>
              <a:off x="2235168" y="3867157"/>
              <a:ext cx="182565" cy="511182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052603" y="4378338"/>
              <a:ext cx="547695" cy="29210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746350" y="2438947"/>
            <a:ext cx="3103605" cy="369332"/>
            <a:chOff x="2746350" y="2438947"/>
            <a:chExt cx="3103605" cy="369332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2746350" y="2735253"/>
              <a:ext cx="3103605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440097" y="2438947"/>
              <a:ext cx="1825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Span length = L</a:t>
              </a:r>
              <a:endParaRPr lang="en-US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198655" y="4926033"/>
            <a:ext cx="361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Differential settlement =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</a:t>
            </a:r>
            <a:r>
              <a:rPr lang="en-US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-</a:t>
            </a:r>
            <a:r>
              <a:rPr lang="en-US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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8655" y="5286961"/>
            <a:ext cx="361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Angular distortion=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</a:t>
            </a:r>
            <a:r>
              <a:rPr lang="en-US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-</a:t>
            </a:r>
            <a:r>
              <a:rPr lang="en-US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  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6752" y="5984910"/>
            <a:ext cx="7412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angular distortion can induce moments and cause severe distress to the structure .</a:t>
            </a:r>
            <a:endParaRPr lang="en-US" dirty="0"/>
          </a:p>
        </p:txBody>
      </p:sp>
    </p:spTree>
  </p:cSld>
  <p:clrMapOvr>
    <a:masterClrMapping/>
  </p:clrMapOvr>
  <p:transition advTm="3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88889E-6 0.0148 L -3.88889E-6 0.046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61111E-6 0.01481 L 0.00018 0.0363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56" presetClass="entr" presetSubtype="0" fill="hold" grpId="0" nodeType="afterEffect">
                                  <p:stCondLst>
                                    <p:cond delay="3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206770"/>
          </a:xfrm>
        </p:spPr>
        <p:txBody>
          <a:bodyPr/>
          <a:lstStyle/>
          <a:p>
            <a:r>
              <a:rPr lang="en-US" dirty="0" smtClean="0"/>
              <a:t>Limiting values of angular distortion:</a:t>
            </a:r>
            <a:br>
              <a:rPr lang="en-US" dirty="0" smtClean="0"/>
            </a:br>
            <a:r>
              <a:rPr lang="en-US" dirty="0" smtClean="0"/>
              <a:t>	1/150 … for structural damage</a:t>
            </a:r>
            <a:br>
              <a:rPr lang="en-US" dirty="0" smtClean="0"/>
            </a:br>
            <a:r>
              <a:rPr lang="en-US" dirty="0" smtClean="0"/>
              <a:t>	1/300 … for architectural damage</a:t>
            </a:r>
            <a:br>
              <a:rPr lang="en-US" dirty="0" smtClean="0"/>
            </a:br>
            <a:endParaRPr lang="en-US" dirty="0" smtClean="0"/>
          </a:p>
          <a:p>
            <a:r>
              <a:rPr lang="en-US" sz="3600" dirty="0" smtClean="0">
                <a:solidFill>
                  <a:srgbClr val="FFFF00"/>
                </a:solidFill>
              </a:rPr>
              <a:t>Limit the total settlements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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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  to limit the differential settlements.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50960" y="4159260"/>
            <a:ext cx="5805567" cy="1657224"/>
            <a:chOff x="1650960" y="4159260"/>
            <a:chExt cx="5805567" cy="1657224"/>
          </a:xfrm>
        </p:grpSpPr>
        <p:sp>
          <p:nvSpPr>
            <p:cNvPr id="4" name="TextBox 3"/>
            <p:cNvSpPr txBox="1"/>
            <p:nvPr/>
          </p:nvSpPr>
          <p:spPr>
            <a:xfrm>
              <a:off x="1650960" y="5108598"/>
              <a:ext cx="58055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</a:rPr>
                <a:t>e.g., Total settlements of shallow foundations in granular soils is generally limited to </a:t>
              </a:r>
              <a:r>
                <a:rPr lang="en-US" sz="2000" b="1" u="sng" dirty="0" smtClean="0">
                  <a:solidFill>
                    <a:srgbClr val="FFFF00"/>
                  </a:solidFill>
                </a:rPr>
                <a:t>25 mm</a:t>
              </a:r>
              <a:r>
                <a:rPr lang="en-US" sz="2000" dirty="0" smtClean="0">
                  <a:solidFill>
                    <a:srgbClr val="FFFF00"/>
                  </a:solidFill>
                </a:rPr>
                <a:t>.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16200000" flipH="1">
              <a:off x="3385327" y="4542646"/>
              <a:ext cx="1022364" cy="255591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Sands </a:t>
            </a:r>
            <a:r>
              <a:rPr lang="en-US" dirty="0" err="1" smtClean="0"/>
              <a:t>vs</a:t>
            </a:r>
            <a:r>
              <a:rPr lang="en-US" dirty="0" smtClean="0"/>
              <a:t> clays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839756" y="1895454"/>
            <a:ext cx="3184550" cy="1648632"/>
            <a:chOff x="839756" y="1895454"/>
            <a:chExt cx="3184550" cy="1648632"/>
          </a:xfrm>
        </p:grpSpPr>
        <p:sp>
          <p:nvSpPr>
            <p:cNvPr id="4" name="Rectangle 3"/>
            <p:cNvSpPr/>
            <p:nvPr/>
          </p:nvSpPr>
          <p:spPr>
            <a:xfrm>
              <a:off x="839756" y="2187558"/>
              <a:ext cx="2928958" cy="1356528"/>
            </a:xfrm>
            <a:prstGeom prst="rect">
              <a:avLst/>
            </a:prstGeom>
            <a:solidFill>
              <a:srgbClr val="D6C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Granular soil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47674" y="2187558"/>
              <a:ext cx="292104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Isosceles Triangle 8"/>
            <p:cNvSpPr/>
            <p:nvPr/>
          </p:nvSpPr>
          <p:spPr>
            <a:xfrm flipV="1">
              <a:off x="1030238" y="2260582"/>
              <a:ext cx="73027" cy="73027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847674" y="2333610"/>
              <a:ext cx="2921040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943063" y="2114533"/>
              <a:ext cx="693747" cy="8223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47674" y="2185970"/>
              <a:ext cx="2921040" cy="1588"/>
            </a:xfrm>
            <a:prstGeom prst="line">
              <a:avLst/>
            </a:prstGeom>
            <a:ln>
              <a:solidFill>
                <a:schemeClr val="accent6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1906551" y="1968480"/>
              <a:ext cx="1460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2126423" y="1967686"/>
              <a:ext cx="1460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2526478" y="1967686"/>
              <a:ext cx="1460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2343913" y="1967686"/>
              <a:ext cx="1460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476610" y="1895454"/>
              <a:ext cx="547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GL</a:t>
              </a:r>
              <a:endParaRPr lang="en-US" sz="16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84802" y="1895454"/>
            <a:ext cx="3184550" cy="1648632"/>
            <a:chOff x="839756" y="1895454"/>
            <a:chExt cx="3184550" cy="1648632"/>
          </a:xfrm>
        </p:grpSpPr>
        <p:sp>
          <p:nvSpPr>
            <p:cNvPr id="21" name="Rectangle 20"/>
            <p:cNvSpPr/>
            <p:nvPr/>
          </p:nvSpPr>
          <p:spPr>
            <a:xfrm>
              <a:off x="839756" y="2187558"/>
              <a:ext cx="2928958" cy="1356528"/>
            </a:xfrm>
            <a:prstGeom prst="rect">
              <a:avLst/>
            </a:prstGeom>
            <a:solidFill>
              <a:srgbClr val="D6C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Cohesive soil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847674" y="2187558"/>
              <a:ext cx="292104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Isosceles Triangle 22"/>
            <p:cNvSpPr/>
            <p:nvPr/>
          </p:nvSpPr>
          <p:spPr>
            <a:xfrm flipV="1">
              <a:off x="1030238" y="2260582"/>
              <a:ext cx="73027" cy="73027"/>
            </a:xfrm>
            <a:prstGeom prst="triangl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847674" y="2333610"/>
              <a:ext cx="2921040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1943063" y="2114533"/>
              <a:ext cx="693747" cy="8223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847674" y="2185970"/>
              <a:ext cx="2921040" cy="1588"/>
            </a:xfrm>
            <a:prstGeom prst="line">
              <a:avLst/>
            </a:prstGeom>
            <a:ln>
              <a:solidFill>
                <a:schemeClr val="accent6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1906551" y="1968480"/>
              <a:ext cx="1460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2126423" y="1967686"/>
              <a:ext cx="1460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2526478" y="1967686"/>
              <a:ext cx="1460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2343913" y="1967686"/>
              <a:ext cx="1460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476610" y="1895454"/>
              <a:ext cx="547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GL</a:t>
              </a:r>
              <a:endParaRPr lang="en-US" sz="1600" dirty="0"/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>
            <a:off x="738135" y="6057936"/>
            <a:ext cx="317663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-284229" y="5035572"/>
            <a:ext cx="20447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6200000">
            <a:off x="-5412" y="4683730"/>
            <a:ext cx="1241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Settlement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3221019" y="6021423"/>
            <a:ext cx="766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375286" y="6057142"/>
            <a:ext cx="317663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4352922" y="5034778"/>
            <a:ext cx="20447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16200000">
            <a:off x="4631739" y="4682936"/>
            <a:ext cx="1241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Settlement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7858170" y="6020629"/>
            <a:ext cx="766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748074" y="4962546"/>
            <a:ext cx="3020640" cy="1588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5370990" y="4341825"/>
            <a:ext cx="2888823" cy="1716905"/>
            <a:chOff x="5370990" y="4341825"/>
            <a:chExt cx="2888823" cy="1716905"/>
          </a:xfrm>
        </p:grpSpPr>
        <p:cxnSp>
          <p:nvCxnSpPr>
            <p:cNvPr id="50" name="Straight Connector 49"/>
            <p:cNvCxnSpPr/>
            <p:nvPr/>
          </p:nvCxnSpPr>
          <p:spPr>
            <a:xfrm rot="5400000" flipH="1" flipV="1">
              <a:off x="5210978" y="5893628"/>
              <a:ext cx="328617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reeform 51"/>
            <p:cNvSpPr/>
            <p:nvPr/>
          </p:nvSpPr>
          <p:spPr>
            <a:xfrm>
              <a:off x="5370990" y="4554245"/>
              <a:ext cx="1882066" cy="1189607"/>
            </a:xfrm>
            <a:custGeom>
              <a:avLst/>
              <a:gdLst>
                <a:gd name="connsiteX0" fmla="*/ 0 w 1882066"/>
                <a:gd name="connsiteY0" fmla="*/ 1189607 h 1189607"/>
                <a:gd name="connsiteX1" fmla="*/ 363985 w 1882066"/>
                <a:gd name="connsiteY1" fmla="*/ 834501 h 1189607"/>
                <a:gd name="connsiteX2" fmla="*/ 878890 w 1882066"/>
                <a:gd name="connsiteY2" fmla="*/ 452761 h 1189607"/>
                <a:gd name="connsiteX3" fmla="*/ 1482571 w 1882066"/>
                <a:gd name="connsiteY3" fmla="*/ 133165 h 1189607"/>
                <a:gd name="connsiteX4" fmla="*/ 1882066 w 1882066"/>
                <a:gd name="connsiteY4" fmla="*/ 0 h 118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2066" h="1189607">
                  <a:moveTo>
                    <a:pt x="0" y="1189607"/>
                  </a:moveTo>
                  <a:cubicBezTo>
                    <a:pt x="108751" y="1073458"/>
                    <a:pt x="217503" y="957309"/>
                    <a:pt x="363985" y="834501"/>
                  </a:cubicBezTo>
                  <a:cubicBezTo>
                    <a:pt x="510467" y="711693"/>
                    <a:pt x="692459" y="569650"/>
                    <a:pt x="878890" y="452761"/>
                  </a:cubicBezTo>
                  <a:cubicBezTo>
                    <a:pt x="1065321" y="335872"/>
                    <a:pt x="1315375" y="208625"/>
                    <a:pt x="1482571" y="133165"/>
                  </a:cubicBezTo>
                  <a:cubicBezTo>
                    <a:pt x="1649767" y="57705"/>
                    <a:pt x="1765916" y="28852"/>
                    <a:pt x="1882066" y="0"/>
                  </a:cubicBezTo>
                </a:path>
              </a:pathLst>
            </a:custGeom>
            <a:ln w="25400">
              <a:solidFill>
                <a:srgbClr val="D8F1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2" idx="4"/>
            </p:cNvCxnSpPr>
            <p:nvPr/>
          </p:nvCxnSpPr>
          <p:spPr>
            <a:xfrm flipV="1">
              <a:off x="7253056" y="4341825"/>
              <a:ext cx="1006757" cy="212420"/>
            </a:xfrm>
            <a:prstGeom prst="line">
              <a:avLst/>
            </a:prstGeom>
            <a:ln w="222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375286" y="5729319"/>
            <a:ext cx="2738474" cy="307777"/>
            <a:chOff x="5338773" y="5729319"/>
            <a:chExt cx="2738474" cy="307777"/>
          </a:xfrm>
        </p:grpSpPr>
        <p:sp>
          <p:nvSpPr>
            <p:cNvPr id="55" name="TextBox 54"/>
            <p:cNvSpPr txBox="1"/>
            <p:nvPr/>
          </p:nvSpPr>
          <p:spPr>
            <a:xfrm>
              <a:off x="5630877" y="5729319"/>
              <a:ext cx="24463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FF00"/>
                  </a:solidFill>
                </a:rPr>
                <a:t>Immediate settlement (</a:t>
              </a:r>
              <a:r>
                <a:rPr lang="en-US" sz="1400" dirty="0" err="1" smtClean="0">
                  <a:solidFill>
                    <a:srgbClr val="FFFF00"/>
                  </a:solidFill>
                </a:rPr>
                <a:t>s</a:t>
              </a:r>
              <a:r>
                <a:rPr lang="en-US" sz="1400" baseline="-25000" dirty="0" err="1" smtClean="0">
                  <a:solidFill>
                    <a:srgbClr val="FFFF00"/>
                  </a:solidFill>
                </a:rPr>
                <a:t>i</a:t>
              </a:r>
              <a:r>
                <a:rPr lang="en-US" sz="1400" dirty="0" smtClean="0">
                  <a:solidFill>
                    <a:srgbClr val="FFFF00"/>
                  </a:solidFill>
                </a:rPr>
                <a:t>)</a:t>
              </a:r>
              <a:endParaRPr lang="en-US" sz="1400" dirty="0">
                <a:solidFill>
                  <a:srgbClr val="FFFF00"/>
                </a:solidFill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>
              <a:off x="5338773" y="5911884"/>
              <a:ext cx="365130" cy="1588"/>
            </a:xfrm>
            <a:prstGeom prst="straightConnector1">
              <a:avLst/>
            </a:prstGeom>
            <a:ln w="127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5849955" y="5218137"/>
            <a:ext cx="3030578" cy="307777"/>
            <a:chOff x="5849955" y="5218137"/>
            <a:chExt cx="3030578" cy="307777"/>
          </a:xfrm>
        </p:grpSpPr>
        <p:sp>
          <p:nvSpPr>
            <p:cNvPr id="56" name="TextBox 55"/>
            <p:cNvSpPr txBox="1"/>
            <p:nvPr/>
          </p:nvSpPr>
          <p:spPr>
            <a:xfrm>
              <a:off x="6215084" y="5218137"/>
              <a:ext cx="26654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D8F1F4"/>
                  </a:solidFill>
                </a:rPr>
                <a:t>Consolidation settlement(s</a:t>
              </a:r>
              <a:r>
                <a:rPr lang="en-US" sz="1400" baseline="-25000" dirty="0" smtClean="0">
                  <a:solidFill>
                    <a:srgbClr val="D8F1F4"/>
                  </a:solidFill>
                </a:rPr>
                <a:t>c</a:t>
              </a:r>
              <a:r>
                <a:rPr lang="en-US" sz="1400" dirty="0" smtClean="0">
                  <a:solidFill>
                    <a:srgbClr val="D8F1F4"/>
                  </a:solidFill>
                </a:rPr>
                <a:t>)</a:t>
              </a:r>
              <a:endParaRPr lang="en-US" sz="1400" dirty="0">
                <a:solidFill>
                  <a:srgbClr val="D8F1F4"/>
                </a:solidFill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0800000">
              <a:off x="5849955" y="5364189"/>
              <a:ext cx="401642" cy="1588"/>
            </a:xfrm>
            <a:prstGeom prst="straightConnector1">
              <a:avLst/>
            </a:prstGeom>
            <a:ln w="15875">
              <a:solidFill>
                <a:srgbClr val="D8F1F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521338" y="3867156"/>
            <a:ext cx="3359195" cy="584208"/>
            <a:chOff x="5521338" y="3867156"/>
            <a:chExt cx="3359195" cy="584208"/>
          </a:xfrm>
        </p:grpSpPr>
        <p:sp>
          <p:nvSpPr>
            <p:cNvPr id="57" name="TextBox 56"/>
            <p:cNvSpPr txBox="1"/>
            <p:nvPr/>
          </p:nvSpPr>
          <p:spPr>
            <a:xfrm>
              <a:off x="5521338" y="3867156"/>
              <a:ext cx="33591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C000"/>
                  </a:solidFill>
                </a:rPr>
                <a:t>Secondary compression settlement (</a:t>
              </a:r>
              <a:r>
                <a:rPr lang="en-US" sz="1400" dirty="0" err="1" smtClean="0">
                  <a:solidFill>
                    <a:srgbClr val="FFC000"/>
                  </a:solidFill>
                </a:rPr>
                <a:t>s</a:t>
              </a:r>
              <a:r>
                <a:rPr lang="en-US" sz="1400" baseline="-25000" dirty="0" err="1" smtClean="0">
                  <a:solidFill>
                    <a:srgbClr val="FFC000"/>
                  </a:solidFill>
                </a:rPr>
                <a:t>s</a:t>
              </a:r>
              <a:r>
                <a:rPr lang="en-US" sz="1400" dirty="0" smtClean="0">
                  <a:solidFill>
                    <a:srgbClr val="FFC000"/>
                  </a:solidFill>
                </a:rPr>
                <a:t>)</a:t>
              </a:r>
              <a:endParaRPr lang="en-US" sz="1400" dirty="0">
                <a:solidFill>
                  <a:srgbClr val="FFC000"/>
                </a:solidFill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rot="16200000" flipH="1">
              <a:off x="7474783" y="4250542"/>
              <a:ext cx="292104" cy="109539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847674" y="4232286"/>
            <a:ext cx="3213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With  slight increase with time due to creep?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63784" y="1639863"/>
            <a:ext cx="912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 (</a:t>
            </a:r>
            <a:r>
              <a:rPr lang="en-US" sz="1600" dirty="0" err="1" smtClean="0"/>
              <a:t>kPa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6908832" y="1639863"/>
            <a:ext cx="912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 (</a:t>
            </a:r>
            <a:r>
              <a:rPr lang="en-US" sz="1600" dirty="0" err="1" smtClean="0"/>
              <a:t>kPa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</p:cSld>
  <p:clrMapOvr>
    <a:masterClrMapping/>
  </p:clrMapOvr>
  <p:transition advTm="2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Settlements in granular soils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5570" y="3392487"/>
            <a:ext cx="2592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Settlement = f</a:t>
            </a:r>
            <a:endParaRPr lang="en-US" sz="2800" dirty="0"/>
          </a:p>
        </p:txBody>
      </p:sp>
      <p:sp>
        <p:nvSpPr>
          <p:cNvPr id="6" name="Left Brace 5"/>
          <p:cNvSpPr/>
          <p:nvPr/>
        </p:nvSpPr>
        <p:spPr>
          <a:xfrm>
            <a:off x="3111480" y="2479662"/>
            <a:ext cx="255592" cy="2373345"/>
          </a:xfrm>
          <a:prstGeom prst="leftBrace">
            <a:avLst/>
          </a:prstGeom>
          <a:noFill/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67071" y="2187558"/>
            <a:ext cx="3760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Applied pressure (</a:t>
            </a:r>
            <a:r>
              <a:rPr lang="en-US" sz="2800" i="1" dirty="0" smtClean="0"/>
              <a:t>q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367071" y="2808279"/>
            <a:ext cx="3395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Soil stiffness (</a:t>
            </a:r>
            <a:r>
              <a:rPr lang="en-US" sz="2800" i="1" dirty="0" smtClean="0">
                <a:solidFill>
                  <a:srgbClr val="FFFF00"/>
                </a:solidFill>
              </a:rPr>
              <a:t>E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0558" y="3355974"/>
            <a:ext cx="3395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Footing width (</a:t>
            </a:r>
            <a:r>
              <a:rPr lang="en-US" sz="2800" i="1" dirty="0" smtClean="0"/>
              <a:t>B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94045" y="3940182"/>
            <a:ext cx="4418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Footing shape (</a:t>
            </a:r>
            <a:r>
              <a:rPr lang="en-US" sz="2800" i="1" dirty="0" smtClean="0"/>
              <a:t>B</a:t>
            </a:r>
            <a:r>
              <a:rPr lang="en-US" sz="2800" dirty="0" smtClean="0"/>
              <a:t>/</a:t>
            </a:r>
            <a:r>
              <a:rPr lang="en-US" sz="2800" i="1" dirty="0" smtClean="0"/>
              <a:t>L</a:t>
            </a:r>
            <a:r>
              <a:rPr lang="en-US" sz="2800" dirty="0" smtClean="0"/>
              <a:t>)=0~1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94045" y="4487877"/>
            <a:ext cx="467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Footing depth (</a:t>
            </a:r>
            <a:r>
              <a:rPr lang="en-US" sz="2800" i="1" dirty="0" err="1" smtClean="0"/>
              <a:t>D</a:t>
            </a:r>
            <a:r>
              <a:rPr lang="en-US" sz="2800" i="1" baseline="-25000" dirty="0" err="1" smtClean="0"/>
              <a:t>f</a:t>
            </a:r>
            <a:r>
              <a:rPr lang="en-US" sz="2800" dirty="0" smtClean="0"/>
              <a:t>/</a:t>
            </a:r>
            <a:r>
              <a:rPr lang="en-US" sz="2800" i="1" dirty="0" smtClean="0"/>
              <a:t>B</a:t>
            </a:r>
            <a:r>
              <a:rPr lang="en-US" sz="2800" dirty="0" smtClean="0"/>
              <a:t>) = 0~1</a:t>
            </a:r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957213" y="3136896"/>
            <a:ext cx="7229574" cy="2700429"/>
            <a:chOff x="336492" y="3136896"/>
            <a:chExt cx="7229574" cy="2700429"/>
          </a:xfrm>
        </p:grpSpPr>
        <p:sp>
          <p:nvSpPr>
            <p:cNvPr id="12" name="TextBox 11"/>
            <p:cNvSpPr txBox="1"/>
            <p:nvPr/>
          </p:nvSpPr>
          <p:spPr>
            <a:xfrm>
              <a:off x="336492" y="5437215"/>
              <a:ext cx="72295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</a:rPr>
                <a:t>Measured by </a:t>
              </a:r>
              <a:r>
                <a:rPr lang="en-US" sz="2000" i="1" dirty="0" smtClean="0">
                  <a:solidFill>
                    <a:srgbClr val="FFFF00"/>
                  </a:solidFill>
                </a:rPr>
                <a:t>N</a:t>
              </a:r>
              <a:r>
                <a:rPr lang="en-US" sz="2000" dirty="0" smtClean="0">
                  <a:solidFill>
                    <a:srgbClr val="FFFF00"/>
                  </a:solidFill>
                </a:rPr>
                <a:t> or </a:t>
              </a:r>
              <a:r>
                <a:rPr lang="en-US" sz="2000" i="1" dirty="0" smtClean="0">
                  <a:solidFill>
                    <a:srgbClr val="FFFF00"/>
                  </a:solidFill>
                </a:rPr>
                <a:t>q</a:t>
              </a:r>
              <a:r>
                <a:rPr lang="en-US" sz="2000" i="1" baseline="-25000" dirty="0" smtClean="0">
                  <a:solidFill>
                    <a:srgbClr val="FFFF00"/>
                  </a:solidFill>
                </a:rPr>
                <a:t>c</a:t>
              </a:r>
              <a:r>
                <a:rPr lang="en-US" sz="2000" dirty="0" smtClean="0">
                  <a:solidFill>
                    <a:srgbClr val="FFFF00"/>
                  </a:solidFill>
                </a:rPr>
                <a:t> from standard/cone penetration tests.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10800000">
              <a:off x="6251599" y="3136896"/>
              <a:ext cx="985851" cy="1588"/>
            </a:xfrm>
            <a:prstGeom prst="straightConnector1">
              <a:avLst/>
            </a:prstGeom>
            <a:ln w="158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014264" y="4360081"/>
              <a:ext cx="2446371" cy="1588"/>
            </a:xfrm>
            <a:prstGeom prst="line">
              <a:avLst/>
            </a:prstGeom>
            <a:ln w="158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3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Settlements in Granular Soils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057" y="2808279"/>
            <a:ext cx="8229600" cy="2707004"/>
          </a:xfrm>
        </p:spPr>
        <p:txBody>
          <a:bodyPr/>
          <a:lstStyle/>
          <a:p>
            <a:r>
              <a:rPr lang="en-US" dirty="0" smtClean="0"/>
              <a:t>Terzaghi &amp; Peck (1967) Method</a:t>
            </a:r>
          </a:p>
          <a:p>
            <a:r>
              <a:rPr lang="en-US" dirty="0" smtClean="0"/>
              <a:t>Schmertmann et al. (1970, 1978) Method</a:t>
            </a:r>
          </a:p>
          <a:p>
            <a:r>
              <a:rPr lang="en-US" dirty="0" err="1" smtClean="0"/>
              <a:t>Burland</a:t>
            </a:r>
            <a:r>
              <a:rPr lang="en-US" dirty="0" smtClean="0"/>
              <a:t> &amp; Burbidge (1985) Method</a:t>
            </a:r>
          </a:p>
          <a:p>
            <a:r>
              <a:rPr lang="en-US" dirty="0" err="1" smtClean="0"/>
              <a:t>Mayne</a:t>
            </a:r>
            <a:r>
              <a:rPr lang="en-US" dirty="0" smtClean="0"/>
              <a:t> &amp; Poulos (1999) Method</a:t>
            </a:r>
          </a:p>
          <a:p>
            <a:r>
              <a:rPr lang="en-US" dirty="0" smtClean="0"/>
              <a:t> Many others…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4186" y="1822428"/>
            <a:ext cx="6645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Several methods to predict settlements:</a:t>
            </a:r>
            <a:endParaRPr lang="en-US" sz="2800" dirty="0"/>
          </a:p>
        </p:txBody>
      </p:sp>
    </p:spTree>
  </p:cSld>
  <p:clrMapOvr>
    <a:masterClrMapping/>
  </p:clrMapOvr>
  <p:transition advTm="2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Terzaghi &amp; Peck Method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322342" y="2031569"/>
            <a:ext cx="2884528" cy="1543482"/>
            <a:chOff x="811161" y="2031569"/>
            <a:chExt cx="2884528" cy="1543482"/>
          </a:xfrm>
        </p:grpSpPr>
        <p:sp>
          <p:nvSpPr>
            <p:cNvPr id="4" name="Rectangle 3"/>
            <p:cNvSpPr/>
            <p:nvPr/>
          </p:nvSpPr>
          <p:spPr>
            <a:xfrm>
              <a:off x="811161" y="2297096"/>
              <a:ext cx="2409858" cy="1277955"/>
            </a:xfrm>
            <a:prstGeom prst="rect">
              <a:avLst/>
            </a:prstGeom>
            <a:solidFill>
              <a:srgbClr val="D6C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11161" y="2295509"/>
              <a:ext cx="2409858" cy="1588"/>
            </a:xfrm>
            <a:prstGeom prst="line">
              <a:avLst/>
            </a:prstGeom>
            <a:ln w="15875">
              <a:solidFill>
                <a:schemeClr val="accent6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147993" y="2031569"/>
              <a:ext cx="547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GL</a:t>
              </a:r>
              <a:endParaRPr lang="en-US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84824" y="2031570"/>
            <a:ext cx="2884528" cy="1543482"/>
            <a:chOff x="811161" y="2031569"/>
            <a:chExt cx="2884528" cy="1543482"/>
          </a:xfrm>
        </p:grpSpPr>
        <p:sp>
          <p:nvSpPr>
            <p:cNvPr id="10" name="Rectangle 9"/>
            <p:cNvSpPr/>
            <p:nvPr/>
          </p:nvSpPr>
          <p:spPr>
            <a:xfrm>
              <a:off x="811161" y="2297096"/>
              <a:ext cx="2409858" cy="1277955"/>
            </a:xfrm>
            <a:prstGeom prst="rect">
              <a:avLst/>
            </a:prstGeom>
            <a:solidFill>
              <a:srgbClr val="D6C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811161" y="2295509"/>
              <a:ext cx="2409858" cy="1588"/>
            </a:xfrm>
            <a:prstGeom prst="line">
              <a:avLst/>
            </a:prstGeom>
            <a:ln w="15875">
              <a:solidFill>
                <a:schemeClr val="accent6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147993" y="2031569"/>
              <a:ext cx="547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GL</a:t>
              </a:r>
              <a:endParaRPr lang="en-US" sz="16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235167" y="2297097"/>
            <a:ext cx="328617" cy="45719"/>
          </a:xfrm>
          <a:prstGeom prst="rect">
            <a:avLst/>
          </a:prstGeom>
          <a:solidFill>
            <a:schemeClr val="tx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88111" y="2297097"/>
            <a:ext cx="833451" cy="191771"/>
          </a:xfrm>
          <a:prstGeom prst="rect">
            <a:avLst/>
          </a:prstGeom>
          <a:solidFill>
            <a:schemeClr val="tx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2162141" y="2114532"/>
            <a:ext cx="2190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2314541" y="2113738"/>
            <a:ext cx="2190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453451" y="2113738"/>
            <a:ext cx="2190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727061" y="2150251"/>
            <a:ext cx="2190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471470" y="2150251"/>
            <a:ext cx="2190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179366" y="2150251"/>
            <a:ext cx="2190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7017577" y="2150251"/>
            <a:ext cx="2190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27272" y="1739465"/>
            <a:ext cx="365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7054884" y="1775978"/>
            <a:ext cx="365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577933" y="2589201"/>
            <a:ext cx="215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Settlement =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</a:t>
            </a:r>
            <a:r>
              <a:rPr lang="en-US" baseline="-25000" dirty="0" smtClean="0">
                <a:solidFill>
                  <a:schemeClr val="bg1"/>
                </a:solidFill>
                <a:sym typeface="Symbol"/>
              </a:rPr>
              <a:t>plate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21338" y="2552688"/>
            <a:ext cx="2409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Settlement =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</a:t>
            </a:r>
            <a:r>
              <a:rPr lang="en-US" baseline="-25000" dirty="0" smtClean="0">
                <a:solidFill>
                  <a:schemeClr val="bg1"/>
                </a:solidFill>
                <a:sym typeface="Symbol"/>
              </a:rPr>
              <a:t>footing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77934" y="3721104"/>
            <a:ext cx="1862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Plate Load Test</a:t>
            </a:r>
            <a:endParaRPr lang="en-US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5703903" y="3680389"/>
            <a:ext cx="226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Footing (Prototype)</a:t>
            </a:r>
            <a:endParaRPr lang="en-US" u="sng" dirty="0"/>
          </a:p>
        </p:txBody>
      </p:sp>
      <p:grpSp>
        <p:nvGrpSpPr>
          <p:cNvPr id="33" name="Group 32"/>
          <p:cNvGrpSpPr/>
          <p:nvPr/>
        </p:nvGrpSpPr>
        <p:grpSpPr>
          <a:xfrm>
            <a:off x="190440" y="1922030"/>
            <a:ext cx="2044728" cy="338554"/>
            <a:chOff x="190440" y="1922030"/>
            <a:chExt cx="2044728" cy="338554"/>
          </a:xfrm>
        </p:grpSpPr>
        <p:sp>
          <p:nvSpPr>
            <p:cNvPr id="27" name="TextBox 26"/>
            <p:cNvSpPr txBox="1"/>
            <p:nvPr/>
          </p:nvSpPr>
          <p:spPr>
            <a:xfrm>
              <a:off x="190440" y="1922030"/>
              <a:ext cx="20447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0.3 m square plate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1979577" y="2187558"/>
              <a:ext cx="219078" cy="7302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2636811" y="4341825"/>
          <a:ext cx="2561831" cy="876312"/>
        </p:xfrm>
        <a:graphic>
          <a:graphicData uri="http://schemas.openxmlformats.org/presentationml/2006/ole">
            <p:oleObj spid="_x0000_s64514" name="Equation" r:id="rId4" imgW="1498320" imgH="469800" progId="Equation.3">
              <p:embed/>
            </p:oleObj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4133844" y="1749402"/>
            <a:ext cx="2263806" cy="657234"/>
            <a:chOff x="4133844" y="1749402"/>
            <a:chExt cx="2263806" cy="657234"/>
          </a:xfrm>
        </p:grpSpPr>
        <p:sp>
          <p:nvSpPr>
            <p:cNvPr id="35" name="TextBox 34"/>
            <p:cNvSpPr txBox="1"/>
            <p:nvPr/>
          </p:nvSpPr>
          <p:spPr>
            <a:xfrm>
              <a:off x="4133844" y="1749402"/>
              <a:ext cx="22638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 (m) × B (m) footing</a:t>
              </a:r>
              <a:endParaRPr lang="en-US" sz="16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922981" y="2041506"/>
              <a:ext cx="438156" cy="3651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5192721" y="4341825"/>
          <a:ext cx="1268346" cy="876312"/>
        </p:xfrm>
        <a:graphic>
          <a:graphicData uri="http://schemas.openxmlformats.org/presentationml/2006/ole">
            <p:oleObj spid="_x0000_s64515" name="Equation" r:id="rId5" imgW="698400" imgH="482400" progId="Equation.3">
              <p:embed/>
            </p:oleObj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5302260" y="5400701"/>
            <a:ext cx="2227293" cy="1084488"/>
            <a:chOff x="5302260" y="5400701"/>
            <a:chExt cx="2227293" cy="1084488"/>
          </a:xfrm>
        </p:grpSpPr>
        <p:sp>
          <p:nvSpPr>
            <p:cNvPr id="41" name="TextBox 40"/>
            <p:cNvSpPr txBox="1"/>
            <p:nvPr/>
          </p:nvSpPr>
          <p:spPr>
            <a:xfrm>
              <a:off x="5302260" y="5838858"/>
              <a:ext cx="22272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Depth correction factor</a:t>
              </a:r>
              <a:endParaRPr lang="en-US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rot="5400000" flipH="1" flipV="1">
              <a:off x="5540388" y="5637243"/>
              <a:ext cx="474671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965428" y="5254650"/>
            <a:ext cx="1643085" cy="1121000"/>
            <a:chOff x="2965428" y="5254650"/>
            <a:chExt cx="1643085" cy="1121000"/>
          </a:xfrm>
        </p:grpSpPr>
        <p:sp>
          <p:nvSpPr>
            <p:cNvPr id="46" name="TextBox 45"/>
            <p:cNvSpPr txBox="1"/>
            <p:nvPr/>
          </p:nvSpPr>
          <p:spPr>
            <a:xfrm>
              <a:off x="2965428" y="5729319"/>
              <a:ext cx="1643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From graph</a:t>
              </a:r>
              <a:br>
                <a:rPr lang="en-US" dirty="0" smtClean="0"/>
              </a:br>
              <a:r>
                <a:rPr lang="en-US" dirty="0" smtClean="0"/>
                <a:t>(Next slide)</a:t>
              </a:r>
              <a:endParaRPr lang="en-US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3550430" y="5472934"/>
              <a:ext cx="438156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3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9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Terzaghi &amp; Peck Method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499" y="1530324"/>
            <a:ext cx="6353226" cy="45180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47993" y="6167475"/>
            <a:ext cx="361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off </a:t>
            </a:r>
            <a:r>
              <a:rPr lang="en-US" dirty="0" smtClean="0">
                <a:sym typeface="Symbol"/>
              </a:rPr>
              <a:t></a:t>
            </a:r>
            <a:r>
              <a:rPr lang="en-US" baseline="-25000" dirty="0" smtClean="0">
                <a:sym typeface="Symbol"/>
              </a:rPr>
              <a:t>plate</a:t>
            </a:r>
            <a:r>
              <a:rPr lang="en-US" dirty="0" smtClean="0">
                <a:sym typeface="Symbol"/>
              </a:rPr>
              <a:t> from this graph.</a:t>
            </a:r>
            <a:endParaRPr lang="en-US" dirty="0"/>
          </a:p>
        </p:txBody>
      </p:sp>
    </p:spTree>
  </p:cSld>
  <p:clrMapOvr>
    <a:masterClrMapping/>
  </p:clrMapOvr>
  <p:transition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Schmertmann et al. Method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38135" y="1739465"/>
            <a:ext cx="2884528" cy="2711899"/>
            <a:chOff x="811161" y="2031569"/>
            <a:chExt cx="2884528" cy="2711899"/>
          </a:xfrm>
        </p:grpSpPr>
        <p:sp>
          <p:nvSpPr>
            <p:cNvPr id="5" name="Rectangle 4"/>
            <p:cNvSpPr/>
            <p:nvPr/>
          </p:nvSpPr>
          <p:spPr>
            <a:xfrm>
              <a:off x="811161" y="2297096"/>
              <a:ext cx="2409858" cy="2446372"/>
            </a:xfrm>
            <a:prstGeom prst="rect">
              <a:avLst/>
            </a:prstGeom>
            <a:solidFill>
              <a:srgbClr val="D6C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47993" y="2031569"/>
              <a:ext cx="547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GL</a:t>
              </a:r>
              <a:endParaRPr lang="en-US" sz="16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11161" y="2295509"/>
              <a:ext cx="2409858" cy="1588"/>
            </a:xfrm>
            <a:prstGeom prst="line">
              <a:avLst/>
            </a:prstGeom>
            <a:ln w="15875">
              <a:solidFill>
                <a:schemeClr val="accent6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1577934" y="2004993"/>
            <a:ext cx="657234" cy="292104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77934" y="2514587"/>
            <a:ext cx="657234" cy="1588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60499" y="2224071"/>
            <a:ext cx="32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486652" y="1804171"/>
            <a:ext cx="25559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106578" y="1803378"/>
            <a:ext cx="25559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704935" y="1803378"/>
            <a:ext cx="25559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889089" y="1803378"/>
            <a:ext cx="25559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62141" y="1420785"/>
            <a:ext cx="401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</a:t>
            </a:r>
            <a:endParaRPr lang="en-US" sz="16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212804" y="4853007"/>
          <a:ext cx="2921406" cy="1128725"/>
        </p:xfrm>
        <a:graphic>
          <a:graphicData uri="http://schemas.openxmlformats.org/presentationml/2006/ole">
            <p:oleObj spid="_x0000_s65538" name="Equation" r:id="rId4" imgW="1117440" imgH="431640" progId="Equation.3">
              <p:embed/>
            </p:oleObj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957213" y="2332022"/>
            <a:ext cx="365130" cy="407433"/>
            <a:chOff x="957213" y="2332022"/>
            <a:chExt cx="365130" cy="407433"/>
          </a:xfrm>
        </p:grpSpPr>
        <p:cxnSp>
          <p:nvCxnSpPr>
            <p:cNvPr id="20" name="Straight Arrow Connector 19"/>
            <p:cNvCxnSpPr/>
            <p:nvPr/>
          </p:nvCxnSpPr>
          <p:spPr>
            <a:xfrm rot="5400000">
              <a:off x="902444" y="2461405"/>
              <a:ext cx="255591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57213" y="2332022"/>
              <a:ext cx="146052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993726" y="2370123"/>
              <a:ext cx="328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z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251598" y="1895455"/>
            <a:ext cx="2117754" cy="3180832"/>
            <a:chOff x="6251598" y="1895455"/>
            <a:chExt cx="2117754" cy="3180832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6470676" y="2297098"/>
              <a:ext cx="175262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16200000" flipH="1">
              <a:off x="5119695" y="3648077"/>
              <a:ext cx="2738475" cy="365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51598" y="4706955"/>
              <a:ext cx="328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931196" y="1895455"/>
              <a:ext cx="438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</a:t>
              </a:r>
              <a:r>
                <a:rPr lang="en-US" baseline="-25000" dirty="0" err="1" smtClean="0"/>
                <a:t>z</a:t>
              </a:r>
              <a:endParaRPr lang="en-US" baseline="-25000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6470676" y="2879717"/>
              <a:ext cx="10953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470676" y="3463925"/>
              <a:ext cx="10953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470676" y="4048133"/>
              <a:ext cx="10953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470676" y="4632341"/>
              <a:ext cx="10953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3549636" y="1895455"/>
            <a:ext cx="2300319" cy="2701961"/>
            <a:chOff x="3549636" y="1895455"/>
            <a:chExt cx="2300319" cy="2701961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3951279" y="2297098"/>
              <a:ext cx="175262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6200000" flipH="1">
              <a:off x="2819376" y="3429000"/>
              <a:ext cx="2300319" cy="365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732201" y="4195774"/>
              <a:ext cx="328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11799" y="1895455"/>
              <a:ext cx="438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</a:t>
              </a:r>
              <a:r>
                <a:rPr lang="en-US" baseline="-25000" dirty="0" err="1" smtClean="0"/>
                <a:t>z</a:t>
              </a:r>
              <a:endParaRPr lang="en-US" baseline="-25000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3951279" y="2879717"/>
              <a:ext cx="10953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951279" y="3463925"/>
              <a:ext cx="10953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987792" y="2589201"/>
              <a:ext cx="949338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951279" y="2297097"/>
              <a:ext cx="1022364" cy="292104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 flipV="1">
              <a:off x="3987793" y="2589201"/>
              <a:ext cx="985851" cy="87631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901411" y="2332817"/>
              <a:ext cx="145261" cy="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4754565" y="1968480"/>
              <a:ext cx="5111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0.6</a:t>
              </a:r>
              <a:endParaRPr lang="en-US" sz="16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549636" y="3319461"/>
              <a:ext cx="511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2B</a:t>
              </a:r>
              <a:endParaRPr lang="en-US" sz="1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549636" y="2443149"/>
              <a:ext cx="511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/>
                  <a:cs typeface="Arial"/>
                </a:rPr>
                <a:t>½</a:t>
              </a:r>
              <a:r>
                <a:rPr lang="en-US" sz="1400" dirty="0" smtClean="0"/>
                <a:t>B</a:t>
              </a:r>
              <a:endParaRPr lang="en-US" sz="140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105545" y="2004993"/>
            <a:ext cx="2482885" cy="1622245"/>
            <a:chOff x="6105545" y="2004993"/>
            <a:chExt cx="2482885" cy="1622245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6470676" y="2589201"/>
              <a:ext cx="949338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653241" y="2297097"/>
              <a:ext cx="766773" cy="292104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0800000" flipV="1">
              <a:off x="6507190" y="2589200"/>
              <a:ext cx="912825" cy="876311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6105545" y="3319461"/>
              <a:ext cx="511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C000"/>
                  </a:solidFill>
                </a:rPr>
                <a:t>2B</a:t>
              </a:r>
              <a:endParaRPr lang="en-US" sz="1400" dirty="0">
                <a:solidFill>
                  <a:srgbClr val="FFC000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105545" y="2443149"/>
              <a:ext cx="511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C000"/>
                  </a:solidFill>
                  <a:latin typeface="Arial"/>
                  <a:cs typeface="Arial"/>
                </a:rPr>
                <a:t>½</a:t>
              </a:r>
              <a:r>
                <a:rPr lang="en-US" sz="1400" dirty="0" smtClean="0">
                  <a:solidFill>
                    <a:srgbClr val="FFC000"/>
                  </a:solidFill>
                </a:rPr>
                <a:t>B</a:t>
              </a:r>
              <a:endParaRPr lang="en-US" sz="1400" dirty="0">
                <a:solidFill>
                  <a:srgbClr val="FFC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434163" y="2004993"/>
              <a:ext cx="511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C000"/>
                  </a:solidFill>
                </a:rPr>
                <a:t>0.1</a:t>
              </a:r>
              <a:endParaRPr lang="en-US" sz="1400" dirty="0">
                <a:solidFill>
                  <a:srgbClr val="FFC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602579" y="2370123"/>
              <a:ext cx="9858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</a:rPr>
                <a:t>Square</a:t>
              </a:r>
              <a:endParaRPr lang="en-US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178571" y="2041506"/>
            <a:ext cx="1716112" cy="2754148"/>
            <a:chOff x="6178571" y="2041506"/>
            <a:chExt cx="1716112" cy="2754148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653241" y="2881305"/>
              <a:ext cx="839799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6927088" y="2315354"/>
              <a:ext cx="584211" cy="547694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6123805" y="3264692"/>
              <a:ext cx="1752621" cy="98585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178571" y="4487877"/>
              <a:ext cx="511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92D050"/>
                  </a:solidFill>
                </a:rPr>
                <a:t>4B</a:t>
              </a:r>
              <a:endParaRPr lang="en-US" sz="1400" dirty="0">
                <a:solidFill>
                  <a:srgbClr val="92D05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251598" y="2735253"/>
              <a:ext cx="365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92D050"/>
                  </a:solidFill>
                </a:rPr>
                <a:t>B</a:t>
              </a:r>
              <a:endParaRPr lang="en-US" sz="1400" dirty="0">
                <a:solidFill>
                  <a:srgbClr val="92D05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726267" y="2041506"/>
              <a:ext cx="511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92D050"/>
                  </a:solidFill>
                </a:rPr>
                <a:t>0.2</a:t>
              </a:r>
              <a:endParaRPr lang="en-US" sz="1400" dirty="0">
                <a:solidFill>
                  <a:srgbClr val="92D05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54884" y="3648078"/>
              <a:ext cx="839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92D050"/>
                  </a:solidFill>
                </a:rPr>
                <a:t>Strip</a:t>
              </a:r>
              <a:endParaRPr lang="en-US" dirty="0">
                <a:solidFill>
                  <a:srgbClr val="92D050"/>
                </a:solidFill>
              </a:endParaRPr>
            </a:p>
          </p:txBody>
        </p:sp>
      </p:grpSp>
      <p:graphicFrame>
        <p:nvGraphicFramePr>
          <p:cNvPr id="111" name="Object 110"/>
          <p:cNvGraphicFramePr>
            <a:graphicFrameLocks noChangeAspect="1"/>
          </p:cNvGraphicFramePr>
          <p:nvPr/>
        </p:nvGraphicFramePr>
        <p:xfrm>
          <a:off x="5717253" y="5145111"/>
          <a:ext cx="3170865" cy="1095390"/>
        </p:xfrm>
        <a:graphic>
          <a:graphicData uri="http://schemas.openxmlformats.org/presentationml/2006/ole">
            <p:oleObj spid="_x0000_s65539" name="Equation" r:id="rId5" imgW="1396800" imgH="482400" progId="Equation.3">
              <p:embed/>
            </p:oleObj>
          </a:graphicData>
        </a:graphic>
      </p:graphicFrame>
      <p:sp>
        <p:nvSpPr>
          <p:cNvPr id="112" name="TextBox 111"/>
          <p:cNvSpPr txBox="1"/>
          <p:nvPr/>
        </p:nvSpPr>
        <p:spPr>
          <a:xfrm>
            <a:off x="4389435" y="3867156"/>
            <a:ext cx="73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1970</a:t>
            </a:r>
            <a:endParaRPr lang="en-US" u="sng" dirty="0"/>
          </a:p>
        </p:txBody>
      </p:sp>
      <p:sp>
        <p:nvSpPr>
          <p:cNvPr id="113" name="TextBox 112"/>
          <p:cNvSpPr txBox="1"/>
          <p:nvPr/>
        </p:nvSpPr>
        <p:spPr>
          <a:xfrm>
            <a:off x="7237449" y="4305312"/>
            <a:ext cx="73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1978</a:t>
            </a:r>
            <a:endParaRPr lang="en-US" u="sng" dirty="0"/>
          </a:p>
        </p:txBody>
      </p:sp>
      <p:grpSp>
        <p:nvGrpSpPr>
          <p:cNvPr id="66" name="Group 65"/>
          <p:cNvGrpSpPr/>
          <p:nvPr/>
        </p:nvGrpSpPr>
        <p:grpSpPr>
          <a:xfrm>
            <a:off x="4754565" y="5291163"/>
            <a:ext cx="4162483" cy="1355183"/>
            <a:chOff x="4754565" y="5291163"/>
            <a:chExt cx="4162483" cy="1355183"/>
          </a:xfrm>
        </p:grpSpPr>
        <p:sp>
          <p:nvSpPr>
            <p:cNvPr id="62" name="TextBox 61"/>
            <p:cNvSpPr txBox="1"/>
            <p:nvPr/>
          </p:nvSpPr>
          <p:spPr>
            <a:xfrm>
              <a:off x="4754565" y="6277014"/>
              <a:ext cx="36878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</a:t>
              </a:r>
              <a:r>
                <a:rPr lang="en-US" baseline="-25000" dirty="0" smtClean="0"/>
                <a:t>v0</a:t>
              </a:r>
              <a:r>
                <a:rPr lang="en-US" dirty="0" smtClean="0"/>
                <a:t> at depth where </a:t>
              </a:r>
              <a:r>
                <a:rPr lang="en-US" dirty="0" err="1" smtClean="0"/>
                <a:t>I</a:t>
              </a:r>
              <a:r>
                <a:rPr lang="en-US" baseline="-25000" dirty="0" err="1" smtClean="0"/>
                <a:t>z,peak</a:t>
              </a:r>
              <a:r>
                <a:rPr lang="en-US" dirty="0" smtClean="0"/>
                <a:t> occurs</a:t>
              </a:r>
              <a:endParaRPr lang="en-US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8186788" y="5291163"/>
              <a:ext cx="730260" cy="43815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advTm="4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4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9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3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85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Schmertmann et al. Method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738135" y="1739465"/>
            <a:ext cx="2884528" cy="2711899"/>
            <a:chOff x="811161" y="2031569"/>
            <a:chExt cx="2884528" cy="2711899"/>
          </a:xfrm>
        </p:grpSpPr>
        <p:sp>
          <p:nvSpPr>
            <p:cNvPr id="5" name="Rectangle 4"/>
            <p:cNvSpPr/>
            <p:nvPr/>
          </p:nvSpPr>
          <p:spPr>
            <a:xfrm>
              <a:off x="811161" y="2297096"/>
              <a:ext cx="2409858" cy="2446372"/>
            </a:xfrm>
            <a:prstGeom prst="rect">
              <a:avLst/>
            </a:prstGeom>
            <a:solidFill>
              <a:srgbClr val="D6C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47993" y="2031569"/>
              <a:ext cx="547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GL</a:t>
              </a:r>
              <a:endParaRPr lang="en-US" sz="16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11161" y="2295509"/>
              <a:ext cx="2409858" cy="1588"/>
            </a:xfrm>
            <a:prstGeom prst="line">
              <a:avLst/>
            </a:prstGeom>
            <a:ln w="15875">
              <a:solidFill>
                <a:schemeClr val="accent6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1577934" y="2004993"/>
            <a:ext cx="657234" cy="292104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77934" y="2514587"/>
            <a:ext cx="657234" cy="1588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60499" y="2224071"/>
            <a:ext cx="32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486652" y="1804171"/>
            <a:ext cx="25559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106578" y="1803378"/>
            <a:ext cx="25559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704935" y="1803378"/>
            <a:ext cx="25559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889089" y="1803378"/>
            <a:ext cx="25559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62141" y="1420785"/>
            <a:ext cx="401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</a:t>
            </a:r>
            <a:endParaRPr lang="en-US" sz="1600" dirty="0"/>
          </a:p>
        </p:txBody>
      </p:sp>
      <p:grpSp>
        <p:nvGrpSpPr>
          <p:cNvPr id="4" name="Group 27"/>
          <p:cNvGrpSpPr/>
          <p:nvPr/>
        </p:nvGrpSpPr>
        <p:grpSpPr>
          <a:xfrm>
            <a:off x="957213" y="2332022"/>
            <a:ext cx="365130" cy="407433"/>
            <a:chOff x="957213" y="2332022"/>
            <a:chExt cx="365130" cy="407433"/>
          </a:xfrm>
        </p:grpSpPr>
        <p:cxnSp>
          <p:nvCxnSpPr>
            <p:cNvPr id="20" name="Straight Arrow Connector 19"/>
            <p:cNvCxnSpPr/>
            <p:nvPr/>
          </p:nvCxnSpPr>
          <p:spPr>
            <a:xfrm rot="5400000">
              <a:off x="902444" y="2461405"/>
              <a:ext cx="255591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57213" y="2332022"/>
              <a:ext cx="146052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993726" y="2370123"/>
              <a:ext cx="328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z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75"/>
          <p:cNvGrpSpPr/>
          <p:nvPr/>
        </p:nvGrpSpPr>
        <p:grpSpPr>
          <a:xfrm>
            <a:off x="3549636" y="1895455"/>
            <a:ext cx="2300319" cy="2701961"/>
            <a:chOff x="3549636" y="1895455"/>
            <a:chExt cx="2300319" cy="2701961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3951279" y="2297098"/>
              <a:ext cx="175262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6200000" flipH="1">
              <a:off x="2819376" y="3429000"/>
              <a:ext cx="2300319" cy="365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732201" y="4195774"/>
              <a:ext cx="328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11799" y="1895455"/>
              <a:ext cx="438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</a:t>
              </a:r>
              <a:r>
                <a:rPr lang="en-US" baseline="-25000" dirty="0" err="1" smtClean="0"/>
                <a:t>z</a:t>
              </a:r>
              <a:endParaRPr lang="en-US" baseline="-25000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3951279" y="2879717"/>
              <a:ext cx="10953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951279" y="3463925"/>
              <a:ext cx="10953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987792" y="2589201"/>
              <a:ext cx="949338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951279" y="2297097"/>
              <a:ext cx="1022364" cy="292104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 flipV="1">
              <a:off x="3987793" y="2589201"/>
              <a:ext cx="985851" cy="87631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901411" y="2332817"/>
              <a:ext cx="145261" cy="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4754565" y="1968480"/>
              <a:ext cx="5111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0.6</a:t>
              </a:r>
              <a:endParaRPr lang="en-US" sz="16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549636" y="3319461"/>
              <a:ext cx="511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2B</a:t>
              </a:r>
              <a:endParaRPr lang="en-US" sz="1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549636" y="2443149"/>
              <a:ext cx="511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/>
                  <a:cs typeface="Arial"/>
                </a:rPr>
                <a:t>½</a:t>
              </a:r>
              <a:r>
                <a:rPr lang="en-US" sz="1400" dirty="0" smtClean="0"/>
                <a:t>B</a:t>
              </a:r>
              <a:endParaRPr lang="en-US" sz="1400" dirty="0"/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4389435" y="3867156"/>
            <a:ext cx="73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1970</a:t>
            </a:r>
            <a:endParaRPr lang="en-US" u="sng" dirty="0"/>
          </a:p>
        </p:txBody>
      </p:sp>
      <p:sp>
        <p:nvSpPr>
          <p:cNvPr id="68" name="Content Placeholder 2"/>
          <p:cNvSpPr>
            <a:spLocks noGrp="1"/>
          </p:cNvSpPr>
          <p:nvPr>
            <p:ph idx="1"/>
          </p:nvPr>
        </p:nvSpPr>
        <p:spPr>
          <a:xfrm>
            <a:off x="519057" y="4853008"/>
            <a:ext cx="8229600" cy="1387494"/>
          </a:xfrm>
        </p:spPr>
        <p:txBody>
          <a:bodyPr/>
          <a:lstStyle/>
          <a:p>
            <a:r>
              <a:rPr lang="en-US" dirty="0" smtClean="0"/>
              <a:t>E = 2 q</a:t>
            </a:r>
            <a:r>
              <a:rPr lang="en-US" baseline="-25000" dirty="0" smtClean="0"/>
              <a:t>c</a:t>
            </a:r>
          </a:p>
          <a:p>
            <a:r>
              <a:rPr lang="en-US" dirty="0" smtClean="0"/>
              <a:t>Same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z</a:t>
            </a:r>
            <a:r>
              <a:rPr lang="en-US" dirty="0" smtClean="0"/>
              <a:t> for all footing shapes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and Deep Foundations</a:t>
            </a:r>
            <a:endParaRPr lang="en-US" dirty="0"/>
          </a:p>
        </p:txBody>
      </p:sp>
    </p:spTree>
  </p:cSld>
  <p:clrMapOvr>
    <a:masterClrMapping/>
  </p:clrMapOvr>
  <p:transition advTm="4000">
    <p:newsfla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Schmertmann et al. Method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738135" y="1739465"/>
            <a:ext cx="2884528" cy="2711899"/>
            <a:chOff x="811161" y="2031569"/>
            <a:chExt cx="2884528" cy="2711899"/>
          </a:xfrm>
        </p:grpSpPr>
        <p:sp>
          <p:nvSpPr>
            <p:cNvPr id="5" name="Rectangle 4"/>
            <p:cNvSpPr/>
            <p:nvPr/>
          </p:nvSpPr>
          <p:spPr>
            <a:xfrm>
              <a:off x="811161" y="2297096"/>
              <a:ext cx="2409858" cy="2446372"/>
            </a:xfrm>
            <a:prstGeom prst="rect">
              <a:avLst/>
            </a:prstGeom>
            <a:solidFill>
              <a:srgbClr val="D6C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47993" y="2031569"/>
              <a:ext cx="547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GL</a:t>
              </a:r>
              <a:endParaRPr lang="en-US" sz="16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11161" y="2295509"/>
              <a:ext cx="2409858" cy="1588"/>
            </a:xfrm>
            <a:prstGeom prst="line">
              <a:avLst/>
            </a:prstGeom>
            <a:ln w="15875">
              <a:solidFill>
                <a:schemeClr val="accent6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1577934" y="2004993"/>
            <a:ext cx="657234" cy="292104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77934" y="2514587"/>
            <a:ext cx="657234" cy="1588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60499" y="2224071"/>
            <a:ext cx="32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486652" y="1804171"/>
            <a:ext cx="25559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106578" y="1803378"/>
            <a:ext cx="25559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704935" y="1803378"/>
            <a:ext cx="25559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889089" y="1803378"/>
            <a:ext cx="25559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62141" y="1420785"/>
            <a:ext cx="401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</a:t>
            </a:r>
            <a:endParaRPr lang="en-US" sz="1600" dirty="0"/>
          </a:p>
        </p:txBody>
      </p:sp>
      <p:grpSp>
        <p:nvGrpSpPr>
          <p:cNvPr id="4" name="Group 27"/>
          <p:cNvGrpSpPr/>
          <p:nvPr/>
        </p:nvGrpSpPr>
        <p:grpSpPr>
          <a:xfrm>
            <a:off x="957213" y="2332022"/>
            <a:ext cx="365130" cy="407433"/>
            <a:chOff x="957213" y="2332022"/>
            <a:chExt cx="365130" cy="407433"/>
          </a:xfrm>
        </p:grpSpPr>
        <p:cxnSp>
          <p:nvCxnSpPr>
            <p:cNvPr id="20" name="Straight Arrow Connector 19"/>
            <p:cNvCxnSpPr/>
            <p:nvPr/>
          </p:nvCxnSpPr>
          <p:spPr>
            <a:xfrm rot="5400000">
              <a:off x="902444" y="2461405"/>
              <a:ext cx="255591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57213" y="2332022"/>
              <a:ext cx="146052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993726" y="2370123"/>
              <a:ext cx="328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z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103"/>
          <p:cNvGrpSpPr/>
          <p:nvPr/>
        </p:nvGrpSpPr>
        <p:grpSpPr>
          <a:xfrm>
            <a:off x="6251598" y="1895455"/>
            <a:ext cx="2117754" cy="3180832"/>
            <a:chOff x="6251598" y="1895455"/>
            <a:chExt cx="2117754" cy="3180832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6470676" y="2297098"/>
              <a:ext cx="175262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16200000" flipH="1">
              <a:off x="5119695" y="3648077"/>
              <a:ext cx="2738475" cy="365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51598" y="4706955"/>
              <a:ext cx="328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931196" y="1895455"/>
              <a:ext cx="438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</a:t>
              </a:r>
              <a:r>
                <a:rPr lang="en-US" baseline="-25000" dirty="0" err="1" smtClean="0"/>
                <a:t>z</a:t>
              </a:r>
              <a:endParaRPr lang="en-US" baseline="-25000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6470676" y="2879717"/>
              <a:ext cx="10953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470676" y="3463925"/>
              <a:ext cx="10953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470676" y="4048133"/>
              <a:ext cx="10953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470676" y="4632341"/>
              <a:ext cx="10953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05"/>
          <p:cNvGrpSpPr/>
          <p:nvPr/>
        </p:nvGrpSpPr>
        <p:grpSpPr>
          <a:xfrm>
            <a:off x="6105545" y="2004993"/>
            <a:ext cx="2482885" cy="1622245"/>
            <a:chOff x="6105545" y="2004993"/>
            <a:chExt cx="2482885" cy="1622245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6470676" y="2589201"/>
              <a:ext cx="949338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653241" y="2297097"/>
              <a:ext cx="766773" cy="292104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0800000" flipV="1">
              <a:off x="6507190" y="2589200"/>
              <a:ext cx="912825" cy="876311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6105545" y="3319461"/>
              <a:ext cx="511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C000"/>
                  </a:solidFill>
                </a:rPr>
                <a:t>2B</a:t>
              </a:r>
              <a:endParaRPr lang="en-US" sz="1400" dirty="0">
                <a:solidFill>
                  <a:srgbClr val="FFC000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105545" y="2443149"/>
              <a:ext cx="511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C000"/>
                  </a:solidFill>
                  <a:latin typeface="Arial"/>
                  <a:cs typeface="Arial"/>
                </a:rPr>
                <a:t>½</a:t>
              </a:r>
              <a:r>
                <a:rPr lang="en-US" sz="1400" dirty="0" smtClean="0">
                  <a:solidFill>
                    <a:srgbClr val="FFC000"/>
                  </a:solidFill>
                </a:rPr>
                <a:t>B</a:t>
              </a:r>
              <a:endParaRPr lang="en-US" sz="1400" dirty="0">
                <a:solidFill>
                  <a:srgbClr val="FFC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434163" y="2004993"/>
              <a:ext cx="511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C000"/>
                  </a:solidFill>
                </a:rPr>
                <a:t>0.1</a:t>
              </a:r>
              <a:endParaRPr lang="en-US" sz="1400" dirty="0">
                <a:solidFill>
                  <a:srgbClr val="FFC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602579" y="2370123"/>
              <a:ext cx="9858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</a:rPr>
                <a:t>Square</a:t>
              </a:r>
              <a:endParaRPr lang="en-US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21" name="Group 106"/>
          <p:cNvGrpSpPr/>
          <p:nvPr/>
        </p:nvGrpSpPr>
        <p:grpSpPr>
          <a:xfrm>
            <a:off x="6178571" y="2041506"/>
            <a:ext cx="1716112" cy="2754148"/>
            <a:chOff x="6178571" y="2041506"/>
            <a:chExt cx="1716112" cy="2754148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653241" y="2881305"/>
              <a:ext cx="839799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6927088" y="2315354"/>
              <a:ext cx="584211" cy="547694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6123805" y="3264692"/>
              <a:ext cx="1752621" cy="98585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178571" y="4487877"/>
              <a:ext cx="511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92D050"/>
                  </a:solidFill>
                </a:rPr>
                <a:t>4B</a:t>
              </a:r>
              <a:endParaRPr lang="en-US" sz="1400" dirty="0">
                <a:solidFill>
                  <a:srgbClr val="92D05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251598" y="2735253"/>
              <a:ext cx="365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92D050"/>
                  </a:solidFill>
                </a:rPr>
                <a:t>B</a:t>
              </a:r>
              <a:endParaRPr lang="en-US" sz="1400" dirty="0">
                <a:solidFill>
                  <a:srgbClr val="92D05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726267" y="2041506"/>
              <a:ext cx="511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92D050"/>
                  </a:solidFill>
                </a:rPr>
                <a:t>0.2</a:t>
              </a:r>
              <a:endParaRPr lang="en-US" sz="1400" dirty="0">
                <a:solidFill>
                  <a:srgbClr val="92D05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54884" y="3648078"/>
              <a:ext cx="839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92D050"/>
                  </a:solidFill>
                </a:rPr>
                <a:t>Strip</a:t>
              </a:r>
              <a:endParaRPr lang="en-US" dirty="0">
                <a:solidFill>
                  <a:srgbClr val="92D050"/>
                </a:solidFill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7237449" y="4305312"/>
            <a:ext cx="73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1978</a:t>
            </a:r>
            <a:endParaRPr lang="en-US" u="sng" dirty="0"/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519057" y="5181625"/>
            <a:ext cx="8229600" cy="1241441"/>
          </a:xfrm>
        </p:spPr>
        <p:txBody>
          <a:bodyPr>
            <a:normAutofit/>
          </a:bodyPr>
          <a:lstStyle/>
          <a:p>
            <a:r>
              <a:rPr lang="en-US" dirty="0" smtClean="0"/>
              <a:t>E = </a:t>
            </a:r>
            <a:r>
              <a:rPr lang="en-US" dirty="0" smtClean="0">
                <a:solidFill>
                  <a:srgbClr val="FFC000"/>
                </a:solidFill>
              </a:rPr>
              <a:t>2.5 q</a:t>
            </a:r>
            <a:r>
              <a:rPr lang="en-US" baseline="-25000" dirty="0" smtClean="0">
                <a:solidFill>
                  <a:srgbClr val="FFC000"/>
                </a:solidFill>
              </a:rPr>
              <a:t>c</a:t>
            </a:r>
            <a:r>
              <a:rPr lang="en-US" dirty="0" smtClean="0">
                <a:solidFill>
                  <a:srgbClr val="FFC000"/>
                </a:solidFill>
              </a:rPr>
              <a:t> for axisymmetric loading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92D050"/>
                </a:solidFill>
              </a:rPr>
              <a:t>3.5 q</a:t>
            </a:r>
            <a:r>
              <a:rPr lang="en-US" baseline="-25000" dirty="0" smtClean="0">
                <a:solidFill>
                  <a:srgbClr val="92D050"/>
                </a:solidFill>
              </a:rPr>
              <a:t>c</a:t>
            </a:r>
            <a:r>
              <a:rPr lang="en-US" dirty="0" smtClean="0">
                <a:solidFill>
                  <a:srgbClr val="92D050"/>
                </a:solidFill>
              </a:rPr>
              <a:t> for plane strain loading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Schmertmann et al.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2" y="2844792"/>
            <a:ext cx="7527978" cy="32496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Overburden (or Stress relief): C</a:t>
            </a:r>
            <a:r>
              <a:rPr lang="en-US" baseline="-25000" dirty="0" smtClean="0"/>
              <a:t>1</a:t>
            </a:r>
            <a:br>
              <a:rPr lang="en-US" baseline="-25000" dirty="0" smtClean="0"/>
            </a:b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>            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= 1-0.5 (</a:t>
            </a:r>
            <a:r>
              <a:rPr lang="en-US" dirty="0" smtClean="0">
                <a:sym typeface="Symbol"/>
              </a:rPr>
              <a:t></a:t>
            </a:r>
            <a:r>
              <a:rPr lang="en-US" baseline="-25000" dirty="0" err="1" smtClean="0">
                <a:sym typeface="Symbol"/>
              </a:rPr>
              <a:t>vo</a:t>
            </a:r>
            <a:r>
              <a:rPr lang="en-US" dirty="0" smtClean="0">
                <a:sym typeface="Symbol"/>
              </a:rPr>
              <a:t>)/q         0.5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/>
            </a:r>
            <a:br>
              <a:rPr lang="en-US" baseline="-25000" dirty="0" smtClean="0"/>
            </a:br>
            <a:endParaRPr lang="en-US" baseline="-25000" dirty="0" smtClean="0"/>
          </a:p>
          <a:p>
            <a:r>
              <a:rPr lang="en-US" dirty="0" smtClean="0"/>
              <a:t>Time (or Creep): C</a:t>
            </a:r>
            <a:r>
              <a:rPr lang="en-US" baseline="-25000" dirty="0" smtClean="0"/>
              <a:t>2</a:t>
            </a:r>
            <a:br>
              <a:rPr lang="en-US" baseline="-25000" dirty="0" smtClean="0"/>
            </a:b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>        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= 1 + 0.2 log (</a:t>
            </a:r>
            <a:r>
              <a:rPr lang="en-US" dirty="0" smtClean="0">
                <a:solidFill>
                  <a:srgbClr val="FFFF00"/>
                </a:solidFill>
              </a:rPr>
              <a:t>t</a:t>
            </a:r>
            <a:r>
              <a:rPr lang="en-US" dirty="0" smtClean="0"/>
              <a:t>/0.1)</a:t>
            </a:r>
            <a:endParaRPr lang="en-US" baseline="-25000" dirty="0"/>
          </a:p>
        </p:txBody>
      </p:sp>
      <p:grpSp>
        <p:nvGrpSpPr>
          <p:cNvPr id="7" name="Group 6"/>
          <p:cNvGrpSpPr/>
          <p:nvPr/>
        </p:nvGrpSpPr>
        <p:grpSpPr>
          <a:xfrm>
            <a:off x="4498974" y="5948397"/>
            <a:ext cx="3833865" cy="657234"/>
            <a:chOff x="4425948" y="5911884"/>
            <a:chExt cx="3833865" cy="657234"/>
          </a:xfrm>
        </p:grpSpPr>
        <p:sp>
          <p:nvSpPr>
            <p:cNvPr id="4" name="TextBox 3"/>
            <p:cNvSpPr txBox="1"/>
            <p:nvPr/>
          </p:nvSpPr>
          <p:spPr>
            <a:xfrm>
              <a:off x="4425948" y="6169008"/>
              <a:ext cx="3833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</a:rPr>
                <a:t>t = time (years) since loading 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4407692" y="6076192"/>
              <a:ext cx="328617" cy="1"/>
            </a:xfrm>
            <a:prstGeom prst="straightConnector1">
              <a:avLst/>
            </a:prstGeom>
            <a:ln w="158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65109" y="1457298"/>
            <a:ext cx="4600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correction factors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&amp;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2760688" y="1895475"/>
          <a:ext cx="3673475" cy="1066800"/>
        </p:xfrm>
        <a:graphic>
          <a:graphicData uri="http://schemas.openxmlformats.org/presentationml/2006/ole">
            <p:oleObj spid="_x0000_s99330" name="Equation" r:id="rId4" imgW="1485720" imgH="431640" progId="Equation.3">
              <p:embed/>
            </p:oleObj>
          </a:graphicData>
        </a:graphic>
      </p:graphicFrame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Burland</a:t>
            </a:r>
            <a:r>
              <a:rPr lang="en-US" dirty="0" smtClean="0"/>
              <a:t> &amp; Burbidge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40" y="1639863"/>
            <a:ext cx="8953559" cy="18557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Based on 200+ settlement records of prototype foundations </a:t>
            </a:r>
            <a:r>
              <a:rPr lang="en-US" dirty="0" smtClean="0">
                <a:sym typeface="Wingdings" pitchFamily="2" charset="2"/>
              </a:rPr>
              <a:t> Semi-empirical</a:t>
            </a:r>
          </a:p>
          <a:p>
            <a:r>
              <a:rPr lang="en-US" dirty="0" smtClean="0">
                <a:sym typeface="Wingdings" pitchFamily="2" charset="2"/>
              </a:rPr>
              <a:t>Uses </a:t>
            </a:r>
            <a:r>
              <a:rPr lang="en-US" u="sng" dirty="0" smtClean="0">
                <a:sym typeface="Wingdings" pitchFamily="2" charset="2"/>
              </a:rPr>
              <a:t>average</a:t>
            </a:r>
            <a:r>
              <a:rPr lang="en-US" dirty="0" smtClean="0">
                <a:sym typeface="Wingdings" pitchFamily="2" charset="2"/>
              </a:rPr>
              <a:t> blow count, not corrected for depth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103265" y="3465513"/>
            <a:ext cx="3249657" cy="3249657"/>
            <a:chOff x="1103265" y="3465513"/>
            <a:chExt cx="3249657" cy="324965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103265" y="4121159"/>
              <a:ext cx="3249657" cy="1588"/>
            </a:xfrm>
            <a:prstGeom prst="line">
              <a:avLst/>
            </a:prstGeom>
            <a:ln>
              <a:solidFill>
                <a:schemeClr val="accent6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103265" y="4122747"/>
              <a:ext cx="3249657" cy="2592423"/>
            </a:xfrm>
            <a:prstGeom prst="rect">
              <a:avLst/>
            </a:prstGeom>
            <a:solidFill>
              <a:srgbClr val="D6C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8194" y="4122747"/>
              <a:ext cx="803286" cy="255591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2709043" y="3975901"/>
              <a:ext cx="29210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/>
            <p:cNvSpPr/>
            <p:nvPr/>
          </p:nvSpPr>
          <p:spPr>
            <a:xfrm>
              <a:off x="2052603" y="4159260"/>
              <a:ext cx="1277955" cy="1679598"/>
            </a:xfrm>
            <a:prstGeom prst="arc">
              <a:avLst>
                <a:gd name="adj1" fmla="val 18302963"/>
                <a:gd name="adj2" fmla="val 14224825"/>
              </a:avLst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2125629" y="4779981"/>
            <a:ext cx="511182" cy="478373"/>
          </p:xfrm>
          <a:graphic>
            <a:graphicData uri="http://schemas.openxmlformats.org/presentationml/2006/ole">
              <p:oleObj spid="_x0000_s93187" name="Equation" r:id="rId4" imgW="266400" imgH="253800" progId="Equation.3">
                <p:embed/>
              </p:oleObj>
            </a:graphicData>
          </a:graphic>
        </p:graphicFrame>
        <p:cxnSp>
          <p:nvCxnSpPr>
            <p:cNvPr id="16" name="Straight Arrow Connector 15"/>
            <p:cNvCxnSpPr/>
            <p:nvPr/>
          </p:nvCxnSpPr>
          <p:spPr>
            <a:xfrm rot="5400000">
              <a:off x="2929709" y="3975901"/>
              <a:ext cx="29210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2199449" y="3975901"/>
              <a:ext cx="29210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2453452" y="3975901"/>
              <a:ext cx="29210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673324" y="3465513"/>
              <a:ext cx="949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 (</a:t>
              </a:r>
              <a:r>
                <a:rPr lang="en-US" dirty="0" err="1" smtClean="0"/>
                <a:t>kPa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2819376" y="4779981"/>
            <a:ext cx="438156" cy="515478"/>
          </p:xfrm>
          <a:graphic>
            <a:graphicData uri="http://schemas.openxmlformats.org/presentationml/2006/ole">
              <p:oleObj spid="_x0000_s93188" name="Equation" r:id="rId5" imgW="215640" imgH="253800" progId="Equation.3">
                <p:embed/>
              </p:oleObj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3184507" y="3721104"/>
            <a:ext cx="4710176" cy="1241442"/>
            <a:chOff x="3184507" y="3721104"/>
            <a:chExt cx="4710176" cy="1241442"/>
          </a:xfrm>
        </p:grpSpPr>
        <p:sp>
          <p:nvSpPr>
            <p:cNvPr id="25" name="TextBox 24"/>
            <p:cNvSpPr txBox="1"/>
            <p:nvPr/>
          </p:nvSpPr>
          <p:spPr>
            <a:xfrm>
              <a:off x="4352922" y="3721104"/>
              <a:ext cx="35417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92D050"/>
                  </a:solidFill>
                </a:rPr>
                <a:t>Average coefficient of vertical compression, defined as:</a:t>
              </a:r>
              <a:endParaRPr lang="en-US" dirty="0">
                <a:solidFill>
                  <a:srgbClr val="92D050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0800000" flipV="1">
              <a:off x="3184507" y="4305312"/>
              <a:ext cx="1350981" cy="657234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4498974" y="4378338"/>
          <a:ext cx="4412857" cy="657234"/>
        </p:xfrm>
        <a:graphic>
          <a:graphicData uri="http://schemas.openxmlformats.org/presentationml/2006/ole">
            <p:oleObj spid="_x0000_s93189" name="Equation" r:id="rId6" imgW="2984400" imgH="444240" progId="Equation.3">
              <p:embed/>
            </p:oleObj>
          </a:graphicData>
        </a:graphic>
      </p:graphicFrame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572000" y="5181600"/>
          <a:ext cx="4132263" cy="657225"/>
        </p:xfrm>
        <a:graphic>
          <a:graphicData uri="http://schemas.openxmlformats.org/presentationml/2006/ole">
            <p:oleObj spid="_x0000_s93190" name="Equation" r:id="rId7" imgW="2793960" imgH="44424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572000" y="6094449"/>
            <a:ext cx="248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z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(m) = B</a:t>
            </a:r>
            <a:r>
              <a:rPr lang="en-US" sz="2400" baseline="30000" dirty="0" smtClean="0"/>
              <a:t>0.7</a:t>
            </a:r>
            <a:r>
              <a:rPr lang="en-US" sz="2400" dirty="0" smtClean="0"/>
              <a:t>(m)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77934" y="4341824"/>
            <a:ext cx="365130" cy="1497033"/>
            <a:chOff x="1577934" y="4341824"/>
            <a:chExt cx="365130" cy="1497033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>
              <a:off x="866329" y="5089943"/>
              <a:ext cx="1497033" cy="796"/>
            </a:xfrm>
            <a:prstGeom prst="straightConnector1">
              <a:avLst/>
            </a:prstGeom>
            <a:ln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577934" y="4853007"/>
              <a:ext cx="365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z</a:t>
              </a:r>
              <a:r>
                <a:rPr lang="en-US" baseline="-25000" dirty="0" err="1" smtClean="0">
                  <a:solidFill>
                    <a:schemeClr val="bg1"/>
                  </a:solidFill>
                </a:rPr>
                <a:t>I</a:t>
              </a:r>
              <a:endParaRPr lang="en-US" baseline="-25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Tm="3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Burland</a:t>
            </a:r>
            <a:r>
              <a:rPr lang="en-US" dirty="0" smtClean="0"/>
              <a:t> &amp; Burbidge Method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5109" y="1712889"/>
            <a:ext cx="679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Compute settlements by </a:t>
            </a:r>
            <a:r>
              <a:rPr lang="en-US" sz="2800" b="1" dirty="0" smtClean="0">
                <a:solidFill>
                  <a:srgbClr val="FFFF00"/>
                </a:solidFill>
                <a:sym typeface="Symbol"/>
              </a:rPr>
              <a:t> = q </a:t>
            </a:r>
            <a:r>
              <a:rPr lang="en-US" sz="2800" b="1" dirty="0" err="1" smtClean="0">
                <a:solidFill>
                  <a:srgbClr val="FFFF00"/>
                </a:solidFill>
                <a:sym typeface="Symbol"/>
              </a:rPr>
              <a:t>m</a:t>
            </a:r>
            <a:r>
              <a:rPr lang="en-US" sz="2800" b="1" baseline="-25000" dirty="0" err="1" smtClean="0">
                <a:solidFill>
                  <a:srgbClr val="FFFF00"/>
                </a:solidFill>
                <a:sym typeface="Symbol"/>
              </a:rPr>
              <a:t>v</a:t>
            </a:r>
            <a:r>
              <a:rPr lang="en-US" sz="2800" b="1" dirty="0" smtClean="0">
                <a:solidFill>
                  <a:srgbClr val="FFFF00"/>
                </a:solidFill>
                <a:sym typeface="Symbol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sym typeface="Symbol"/>
              </a:rPr>
              <a:t>z</a:t>
            </a:r>
            <a:r>
              <a:rPr lang="en-US" sz="2800" b="1" baseline="-25000" dirty="0" err="1" smtClean="0">
                <a:solidFill>
                  <a:srgbClr val="FFFF00"/>
                </a:solidFill>
                <a:sym typeface="Symbol"/>
              </a:rPr>
              <a:t>I</a:t>
            </a:r>
            <a:endParaRPr lang="en-US" sz="2800" b="1" baseline="-25000" dirty="0">
              <a:solidFill>
                <a:srgbClr val="FFFF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8135" y="2662227"/>
            <a:ext cx="4856229" cy="609258"/>
            <a:chOff x="738135" y="2662227"/>
            <a:chExt cx="4856229" cy="609258"/>
          </a:xfrm>
        </p:grpSpPr>
        <p:sp>
          <p:nvSpPr>
            <p:cNvPr id="5" name="TextBox 4"/>
            <p:cNvSpPr txBox="1"/>
            <p:nvPr/>
          </p:nvSpPr>
          <p:spPr>
            <a:xfrm>
              <a:off x="738135" y="2771766"/>
              <a:ext cx="3213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If Normally Consolidated:</a:t>
              </a:r>
              <a:endParaRPr lang="en-US" sz="2000" dirty="0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4097331" y="2662227"/>
            <a:ext cx="1497033" cy="609258"/>
          </p:xfrm>
          <a:graphic>
            <a:graphicData uri="http://schemas.openxmlformats.org/presentationml/2006/ole">
              <p:oleObj spid="_x0000_s100354" name="Equation" r:id="rId4" imgW="1091880" imgH="444240" progId="Equation.3">
                <p:embed/>
              </p:oleObj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738134" y="3538538"/>
            <a:ext cx="5300716" cy="609600"/>
            <a:chOff x="738134" y="3538538"/>
            <a:chExt cx="5300716" cy="609600"/>
          </a:xfrm>
        </p:grpSpPr>
        <p:sp>
          <p:nvSpPr>
            <p:cNvPr id="7" name="TextBox 6"/>
            <p:cNvSpPr txBox="1"/>
            <p:nvPr/>
          </p:nvSpPr>
          <p:spPr>
            <a:xfrm>
              <a:off x="738134" y="3611565"/>
              <a:ext cx="376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If Overconsolidated &amp; q &lt; </a:t>
              </a:r>
              <a:r>
                <a:rPr lang="en-US" sz="2000" dirty="0" smtClean="0">
                  <a:sym typeface="Symbol"/>
                </a:rPr>
                <a:t></a:t>
              </a:r>
              <a:r>
                <a:rPr lang="en-US" sz="2000" baseline="-25000" dirty="0" smtClean="0">
                  <a:sym typeface="Symbol"/>
                </a:rPr>
                <a:t>p</a:t>
              </a:r>
              <a:r>
                <a:rPr lang="en-US" sz="2000" dirty="0" smtClean="0"/>
                <a:t> :</a:t>
              </a:r>
              <a:endParaRPr lang="en-US" sz="2000" dirty="0"/>
            </a:p>
          </p:txBody>
        </p:sp>
        <p:graphicFrame>
          <p:nvGraphicFramePr>
            <p:cNvPr id="100355" name="Object 3"/>
            <p:cNvGraphicFramePr>
              <a:graphicFrameLocks noChangeAspect="1"/>
            </p:cNvGraphicFramePr>
            <p:nvPr/>
          </p:nvGraphicFramePr>
          <p:xfrm>
            <a:off x="4384675" y="3538538"/>
            <a:ext cx="1654175" cy="609600"/>
          </p:xfrm>
          <a:graphic>
            <a:graphicData uri="http://schemas.openxmlformats.org/presentationml/2006/ole">
              <p:oleObj spid="_x0000_s100355" name="Equation" r:id="rId5" imgW="1206360" imgH="444240" progId="Equation.3">
                <p:embed/>
              </p:oleObj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738135" y="4414851"/>
            <a:ext cx="6023026" cy="627063"/>
            <a:chOff x="738135" y="4414851"/>
            <a:chExt cx="6023026" cy="627063"/>
          </a:xfrm>
        </p:grpSpPr>
        <p:sp>
          <p:nvSpPr>
            <p:cNvPr id="9" name="TextBox 8"/>
            <p:cNvSpPr txBox="1"/>
            <p:nvPr/>
          </p:nvSpPr>
          <p:spPr>
            <a:xfrm>
              <a:off x="738135" y="4487877"/>
              <a:ext cx="376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If Overconsolidated &amp; q &gt; </a:t>
              </a:r>
              <a:r>
                <a:rPr lang="en-US" sz="2000" dirty="0" smtClean="0">
                  <a:sym typeface="Symbol"/>
                </a:rPr>
                <a:t></a:t>
              </a:r>
              <a:r>
                <a:rPr lang="en-US" sz="2000" baseline="-25000" dirty="0" smtClean="0">
                  <a:sym typeface="Symbol"/>
                </a:rPr>
                <a:t>p</a:t>
              </a:r>
              <a:r>
                <a:rPr lang="en-US" sz="2000" dirty="0" smtClean="0"/>
                <a:t> :</a:t>
              </a:r>
              <a:endParaRPr lang="en-US" sz="2000" dirty="0"/>
            </a:p>
          </p:txBody>
        </p:sp>
        <p:graphicFrame>
          <p:nvGraphicFramePr>
            <p:cNvPr id="100356" name="Object 4"/>
            <p:cNvGraphicFramePr>
              <a:graphicFrameLocks noChangeAspect="1"/>
            </p:cNvGraphicFramePr>
            <p:nvPr/>
          </p:nvGraphicFramePr>
          <p:xfrm>
            <a:off x="4462461" y="4414851"/>
            <a:ext cx="2298700" cy="627063"/>
          </p:xfrm>
          <a:graphic>
            <a:graphicData uri="http://schemas.openxmlformats.org/presentationml/2006/ole">
              <p:oleObj spid="_x0000_s100356" name="Equation" r:id="rId6" imgW="1676160" imgH="457200" progId="Equation.3">
                <p:embed/>
              </p:oleObj>
            </a:graphicData>
          </a:graphic>
        </p:graphicFrame>
      </p:grpSp>
      <p:grpSp>
        <p:nvGrpSpPr>
          <p:cNvPr id="28" name="Group 27"/>
          <p:cNvGrpSpPr/>
          <p:nvPr/>
        </p:nvGrpSpPr>
        <p:grpSpPr>
          <a:xfrm>
            <a:off x="3074173" y="5036366"/>
            <a:ext cx="1972496" cy="1609980"/>
            <a:chOff x="3074173" y="5036366"/>
            <a:chExt cx="1972496" cy="1609980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3074967" y="6350040"/>
              <a:ext cx="197170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2417733" y="5692806"/>
              <a:ext cx="13144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074967" y="5364189"/>
              <a:ext cx="730260" cy="219078"/>
            </a:xfrm>
            <a:prstGeom prst="line">
              <a:avLst/>
            </a:prstGeom>
            <a:ln w="158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3805227" y="5583266"/>
              <a:ext cx="401643" cy="40164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513123" y="6240501"/>
              <a:ext cx="6207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sym typeface="Symbol"/>
                </a:rPr>
                <a:t></a:t>
              </a:r>
              <a:r>
                <a:rPr lang="en-US" baseline="-25000" dirty="0" smtClean="0">
                  <a:solidFill>
                    <a:srgbClr val="FFFF00"/>
                  </a:solidFill>
                  <a:sym typeface="Symbol"/>
                </a:rPr>
                <a:t>p</a:t>
              </a:r>
              <a:endParaRPr lang="en-US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60818" y="6277014"/>
              <a:ext cx="292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3446021" y="5978986"/>
              <a:ext cx="720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3991151" y="6169246"/>
              <a:ext cx="360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2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Burland</a:t>
            </a:r>
            <a:r>
              <a:rPr lang="en-US" dirty="0" smtClean="0"/>
              <a:t> &amp; Burbidge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7097"/>
            <a:ext cx="8229600" cy="657234"/>
          </a:xfrm>
        </p:spPr>
        <p:txBody>
          <a:bodyPr/>
          <a:lstStyle/>
          <a:p>
            <a:r>
              <a:rPr lang="en-US" dirty="0" smtClean="0"/>
              <a:t>For non-square footings, multiply </a:t>
            </a:r>
            <a:r>
              <a:rPr lang="en-US" dirty="0" smtClean="0">
                <a:sym typeface="Symbol"/>
              </a:rPr>
              <a:t> </a:t>
            </a:r>
            <a:r>
              <a:rPr lang="en-US" dirty="0" smtClean="0"/>
              <a:t>by:         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51278" y="2917818"/>
          <a:ext cx="1424007" cy="789848"/>
        </p:xfrm>
        <a:graphic>
          <a:graphicData uri="http://schemas.openxmlformats.org/presentationml/2006/ole">
            <p:oleObj spid="_x0000_s101378" name="Equation" r:id="rId4" imgW="952200" imgH="50796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46031" y="3721104"/>
            <a:ext cx="8229600" cy="10953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depth to stiff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stratum (H) is less than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multiply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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         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3768714" y="4962546"/>
          <a:ext cx="1373195" cy="935910"/>
        </p:xfrm>
        <a:graphic>
          <a:graphicData uri="http://schemas.openxmlformats.org/presentationml/2006/ole">
            <p:oleObj spid="_x0000_s101379" name="Equation" r:id="rId5" imgW="736560" imgH="482400" progId="Equation.3">
              <p:embed/>
            </p:oleObj>
          </a:graphicData>
        </a:graphic>
      </p:graphicFrame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Burland</a:t>
            </a:r>
            <a:r>
              <a:rPr lang="en-US" dirty="0" smtClean="0"/>
              <a:t> &amp; Burbidge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18" y="1639862"/>
            <a:ext cx="8229600" cy="1314469"/>
          </a:xfrm>
        </p:spPr>
        <p:txBody>
          <a:bodyPr/>
          <a:lstStyle/>
          <a:p>
            <a:r>
              <a:rPr lang="en-US" dirty="0" smtClean="0"/>
              <a:t>To account for creep, multiply </a:t>
            </a:r>
            <a:r>
              <a:rPr lang="en-US" dirty="0" smtClean="0">
                <a:sym typeface="Symbol"/>
              </a:rPr>
              <a:t> </a:t>
            </a:r>
            <a:r>
              <a:rPr lang="en-US" dirty="0" smtClean="0"/>
              <a:t>by:</a:t>
            </a:r>
            <a:br>
              <a:rPr lang="en-US" dirty="0" smtClean="0"/>
            </a:br>
            <a:r>
              <a:rPr lang="en-US" dirty="0" smtClean="0"/>
              <a:t>            1 + </a:t>
            </a:r>
            <a:r>
              <a:rPr lang="en-US" dirty="0" smtClean="0">
                <a:solidFill>
                  <a:srgbClr val="FFFF00"/>
                </a:solidFill>
              </a:rPr>
              <a:t>R</a:t>
            </a:r>
            <a:r>
              <a:rPr lang="en-US" baseline="-25000" dirty="0" smtClean="0">
                <a:solidFill>
                  <a:srgbClr val="FFFF00"/>
                </a:solidFill>
              </a:rPr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+ </a:t>
            </a:r>
            <a:r>
              <a:rPr lang="en-US" dirty="0" err="1" smtClean="0">
                <a:solidFill>
                  <a:srgbClr val="92D050"/>
                </a:solidFill>
              </a:rPr>
              <a:t>R</a:t>
            </a:r>
            <a:r>
              <a:rPr lang="en-US" baseline="-25000" dirty="0" err="1" smtClean="0">
                <a:solidFill>
                  <a:srgbClr val="92D050"/>
                </a:solidFill>
              </a:rPr>
              <a:t>t</a:t>
            </a:r>
            <a:r>
              <a:rPr lang="en-US" dirty="0" smtClean="0"/>
              <a:t> log (t/3)           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35168" y="6094449"/>
            <a:ext cx="565951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903238" y="4761725"/>
            <a:ext cx="266544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83501" y="6057936"/>
            <a:ext cx="73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1259497" y="3930003"/>
            <a:ext cx="144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settlement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2125629" y="2662228"/>
            <a:ext cx="2081241" cy="2482883"/>
            <a:chOff x="2125629" y="2662228"/>
            <a:chExt cx="2081241" cy="2482883"/>
          </a:xfrm>
        </p:grpSpPr>
        <p:grpSp>
          <p:nvGrpSpPr>
            <p:cNvPr id="17" name="Group 16"/>
            <p:cNvGrpSpPr/>
            <p:nvPr/>
          </p:nvGrpSpPr>
          <p:grpSpPr>
            <a:xfrm>
              <a:off x="2125629" y="2662228"/>
              <a:ext cx="1058877" cy="624922"/>
              <a:chOff x="2125629" y="2662228"/>
              <a:chExt cx="1058877" cy="62492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125629" y="2917818"/>
                <a:ext cx="10588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0.3-0.7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10" name="Straight Arrow Connector 9"/>
              <p:cNvCxnSpPr>
                <a:stCxn id="7" idx="0"/>
              </p:cNvCxnSpPr>
              <p:nvPr/>
            </p:nvCxnSpPr>
            <p:spPr>
              <a:xfrm rot="5400000" flipH="1" flipV="1">
                <a:off x="2582042" y="2735254"/>
                <a:ext cx="255590" cy="109538"/>
              </a:xfrm>
              <a:prstGeom prst="straightConnector1">
                <a:avLst/>
              </a:prstGeom>
              <a:ln w="15875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/>
            <p:cNvCxnSpPr/>
            <p:nvPr/>
          </p:nvCxnSpPr>
          <p:spPr>
            <a:xfrm flipV="1">
              <a:off x="2235168" y="4633929"/>
              <a:ext cx="1971702" cy="511182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695688" y="2698743"/>
            <a:ext cx="3578274" cy="1935186"/>
            <a:chOff x="3695688" y="2698743"/>
            <a:chExt cx="3578274" cy="1935186"/>
          </a:xfrm>
        </p:grpSpPr>
        <p:grpSp>
          <p:nvGrpSpPr>
            <p:cNvPr id="18" name="Group 17"/>
            <p:cNvGrpSpPr/>
            <p:nvPr/>
          </p:nvGrpSpPr>
          <p:grpSpPr>
            <a:xfrm>
              <a:off x="3695688" y="2698743"/>
              <a:ext cx="1058877" cy="588407"/>
              <a:chOff x="3695688" y="2698743"/>
              <a:chExt cx="1058877" cy="588407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695688" y="2917818"/>
                <a:ext cx="10588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92D050"/>
                    </a:solidFill>
                  </a:rPr>
                  <a:t>0.2-0.8</a:t>
                </a:r>
                <a:endParaRPr lang="en-US" dirty="0">
                  <a:solidFill>
                    <a:srgbClr val="92D050"/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rot="10800000">
                <a:off x="3732203" y="2698743"/>
                <a:ext cx="365128" cy="255589"/>
              </a:xfrm>
              <a:prstGeom prst="straightConnector1">
                <a:avLst/>
              </a:prstGeom>
              <a:ln w="15875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>
            <a:xfrm flipV="1">
              <a:off x="4206870" y="4378338"/>
              <a:ext cx="3067092" cy="255591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>
          <a:xfrm rot="5400000" flipH="1" flipV="1">
            <a:off x="1761293" y="5619780"/>
            <a:ext cx="949338" cy="158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4170357" y="6021423"/>
            <a:ext cx="1460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51279" y="6167475"/>
            <a:ext cx="73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yrs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943064" y="5400702"/>
            <a:ext cx="36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sym typeface="Symbol"/>
              </a:rPr>
              <a:t>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advTm="2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good are these methods?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5495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Quite poor</a:t>
            </a:r>
          </a:p>
          <a:p>
            <a:r>
              <a:rPr lang="en-US" dirty="0" smtClean="0"/>
              <a:t>Generally overestimate the settlements and thus underestimate the allowable pressure</a:t>
            </a:r>
          </a:p>
          <a:p>
            <a:r>
              <a:rPr lang="en-US" dirty="0" smtClean="0"/>
              <a:t>Therefore, it is good to carry out a probabilistic assessment (see next slide)</a:t>
            </a:r>
            <a:endParaRPr lang="en-US" dirty="0"/>
          </a:p>
        </p:txBody>
      </p:sp>
    </p:spTree>
  </p:cSld>
  <p:clrMapOvr>
    <a:masterClrMapping/>
  </p:clrMapOvr>
  <p:transition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27" y="580986"/>
            <a:ext cx="8532873" cy="81555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Settlements – A Probabilistic Approach</a:t>
            </a:r>
            <a:endParaRPr lang="en-US" sz="3600" dirty="0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649" y="1457298"/>
            <a:ext cx="3554606" cy="481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8187" y="1457298"/>
            <a:ext cx="3527677" cy="478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16090" y="6386553"/>
            <a:ext cx="5294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Sivakugan</a:t>
            </a:r>
            <a:r>
              <a:rPr lang="en-US" dirty="0" smtClean="0"/>
              <a:t> &amp; Johnson (2004) - Geotechnique</a:t>
            </a: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Charts in Granular Soils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843472" y="3497825"/>
            <a:ext cx="3034781" cy="2998267"/>
            <a:chOff x="843472" y="3497825"/>
            <a:chExt cx="3034781" cy="2998267"/>
          </a:xfrm>
        </p:grpSpPr>
        <p:grpSp>
          <p:nvGrpSpPr>
            <p:cNvPr id="10" name="Group 9"/>
            <p:cNvGrpSpPr/>
            <p:nvPr/>
          </p:nvGrpSpPr>
          <p:grpSpPr>
            <a:xfrm>
              <a:off x="843472" y="3497825"/>
              <a:ext cx="3034781" cy="2998267"/>
              <a:chOff x="843472" y="2224072"/>
              <a:chExt cx="3034781" cy="2998267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1212804" y="4853007"/>
                <a:ext cx="2665449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rot="5400000" flipH="1" flipV="1">
                <a:off x="-83408" y="3520283"/>
                <a:ext cx="2628936" cy="3651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1943064" y="4853007"/>
                <a:ext cx="1862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Footing width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6200000">
                <a:off x="-113944" y="3218000"/>
                <a:ext cx="22841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Allowable pressure</a:t>
                </a:r>
                <a:endParaRPr lang="en-US" dirty="0"/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048497" y="4141004"/>
              <a:ext cx="1935189" cy="1241443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235168" y="4706955"/>
              <a:ext cx="7667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F &gt; 3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31882" y="3903669"/>
              <a:ext cx="7667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F &lt; 3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graphicFrame>
        <p:nvGraphicFramePr>
          <p:cNvPr id="32" name="Diagram 31"/>
          <p:cNvGraphicFramePr/>
          <p:nvPr/>
        </p:nvGraphicFramePr>
        <p:xfrm>
          <a:off x="1614447" y="1566837"/>
          <a:ext cx="6096000" cy="1666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4896415" y="3497824"/>
            <a:ext cx="3034781" cy="2998267"/>
            <a:chOff x="4896415" y="3497824"/>
            <a:chExt cx="3034781" cy="2998267"/>
          </a:xfrm>
        </p:grpSpPr>
        <p:grpSp>
          <p:nvGrpSpPr>
            <p:cNvPr id="11" name="Group 10"/>
            <p:cNvGrpSpPr/>
            <p:nvPr/>
          </p:nvGrpSpPr>
          <p:grpSpPr>
            <a:xfrm>
              <a:off x="4896415" y="3497824"/>
              <a:ext cx="3034781" cy="2998267"/>
              <a:chOff x="843472" y="2224072"/>
              <a:chExt cx="3034781" cy="2998267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1212804" y="4853007"/>
                <a:ext cx="2665449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 flipH="1" flipV="1">
                <a:off x="-83408" y="3520283"/>
                <a:ext cx="2628936" cy="3651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1943064" y="4853007"/>
                <a:ext cx="1862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Footing width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rot="16200000">
                <a:off x="-113944" y="3218000"/>
                <a:ext cx="22841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Allowable pressure</a:t>
                </a:r>
                <a:endParaRPr lang="en-US" dirty="0"/>
              </a:p>
            </p:txBody>
          </p:sp>
        </p:grpSp>
        <p:sp>
          <p:nvSpPr>
            <p:cNvPr id="24" name="Freeform 23"/>
            <p:cNvSpPr/>
            <p:nvPr/>
          </p:nvSpPr>
          <p:spPr>
            <a:xfrm>
              <a:off x="5594364" y="4305312"/>
              <a:ext cx="2221831" cy="529389"/>
            </a:xfrm>
            <a:custGeom>
              <a:avLst/>
              <a:gdLst>
                <a:gd name="connsiteX0" fmla="*/ 0 w 2221831"/>
                <a:gd name="connsiteY0" fmla="*/ 0 h 529389"/>
                <a:gd name="connsiteX1" fmla="*/ 850231 w 2221831"/>
                <a:gd name="connsiteY1" fmla="*/ 312821 h 529389"/>
                <a:gd name="connsiteX2" fmla="*/ 2221831 w 2221831"/>
                <a:gd name="connsiteY2" fmla="*/ 529389 h 529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21831" h="529389">
                  <a:moveTo>
                    <a:pt x="0" y="0"/>
                  </a:moveTo>
                  <a:cubicBezTo>
                    <a:pt x="239963" y="112295"/>
                    <a:pt x="479926" y="224590"/>
                    <a:pt x="850231" y="312821"/>
                  </a:cubicBezTo>
                  <a:cubicBezTo>
                    <a:pt x="1220536" y="401052"/>
                    <a:pt x="1721183" y="465220"/>
                    <a:pt x="2221831" y="529389"/>
                  </a:cubicBezTo>
                </a:path>
              </a:pathLst>
            </a:cu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97650" y="4086234"/>
              <a:ext cx="1314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sym typeface="Symbol"/>
                </a:rPr>
                <a:t></a:t>
              </a:r>
              <a:r>
                <a:rPr lang="en-US" dirty="0" smtClean="0">
                  <a:solidFill>
                    <a:srgbClr val="FFC000"/>
                  </a:solidFill>
                </a:rPr>
                <a:t> &gt; 25 mm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922981" y="4926033"/>
              <a:ext cx="1314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sym typeface="Symbol"/>
                </a:rPr>
                <a:t></a:t>
              </a:r>
              <a:r>
                <a:rPr lang="en-US" dirty="0" smtClean="0">
                  <a:solidFill>
                    <a:srgbClr val="FFC000"/>
                  </a:solidFill>
                </a:rPr>
                <a:t> &lt; 25 mm</a:t>
              </a:r>
              <a:endParaRPr lang="en-US" dirty="0">
                <a:solidFill>
                  <a:srgbClr val="FFC000"/>
                </a:solidFill>
              </a:endParaRPr>
            </a:p>
          </p:txBody>
        </p:sp>
      </p:grpSp>
    </p:spTree>
  </p:cSld>
  <p:clrMapOvr>
    <a:masterClrMapping/>
  </p:clrMapOvr>
  <p:transition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2" grpId="0">
        <p:bldAsOne/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Charts in Granular Soils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2961226" y="1931968"/>
            <a:ext cx="4385762" cy="4052942"/>
            <a:chOff x="2961226" y="1931968"/>
            <a:chExt cx="4385762" cy="4052942"/>
          </a:xfrm>
        </p:grpSpPr>
        <p:grpSp>
          <p:nvGrpSpPr>
            <p:cNvPr id="4" name="Group 9"/>
            <p:cNvGrpSpPr/>
            <p:nvPr/>
          </p:nvGrpSpPr>
          <p:grpSpPr>
            <a:xfrm>
              <a:off x="2961226" y="1931968"/>
              <a:ext cx="4385762" cy="4052942"/>
              <a:chOff x="843472" y="2224072"/>
              <a:chExt cx="3034781" cy="2998267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1212804" y="4853007"/>
                <a:ext cx="2665449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rot="5400000" flipH="1" flipV="1">
                <a:off x="-83408" y="3520283"/>
                <a:ext cx="2628936" cy="3651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1943064" y="4853007"/>
                <a:ext cx="1862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Footing width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6200000">
                <a:off x="-113944" y="3218000"/>
                <a:ext cx="22841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Allowable pressure</a:t>
                </a:r>
                <a:endParaRPr lang="en-US" dirty="0"/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3347899" y="2743415"/>
              <a:ext cx="2615914" cy="1794091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3878253" y="2954331"/>
              <a:ext cx="3030579" cy="1058877"/>
            </a:xfrm>
            <a:custGeom>
              <a:avLst/>
              <a:gdLst>
                <a:gd name="connsiteX0" fmla="*/ 0 w 2221831"/>
                <a:gd name="connsiteY0" fmla="*/ 0 h 529389"/>
                <a:gd name="connsiteX1" fmla="*/ 850231 w 2221831"/>
                <a:gd name="connsiteY1" fmla="*/ 312821 h 529389"/>
                <a:gd name="connsiteX2" fmla="*/ 2221831 w 2221831"/>
                <a:gd name="connsiteY2" fmla="*/ 529389 h 529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21831" h="529389">
                  <a:moveTo>
                    <a:pt x="0" y="0"/>
                  </a:moveTo>
                  <a:cubicBezTo>
                    <a:pt x="239963" y="112295"/>
                    <a:pt x="479926" y="224590"/>
                    <a:pt x="850231" y="312821"/>
                  </a:cubicBezTo>
                  <a:cubicBezTo>
                    <a:pt x="1220536" y="401052"/>
                    <a:pt x="1721183" y="465220"/>
                    <a:pt x="2221831" y="529389"/>
                  </a:cubicBezTo>
                </a:path>
              </a:pathLst>
            </a:cu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732201" y="3502026"/>
            <a:ext cx="3249657" cy="1971703"/>
            <a:chOff x="3768715" y="3502025"/>
            <a:chExt cx="3249657" cy="1971703"/>
          </a:xfrm>
        </p:grpSpPr>
        <p:sp>
          <p:nvSpPr>
            <p:cNvPr id="25" name="TextBox 24"/>
            <p:cNvSpPr txBox="1"/>
            <p:nvPr/>
          </p:nvSpPr>
          <p:spPr>
            <a:xfrm>
              <a:off x="4425948" y="4301110"/>
              <a:ext cx="2154269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F &gt; 3 &amp; </a:t>
              </a:r>
              <a:r>
                <a:rPr lang="en-US" dirty="0" smtClean="0">
                  <a:solidFill>
                    <a:srgbClr val="FFFF00"/>
                  </a:solidFill>
                  <a:sym typeface="Symbol"/>
                </a:rPr>
                <a:t> &lt; 25 mm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3732202" y="4999059"/>
              <a:ext cx="511181" cy="4381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3933022" y="4725211"/>
              <a:ext cx="803286" cy="693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079074" y="4469620"/>
              <a:ext cx="1095390" cy="912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243383" y="4195772"/>
              <a:ext cx="1350981" cy="11319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4480716" y="3958436"/>
              <a:ext cx="1606573" cy="13509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4663282" y="3666334"/>
              <a:ext cx="1971703" cy="16430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357029" y="3848899"/>
              <a:ext cx="1752625" cy="14970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6069034" y="3940182"/>
              <a:ext cx="1022363" cy="8763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592083" y="1858941"/>
            <a:ext cx="19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N</a:t>
            </a:r>
            <a:r>
              <a:rPr lang="en-US" sz="2400" baseline="-25000" dirty="0" smtClean="0"/>
              <a:t>60</a:t>
            </a:r>
            <a:r>
              <a:rPr lang="en-US" sz="2400" dirty="0" smtClean="0"/>
              <a:t> = 35,</a:t>
            </a:r>
            <a:endParaRPr lang="en-US" sz="2400" dirty="0"/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78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transfer the load from the super structure (e.g.  Building) to the underlying soil, </a:t>
            </a:r>
            <a:r>
              <a:rPr lang="en-US" dirty="0" smtClean="0">
                <a:solidFill>
                  <a:srgbClr val="FFFF00"/>
                </a:solidFill>
              </a:rPr>
              <a:t>safely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economically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202" name="Group 201"/>
          <p:cNvGrpSpPr/>
          <p:nvPr/>
        </p:nvGrpSpPr>
        <p:grpSpPr>
          <a:xfrm>
            <a:off x="214282" y="3286125"/>
            <a:ext cx="3721100" cy="3038475"/>
            <a:chOff x="928688" y="3286125"/>
            <a:chExt cx="3721100" cy="3038475"/>
          </a:xfrm>
        </p:grpSpPr>
        <p:sp>
          <p:nvSpPr>
            <p:cNvPr id="1030" name="AutoShape 6"/>
            <p:cNvSpPr>
              <a:spLocks noChangeAspect="1" noChangeArrowheads="1" noTextEdit="1"/>
            </p:cNvSpPr>
            <p:nvPr/>
          </p:nvSpPr>
          <p:spPr bwMode="auto">
            <a:xfrm>
              <a:off x="928688" y="3286125"/>
              <a:ext cx="3721100" cy="303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3508376" y="3624263"/>
              <a:ext cx="385763" cy="1838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43" y="18"/>
                </a:cxn>
                <a:cxn ang="0">
                  <a:pos x="243" y="1158"/>
                </a:cxn>
                <a:cxn ang="0">
                  <a:pos x="104" y="1092"/>
                </a:cxn>
                <a:cxn ang="0">
                  <a:pos x="4" y="115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43" h="1158">
                  <a:moveTo>
                    <a:pt x="4" y="0"/>
                  </a:moveTo>
                  <a:lnTo>
                    <a:pt x="243" y="18"/>
                  </a:lnTo>
                  <a:lnTo>
                    <a:pt x="243" y="1158"/>
                  </a:lnTo>
                  <a:lnTo>
                    <a:pt x="104" y="1092"/>
                  </a:lnTo>
                  <a:lnTo>
                    <a:pt x="4" y="1153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5D3A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520826" y="5351463"/>
              <a:ext cx="2798763" cy="822325"/>
            </a:xfrm>
            <a:custGeom>
              <a:avLst/>
              <a:gdLst/>
              <a:ahLst/>
              <a:cxnLst>
                <a:cxn ang="0">
                  <a:pos x="0" y="183"/>
                </a:cxn>
                <a:cxn ang="0">
                  <a:pos x="121" y="518"/>
                </a:cxn>
                <a:cxn ang="0">
                  <a:pos x="1763" y="257"/>
                </a:cxn>
                <a:cxn ang="0">
                  <a:pos x="1750" y="148"/>
                </a:cxn>
                <a:cxn ang="0">
                  <a:pos x="1421" y="0"/>
                </a:cxn>
                <a:cxn ang="0">
                  <a:pos x="8" y="135"/>
                </a:cxn>
                <a:cxn ang="0">
                  <a:pos x="0" y="183"/>
                </a:cxn>
                <a:cxn ang="0">
                  <a:pos x="0" y="183"/>
                </a:cxn>
              </a:cxnLst>
              <a:rect l="0" t="0" r="r" b="b"/>
              <a:pathLst>
                <a:path w="1763" h="518">
                  <a:moveTo>
                    <a:pt x="0" y="183"/>
                  </a:moveTo>
                  <a:lnTo>
                    <a:pt x="121" y="518"/>
                  </a:lnTo>
                  <a:lnTo>
                    <a:pt x="1763" y="257"/>
                  </a:lnTo>
                  <a:lnTo>
                    <a:pt x="1750" y="148"/>
                  </a:lnTo>
                  <a:lnTo>
                    <a:pt x="1421" y="0"/>
                  </a:lnTo>
                  <a:lnTo>
                    <a:pt x="8" y="135"/>
                  </a:lnTo>
                  <a:lnTo>
                    <a:pt x="0" y="18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DAC3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506538" y="5310188"/>
              <a:ext cx="2779713" cy="696913"/>
            </a:xfrm>
            <a:custGeom>
              <a:avLst/>
              <a:gdLst/>
              <a:ahLst/>
              <a:cxnLst>
                <a:cxn ang="0">
                  <a:pos x="1751" y="187"/>
                </a:cxn>
                <a:cxn ang="0">
                  <a:pos x="143" y="439"/>
                </a:cxn>
                <a:cxn ang="0">
                  <a:pos x="0" y="139"/>
                </a:cxn>
                <a:cxn ang="0">
                  <a:pos x="1270" y="4"/>
                </a:cxn>
                <a:cxn ang="0">
                  <a:pos x="1374" y="0"/>
                </a:cxn>
                <a:cxn ang="0">
                  <a:pos x="1751" y="187"/>
                </a:cxn>
                <a:cxn ang="0">
                  <a:pos x="1751" y="187"/>
                </a:cxn>
              </a:cxnLst>
              <a:rect l="0" t="0" r="r" b="b"/>
              <a:pathLst>
                <a:path w="1751" h="439">
                  <a:moveTo>
                    <a:pt x="1751" y="187"/>
                  </a:moveTo>
                  <a:lnTo>
                    <a:pt x="143" y="439"/>
                  </a:lnTo>
                  <a:lnTo>
                    <a:pt x="0" y="139"/>
                  </a:lnTo>
                  <a:lnTo>
                    <a:pt x="1270" y="4"/>
                  </a:lnTo>
                  <a:lnTo>
                    <a:pt x="1374" y="0"/>
                  </a:lnTo>
                  <a:lnTo>
                    <a:pt x="1751" y="187"/>
                  </a:lnTo>
                  <a:lnTo>
                    <a:pt x="1751" y="187"/>
                  </a:lnTo>
                  <a:close/>
                </a:path>
              </a:pathLst>
            </a:custGeom>
            <a:solidFill>
              <a:srgbClr val="EFDE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1527176" y="5330825"/>
              <a:ext cx="2668588" cy="663575"/>
            </a:xfrm>
            <a:custGeom>
              <a:avLst/>
              <a:gdLst/>
              <a:ahLst/>
              <a:cxnLst>
                <a:cxn ang="0">
                  <a:pos x="1681" y="170"/>
                </a:cxn>
                <a:cxn ang="0">
                  <a:pos x="134" y="418"/>
                </a:cxn>
                <a:cxn ang="0">
                  <a:pos x="0" y="135"/>
                </a:cxn>
                <a:cxn ang="0">
                  <a:pos x="1257" y="4"/>
                </a:cxn>
                <a:cxn ang="0">
                  <a:pos x="1361" y="0"/>
                </a:cxn>
                <a:cxn ang="0">
                  <a:pos x="1681" y="170"/>
                </a:cxn>
                <a:cxn ang="0">
                  <a:pos x="1681" y="170"/>
                </a:cxn>
              </a:cxnLst>
              <a:rect l="0" t="0" r="r" b="b"/>
              <a:pathLst>
                <a:path w="1681" h="418">
                  <a:moveTo>
                    <a:pt x="1681" y="170"/>
                  </a:moveTo>
                  <a:lnTo>
                    <a:pt x="134" y="418"/>
                  </a:lnTo>
                  <a:lnTo>
                    <a:pt x="0" y="135"/>
                  </a:lnTo>
                  <a:lnTo>
                    <a:pt x="1257" y="4"/>
                  </a:lnTo>
                  <a:lnTo>
                    <a:pt x="1361" y="0"/>
                  </a:lnTo>
                  <a:lnTo>
                    <a:pt x="1681" y="170"/>
                  </a:lnTo>
                  <a:lnTo>
                    <a:pt x="1681" y="170"/>
                  </a:lnTo>
                  <a:close/>
                </a:path>
              </a:pathLst>
            </a:custGeom>
            <a:solidFill>
              <a:srgbClr val="8A924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1547813" y="5407025"/>
              <a:ext cx="2146300" cy="406400"/>
            </a:xfrm>
            <a:custGeom>
              <a:avLst/>
              <a:gdLst/>
              <a:ahLst/>
              <a:cxnLst>
                <a:cxn ang="0">
                  <a:pos x="22" y="152"/>
                </a:cxn>
                <a:cxn ang="0">
                  <a:pos x="0" y="109"/>
                </a:cxn>
                <a:cxn ang="0">
                  <a:pos x="0" y="109"/>
                </a:cxn>
                <a:cxn ang="0">
                  <a:pos x="65" y="78"/>
                </a:cxn>
                <a:cxn ang="0">
                  <a:pos x="724" y="8"/>
                </a:cxn>
                <a:cxn ang="0">
                  <a:pos x="724" y="8"/>
                </a:cxn>
                <a:cxn ang="0">
                  <a:pos x="1205" y="0"/>
                </a:cxn>
                <a:cxn ang="0">
                  <a:pos x="1352" y="113"/>
                </a:cxn>
                <a:cxn ang="0">
                  <a:pos x="1352" y="113"/>
                </a:cxn>
                <a:cxn ang="0">
                  <a:pos x="1343" y="122"/>
                </a:cxn>
                <a:cxn ang="0">
                  <a:pos x="1317" y="130"/>
                </a:cxn>
                <a:cxn ang="0">
                  <a:pos x="1239" y="156"/>
                </a:cxn>
                <a:cxn ang="0">
                  <a:pos x="1127" y="178"/>
                </a:cxn>
                <a:cxn ang="0">
                  <a:pos x="1005" y="204"/>
                </a:cxn>
                <a:cxn ang="0">
                  <a:pos x="875" y="226"/>
                </a:cxn>
                <a:cxn ang="0">
                  <a:pos x="754" y="239"/>
                </a:cxn>
                <a:cxn ang="0">
                  <a:pos x="654" y="252"/>
                </a:cxn>
                <a:cxn ang="0">
                  <a:pos x="589" y="256"/>
                </a:cxn>
                <a:cxn ang="0">
                  <a:pos x="589" y="256"/>
                </a:cxn>
                <a:cxn ang="0">
                  <a:pos x="416" y="252"/>
                </a:cxn>
                <a:cxn ang="0">
                  <a:pos x="342" y="252"/>
                </a:cxn>
                <a:cxn ang="0">
                  <a:pos x="282" y="248"/>
                </a:cxn>
                <a:cxn ang="0">
                  <a:pos x="282" y="248"/>
                </a:cxn>
                <a:cxn ang="0">
                  <a:pos x="264" y="243"/>
                </a:cxn>
                <a:cxn ang="0">
                  <a:pos x="251" y="230"/>
                </a:cxn>
                <a:cxn ang="0">
                  <a:pos x="243" y="217"/>
                </a:cxn>
                <a:cxn ang="0">
                  <a:pos x="238" y="200"/>
                </a:cxn>
                <a:cxn ang="0">
                  <a:pos x="230" y="187"/>
                </a:cxn>
                <a:cxn ang="0">
                  <a:pos x="217" y="174"/>
                </a:cxn>
                <a:cxn ang="0">
                  <a:pos x="199" y="169"/>
                </a:cxn>
                <a:cxn ang="0">
                  <a:pos x="173" y="165"/>
                </a:cxn>
                <a:cxn ang="0">
                  <a:pos x="173" y="165"/>
                </a:cxn>
                <a:cxn ang="0">
                  <a:pos x="139" y="165"/>
                </a:cxn>
                <a:cxn ang="0">
                  <a:pos x="100" y="165"/>
                </a:cxn>
                <a:cxn ang="0">
                  <a:pos x="22" y="152"/>
                </a:cxn>
                <a:cxn ang="0">
                  <a:pos x="22" y="152"/>
                </a:cxn>
              </a:cxnLst>
              <a:rect l="0" t="0" r="r" b="b"/>
              <a:pathLst>
                <a:path w="1352" h="256">
                  <a:moveTo>
                    <a:pt x="22" y="152"/>
                  </a:moveTo>
                  <a:lnTo>
                    <a:pt x="0" y="109"/>
                  </a:lnTo>
                  <a:lnTo>
                    <a:pt x="0" y="109"/>
                  </a:lnTo>
                  <a:lnTo>
                    <a:pt x="65" y="78"/>
                  </a:lnTo>
                  <a:lnTo>
                    <a:pt x="724" y="8"/>
                  </a:lnTo>
                  <a:lnTo>
                    <a:pt x="724" y="8"/>
                  </a:lnTo>
                  <a:lnTo>
                    <a:pt x="1205" y="0"/>
                  </a:lnTo>
                  <a:lnTo>
                    <a:pt x="1352" y="113"/>
                  </a:lnTo>
                  <a:lnTo>
                    <a:pt x="1352" y="113"/>
                  </a:lnTo>
                  <a:lnTo>
                    <a:pt x="1343" y="122"/>
                  </a:lnTo>
                  <a:lnTo>
                    <a:pt x="1317" y="130"/>
                  </a:lnTo>
                  <a:lnTo>
                    <a:pt x="1239" y="156"/>
                  </a:lnTo>
                  <a:lnTo>
                    <a:pt x="1127" y="178"/>
                  </a:lnTo>
                  <a:lnTo>
                    <a:pt x="1005" y="204"/>
                  </a:lnTo>
                  <a:lnTo>
                    <a:pt x="875" y="226"/>
                  </a:lnTo>
                  <a:lnTo>
                    <a:pt x="754" y="239"/>
                  </a:lnTo>
                  <a:lnTo>
                    <a:pt x="654" y="252"/>
                  </a:lnTo>
                  <a:lnTo>
                    <a:pt x="589" y="256"/>
                  </a:lnTo>
                  <a:lnTo>
                    <a:pt x="589" y="256"/>
                  </a:lnTo>
                  <a:lnTo>
                    <a:pt x="416" y="252"/>
                  </a:lnTo>
                  <a:lnTo>
                    <a:pt x="342" y="252"/>
                  </a:lnTo>
                  <a:lnTo>
                    <a:pt x="282" y="248"/>
                  </a:lnTo>
                  <a:lnTo>
                    <a:pt x="282" y="248"/>
                  </a:lnTo>
                  <a:lnTo>
                    <a:pt x="264" y="243"/>
                  </a:lnTo>
                  <a:lnTo>
                    <a:pt x="251" y="230"/>
                  </a:lnTo>
                  <a:lnTo>
                    <a:pt x="243" y="217"/>
                  </a:lnTo>
                  <a:lnTo>
                    <a:pt x="238" y="200"/>
                  </a:lnTo>
                  <a:lnTo>
                    <a:pt x="230" y="187"/>
                  </a:lnTo>
                  <a:lnTo>
                    <a:pt x="217" y="174"/>
                  </a:lnTo>
                  <a:lnTo>
                    <a:pt x="199" y="169"/>
                  </a:lnTo>
                  <a:lnTo>
                    <a:pt x="173" y="165"/>
                  </a:lnTo>
                  <a:lnTo>
                    <a:pt x="173" y="165"/>
                  </a:lnTo>
                  <a:lnTo>
                    <a:pt x="139" y="165"/>
                  </a:lnTo>
                  <a:lnTo>
                    <a:pt x="100" y="165"/>
                  </a:lnTo>
                  <a:lnTo>
                    <a:pt x="22" y="152"/>
                  </a:lnTo>
                  <a:lnTo>
                    <a:pt x="22" y="152"/>
                  </a:lnTo>
                  <a:close/>
                </a:path>
              </a:pathLst>
            </a:custGeom>
            <a:solidFill>
              <a:srgbClr val="393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285876" y="3714750"/>
              <a:ext cx="2449513" cy="2112963"/>
            </a:xfrm>
            <a:custGeom>
              <a:avLst/>
              <a:gdLst/>
              <a:ahLst/>
              <a:cxnLst>
                <a:cxn ang="0">
                  <a:pos x="338" y="13"/>
                </a:cxn>
                <a:cxn ang="0">
                  <a:pos x="382" y="0"/>
                </a:cxn>
                <a:cxn ang="0">
                  <a:pos x="611" y="8"/>
                </a:cxn>
                <a:cxn ang="0">
                  <a:pos x="1448" y="17"/>
                </a:cxn>
                <a:cxn ang="0">
                  <a:pos x="1452" y="439"/>
                </a:cxn>
                <a:cxn ang="0">
                  <a:pos x="1448" y="518"/>
                </a:cxn>
                <a:cxn ang="0">
                  <a:pos x="1526" y="539"/>
                </a:cxn>
                <a:cxn ang="0">
                  <a:pos x="1526" y="648"/>
                </a:cxn>
                <a:cxn ang="0">
                  <a:pos x="1500" y="648"/>
                </a:cxn>
                <a:cxn ang="0">
                  <a:pos x="1500" y="1005"/>
                </a:cxn>
                <a:cxn ang="0">
                  <a:pos x="1543" y="1022"/>
                </a:cxn>
                <a:cxn ang="0">
                  <a:pos x="1543" y="1048"/>
                </a:cxn>
                <a:cxn ang="0">
                  <a:pos x="1504" y="1048"/>
                </a:cxn>
                <a:cxn ang="0">
                  <a:pos x="1504" y="1192"/>
                </a:cxn>
                <a:cxn ang="0">
                  <a:pos x="1227" y="1227"/>
                </a:cxn>
                <a:cxn ang="0">
                  <a:pos x="1231" y="1061"/>
                </a:cxn>
                <a:cxn ang="0">
                  <a:pos x="828" y="1105"/>
                </a:cxn>
                <a:cxn ang="0">
                  <a:pos x="832" y="1283"/>
                </a:cxn>
                <a:cxn ang="0">
                  <a:pos x="499" y="1331"/>
                </a:cxn>
                <a:cxn ang="0">
                  <a:pos x="386" y="1183"/>
                </a:cxn>
                <a:cxn ang="0">
                  <a:pos x="78" y="1214"/>
                </a:cxn>
                <a:cxn ang="0">
                  <a:pos x="5" y="1114"/>
                </a:cxn>
                <a:cxn ang="0">
                  <a:pos x="0" y="374"/>
                </a:cxn>
                <a:cxn ang="0">
                  <a:pos x="87" y="352"/>
                </a:cxn>
                <a:cxn ang="0">
                  <a:pos x="282" y="352"/>
                </a:cxn>
                <a:cxn ang="0">
                  <a:pos x="299" y="39"/>
                </a:cxn>
                <a:cxn ang="0">
                  <a:pos x="338" y="13"/>
                </a:cxn>
                <a:cxn ang="0">
                  <a:pos x="338" y="13"/>
                </a:cxn>
              </a:cxnLst>
              <a:rect l="0" t="0" r="r" b="b"/>
              <a:pathLst>
                <a:path w="1543" h="1331">
                  <a:moveTo>
                    <a:pt x="338" y="13"/>
                  </a:moveTo>
                  <a:lnTo>
                    <a:pt x="382" y="0"/>
                  </a:lnTo>
                  <a:lnTo>
                    <a:pt x="611" y="8"/>
                  </a:lnTo>
                  <a:lnTo>
                    <a:pt x="1448" y="17"/>
                  </a:lnTo>
                  <a:lnTo>
                    <a:pt x="1452" y="439"/>
                  </a:lnTo>
                  <a:lnTo>
                    <a:pt x="1448" y="518"/>
                  </a:lnTo>
                  <a:lnTo>
                    <a:pt x="1526" y="539"/>
                  </a:lnTo>
                  <a:lnTo>
                    <a:pt x="1526" y="648"/>
                  </a:lnTo>
                  <a:lnTo>
                    <a:pt x="1500" y="648"/>
                  </a:lnTo>
                  <a:lnTo>
                    <a:pt x="1500" y="1005"/>
                  </a:lnTo>
                  <a:lnTo>
                    <a:pt x="1543" y="1022"/>
                  </a:lnTo>
                  <a:lnTo>
                    <a:pt x="1543" y="1048"/>
                  </a:lnTo>
                  <a:lnTo>
                    <a:pt x="1504" y="1048"/>
                  </a:lnTo>
                  <a:lnTo>
                    <a:pt x="1504" y="1192"/>
                  </a:lnTo>
                  <a:lnTo>
                    <a:pt x="1227" y="1227"/>
                  </a:lnTo>
                  <a:lnTo>
                    <a:pt x="1231" y="1061"/>
                  </a:lnTo>
                  <a:lnTo>
                    <a:pt x="828" y="1105"/>
                  </a:lnTo>
                  <a:lnTo>
                    <a:pt x="832" y="1283"/>
                  </a:lnTo>
                  <a:lnTo>
                    <a:pt x="499" y="1331"/>
                  </a:lnTo>
                  <a:lnTo>
                    <a:pt x="386" y="1183"/>
                  </a:lnTo>
                  <a:lnTo>
                    <a:pt x="78" y="1214"/>
                  </a:lnTo>
                  <a:lnTo>
                    <a:pt x="5" y="1114"/>
                  </a:lnTo>
                  <a:lnTo>
                    <a:pt x="0" y="374"/>
                  </a:lnTo>
                  <a:lnTo>
                    <a:pt x="87" y="352"/>
                  </a:lnTo>
                  <a:lnTo>
                    <a:pt x="282" y="352"/>
                  </a:lnTo>
                  <a:lnTo>
                    <a:pt x="299" y="39"/>
                  </a:lnTo>
                  <a:lnTo>
                    <a:pt x="338" y="13"/>
                  </a:lnTo>
                  <a:lnTo>
                    <a:pt x="338" y="13"/>
                  </a:lnTo>
                  <a:close/>
                </a:path>
              </a:pathLst>
            </a:custGeom>
            <a:solidFill>
              <a:srgbClr val="F1E2A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219451" y="4681538"/>
              <a:ext cx="488950" cy="973138"/>
            </a:xfrm>
            <a:custGeom>
              <a:avLst/>
              <a:gdLst/>
              <a:ahLst/>
              <a:cxnLst>
                <a:cxn ang="0">
                  <a:pos x="22" y="30"/>
                </a:cxn>
                <a:cxn ang="0">
                  <a:pos x="308" y="0"/>
                </a:cxn>
                <a:cxn ang="0">
                  <a:pos x="308" y="574"/>
                </a:cxn>
                <a:cxn ang="0">
                  <a:pos x="22" y="613"/>
                </a:cxn>
                <a:cxn ang="0">
                  <a:pos x="17" y="461"/>
                </a:cxn>
                <a:cxn ang="0">
                  <a:pos x="0" y="435"/>
                </a:cxn>
                <a:cxn ang="0">
                  <a:pos x="0" y="335"/>
                </a:cxn>
                <a:cxn ang="0">
                  <a:pos x="0" y="113"/>
                </a:cxn>
                <a:cxn ang="0">
                  <a:pos x="22" y="113"/>
                </a:cxn>
                <a:cxn ang="0">
                  <a:pos x="22" y="30"/>
                </a:cxn>
                <a:cxn ang="0">
                  <a:pos x="22" y="30"/>
                </a:cxn>
              </a:cxnLst>
              <a:rect l="0" t="0" r="r" b="b"/>
              <a:pathLst>
                <a:path w="308" h="613">
                  <a:moveTo>
                    <a:pt x="22" y="30"/>
                  </a:moveTo>
                  <a:lnTo>
                    <a:pt x="308" y="0"/>
                  </a:lnTo>
                  <a:lnTo>
                    <a:pt x="308" y="574"/>
                  </a:lnTo>
                  <a:lnTo>
                    <a:pt x="22" y="613"/>
                  </a:lnTo>
                  <a:lnTo>
                    <a:pt x="17" y="461"/>
                  </a:lnTo>
                  <a:lnTo>
                    <a:pt x="0" y="435"/>
                  </a:lnTo>
                  <a:lnTo>
                    <a:pt x="0" y="335"/>
                  </a:lnTo>
                  <a:lnTo>
                    <a:pt x="0" y="113"/>
                  </a:lnTo>
                  <a:lnTo>
                    <a:pt x="22" y="113"/>
                  </a:lnTo>
                  <a:lnTo>
                    <a:pt x="22" y="30"/>
                  </a:lnTo>
                  <a:lnTo>
                    <a:pt x="22" y="30"/>
                  </a:lnTo>
                  <a:close/>
                </a:path>
              </a:pathLst>
            </a:custGeom>
            <a:solidFill>
              <a:srgbClr val="EFDE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116263" y="4432300"/>
              <a:ext cx="598488" cy="23495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79"/>
                </a:cxn>
                <a:cxn ang="0">
                  <a:pos x="113" y="100"/>
                </a:cxn>
                <a:cxn ang="0">
                  <a:pos x="108" y="148"/>
                </a:cxn>
                <a:cxn ang="0">
                  <a:pos x="377" y="139"/>
                </a:cxn>
                <a:cxn ang="0">
                  <a:pos x="377" y="96"/>
                </a:cxn>
                <a:cxn ang="0">
                  <a:pos x="316" y="70"/>
                </a:cxn>
                <a:cxn ang="0">
                  <a:pos x="316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377" h="148">
                  <a:moveTo>
                    <a:pt x="0" y="5"/>
                  </a:moveTo>
                  <a:lnTo>
                    <a:pt x="0" y="79"/>
                  </a:lnTo>
                  <a:lnTo>
                    <a:pt x="113" y="100"/>
                  </a:lnTo>
                  <a:lnTo>
                    <a:pt x="108" y="148"/>
                  </a:lnTo>
                  <a:lnTo>
                    <a:pt x="377" y="139"/>
                  </a:lnTo>
                  <a:lnTo>
                    <a:pt x="377" y="96"/>
                  </a:lnTo>
                  <a:lnTo>
                    <a:pt x="316" y="70"/>
                  </a:lnTo>
                  <a:lnTo>
                    <a:pt x="316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E7CFA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343276" y="5089525"/>
              <a:ext cx="220663" cy="171450"/>
            </a:xfrm>
            <a:custGeom>
              <a:avLst/>
              <a:gdLst/>
              <a:ahLst/>
              <a:cxnLst>
                <a:cxn ang="0">
                  <a:pos x="134" y="87"/>
                </a:cxn>
                <a:cxn ang="0">
                  <a:pos x="134" y="0"/>
                </a:cxn>
                <a:cxn ang="0">
                  <a:pos x="139" y="0"/>
                </a:cxn>
                <a:cxn ang="0">
                  <a:pos x="139" y="100"/>
                </a:cxn>
                <a:cxn ang="0">
                  <a:pos x="0" y="108"/>
                </a:cxn>
                <a:cxn ang="0">
                  <a:pos x="0" y="95"/>
                </a:cxn>
                <a:cxn ang="0">
                  <a:pos x="134" y="87"/>
                </a:cxn>
                <a:cxn ang="0">
                  <a:pos x="134" y="87"/>
                </a:cxn>
              </a:cxnLst>
              <a:rect l="0" t="0" r="r" b="b"/>
              <a:pathLst>
                <a:path w="139" h="108">
                  <a:moveTo>
                    <a:pt x="134" y="87"/>
                  </a:moveTo>
                  <a:lnTo>
                    <a:pt x="134" y="0"/>
                  </a:lnTo>
                  <a:lnTo>
                    <a:pt x="139" y="0"/>
                  </a:lnTo>
                  <a:lnTo>
                    <a:pt x="139" y="100"/>
                  </a:lnTo>
                  <a:lnTo>
                    <a:pt x="0" y="108"/>
                  </a:lnTo>
                  <a:lnTo>
                    <a:pt x="0" y="95"/>
                  </a:lnTo>
                  <a:lnTo>
                    <a:pt x="134" y="87"/>
                  </a:lnTo>
                  <a:lnTo>
                    <a:pt x="134" y="87"/>
                  </a:lnTo>
                  <a:close/>
                </a:path>
              </a:pathLst>
            </a:custGeom>
            <a:solidFill>
              <a:srgbClr val="D1BB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556001" y="5089525"/>
              <a:ext cx="7938" cy="158750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100"/>
                </a:cxn>
                <a:cxn ang="0">
                  <a:pos x="0" y="87"/>
                </a:cxn>
                <a:cxn ang="0">
                  <a:pos x="0" y="87"/>
                </a:cxn>
              </a:cxnLst>
              <a:rect l="0" t="0" r="r" b="b"/>
              <a:pathLst>
                <a:path w="5" h="100">
                  <a:moveTo>
                    <a:pt x="0" y="87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100"/>
                  </a:lnTo>
                  <a:lnTo>
                    <a:pt x="0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A18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343276" y="5089525"/>
              <a:ext cx="212725" cy="1508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34" y="0"/>
                </a:cxn>
                <a:cxn ang="0">
                  <a:pos x="134" y="87"/>
                </a:cxn>
                <a:cxn ang="0">
                  <a:pos x="0" y="95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134" h="95">
                  <a:moveTo>
                    <a:pt x="0" y="8"/>
                  </a:moveTo>
                  <a:lnTo>
                    <a:pt x="134" y="0"/>
                  </a:lnTo>
                  <a:lnTo>
                    <a:pt x="134" y="87"/>
                  </a:lnTo>
                  <a:lnTo>
                    <a:pt x="0" y="9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343276" y="5089525"/>
              <a:ext cx="200025" cy="138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6" y="0"/>
                </a:cxn>
                <a:cxn ang="0">
                  <a:pos x="126" y="82"/>
                </a:cxn>
                <a:cxn ang="0">
                  <a:pos x="0" y="87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126" h="87">
                  <a:moveTo>
                    <a:pt x="0" y="8"/>
                  </a:moveTo>
                  <a:lnTo>
                    <a:pt x="126" y="0"/>
                  </a:lnTo>
                  <a:lnTo>
                    <a:pt x="126" y="82"/>
                  </a:lnTo>
                  <a:lnTo>
                    <a:pt x="0" y="87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2627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343276" y="5095875"/>
              <a:ext cx="212725" cy="138113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57"/>
                </a:cxn>
                <a:cxn ang="0">
                  <a:pos x="134" y="57"/>
                </a:cxn>
                <a:cxn ang="0">
                  <a:pos x="134" y="65"/>
                </a:cxn>
                <a:cxn ang="0">
                  <a:pos x="74" y="65"/>
                </a:cxn>
                <a:cxn ang="0">
                  <a:pos x="74" y="87"/>
                </a:cxn>
                <a:cxn ang="0">
                  <a:pos x="69" y="87"/>
                </a:cxn>
                <a:cxn ang="0">
                  <a:pos x="65" y="65"/>
                </a:cxn>
                <a:cxn ang="0">
                  <a:pos x="0" y="70"/>
                </a:cxn>
                <a:cxn ang="0">
                  <a:pos x="0" y="65"/>
                </a:cxn>
                <a:cxn ang="0">
                  <a:pos x="69" y="61"/>
                </a:cxn>
                <a:cxn ang="0">
                  <a:pos x="65" y="0"/>
                </a:cxn>
                <a:cxn ang="0">
                  <a:pos x="74" y="0"/>
                </a:cxn>
                <a:cxn ang="0">
                  <a:pos x="74" y="0"/>
                </a:cxn>
              </a:cxnLst>
              <a:rect l="0" t="0" r="r" b="b"/>
              <a:pathLst>
                <a:path w="134" h="87">
                  <a:moveTo>
                    <a:pt x="74" y="0"/>
                  </a:moveTo>
                  <a:lnTo>
                    <a:pt x="74" y="57"/>
                  </a:lnTo>
                  <a:lnTo>
                    <a:pt x="134" y="57"/>
                  </a:lnTo>
                  <a:lnTo>
                    <a:pt x="134" y="65"/>
                  </a:lnTo>
                  <a:lnTo>
                    <a:pt x="74" y="65"/>
                  </a:lnTo>
                  <a:lnTo>
                    <a:pt x="74" y="87"/>
                  </a:lnTo>
                  <a:lnTo>
                    <a:pt x="69" y="87"/>
                  </a:lnTo>
                  <a:lnTo>
                    <a:pt x="65" y="65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69" y="61"/>
                  </a:lnTo>
                  <a:lnTo>
                    <a:pt x="65" y="0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8180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605213" y="4778375"/>
              <a:ext cx="53975" cy="68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43"/>
                </a:cxn>
                <a:cxn ang="0">
                  <a:pos x="0" y="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43">
                  <a:moveTo>
                    <a:pt x="0" y="0"/>
                  </a:moveTo>
                  <a:lnTo>
                    <a:pt x="34" y="0"/>
                  </a:lnTo>
                  <a:lnTo>
                    <a:pt x="34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605213" y="4778375"/>
              <a:ext cx="41275" cy="55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26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35">
                  <a:moveTo>
                    <a:pt x="0" y="0"/>
                  </a:moveTo>
                  <a:lnTo>
                    <a:pt x="26" y="0"/>
                  </a:lnTo>
                  <a:lnTo>
                    <a:pt x="26" y="35"/>
                  </a:lnTo>
                  <a:lnTo>
                    <a:pt x="0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5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605213" y="5075238"/>
              <a:ext cx="53975" cy="6826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4" y="0"/>
                </a:cxn>
                <a:cxn ang="0">
                  <a:pos x="34" y="43"/>
                </a:cxn>
                <a:cxn ang="0">
                  <a:pos x="0" y="43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34" h="43">
                  <a:moveTo>
                    <a:pt x="0" y="4"/>
                  </a:moveTo>
                  <a:lnTo>
                    <a:pt x="34" y="0"/>
                  </a:lnTo>
                  <a:lnTo>
                    <a:pt x="34" y="43"/>
                  </a:lnTo>
                  <a:lnTo>
                    <a:pt x="0" y="43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605213" y="5075238"/>
              <a:ext cx="41275" cy="5556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6" y="0"/>
                </a:cxn>
                <a:cxn ang="0">
                  <a:pos x="26" y="35"/>
                </a:cxn>
                <a:cxn ang="0">
                  <a:pos x="0" y="35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26" h="35">
                  <a:moveTo>
                    <a:pt x="0" y="4"/>
                  </a:moveTo>
                  <a:lnTo>
                    <a:pt x="26" y="0"/>
                  </a:lnTo>
                  <a:lnTo>
                    <a:pt x="26" y="35"/>
                  </a:lnTo>
                  <a:lnTo>
                    <a:pt x="0" y="35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2625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343276" y="5392738"/>
              <a:ext cx="220663" cy="261938"/>
            </a:xfrm>
            <a:custGeom>
              <a:avLst/>
              <a:gdLst/>
              <a:ahLst/>
              <a:cxnLst>
                <a:cxn ang="0">
                  <a:pos x="134" y="126"/>
                </a:cxn>
                <a:cxn ang="0">
                  <a:pos x="134" y="4"/>
                </a:cxn>
                <a:cxn ang="0">
                  <a:pos x="139" y="0"/>
                </a:cxn>
                <a:cxn ang="0">
                  <a:pos x="139" y="144"/>
                </a:cxn>
                <a:cxn ang="0">
                  <a:pos x="0" y="165"/>
                </a:cxn>
                <a:cxn ang="0">
                  <a:pos x="0" y="144"/>
                </a:cxn>
                <a:cxn ang="0">
                  <a:pos x="134" y="126"/>
                </a:cxn>
                <a:cxn ang="0">
                  <a:pos x="134" y="126"/>
                </a:cxn>
              </a:cxnLst>
              <a:rect l="0" t="0" r="r" b="b"/>
              <a:pathLst>
                <a:path w="139" h="165">
                  <a:moveTo>
                    <a:pt x="134" y="126"/>
                  </a:moveTo>
                  <a:lnTo>
                    <a:pt x="134" y="4"/>
                  </a:lnTo>
                  <a:lnTo>
                    <a:pt x="139" y="0"/>
                  </a:lnTo>
                  <a:lnTo>
                    <a:pt x="139" y="144"/>
                  </a:lnTo>
                  <a:lnTo>
                    <a:pt x="0" y="165"/>
                  </a:lnTo>
                  <a:lnTo>
                    <a:pt x="0" y="144"/>
                  </a:lnTo>
                  <a:lnTo>
                    <a:pt x="134" y="126"/>
                  </a:lnTo>
                  <a:lnTo>
                    <a:pt x="134" y="126"/>
                  </a:lnTo>
                  <a:close/>
                </a:path>
              </a:pathLst>
            </a:custGeom>
            <a:solidFill>
              <a:srgbClr val="D1BB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556001" y="5392738"/>
              <a:ext cx="7938" cy="228600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5" y="144"/>
                </a:cxn>
                <a:cxn ang="0">
                  <a:pos x="0" y="126"/>
                </a:cxn>
                <a:cxn ang="0">
                  <a:pos x="0" y="126"/>
                </a:cxn>
              </a:cxnLst>
              <a:rect l="0" t="0" r="r" b="b"/>
              <a:pathLst>
                <a:path w="5" h="144">
                  <a:moveTo>
                    <a:pt x="0" y="126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5" y="144"/>
                  </a:lnTo>
                  <a:lnTo>
                    <a:pt x="0" y="12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A18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343276" y="5399088"/>
              <a:ext cx="212725" cy="22225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34" y="0"/>
                </a:cxn>
                <a:cxn ang="0">
                  <a:pos x="134" y="122"/>
                </a:cxn>
                <a:cxn ang="0">
                  <a:pos x="0" y="140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134" h="140">
                  <a:moveTo>
                    <a:pt x="0" y="18"/>
                  </a:moveTo>
                  <a:lnTo>
                    <a:pt x="134" y="0"/>
                  </a:lnTo>
                  <a:lnTo>
                    <a:pt x="134" y="122"/>
                  </a:lnTo>
                  <a:lnTo>
                    <a:pt x="0" y="140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343276" y="5399088"/>
              <a:ext cx="200025" cy="207963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26" y="0"/>
                </a:cxn>
                <a:cxn ang="0">
                  <a:pos x="126" y="114"/>
                </a:cxn>
                <a:cxn ang="0">
                  <a:pos x="0" y="131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126" h="131">
                  <a:moveTo>
                    <a:pt x="0" y="18"/>
                  </a:moveTo>
                  <a:lnTo>
                    <a:pt x="126" y="0"/>
                  </a:lnTo>
                  <a:lnTo>
                    <a:pt x="126" y="114"/>
                  </a:lnTo>
                  <a:lnTo>
                    <a:pt x="0" y="131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2627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343276" y="5407025"/>
              <a:ext cx="212725" cy="200025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87"/>
                </a:cxn>
                <a:cxn ang="0">
                  <a:pos x="134" y="78"/>
                </a:cxn>
                <a:cxn ang="0">
                  <a:pos x="134" y="87"/>
                </a:cxn>
                <a:cxn ang="0">
                  <a:pos x="74" y="95"/>
                </a:cxn>
                <a:cxn ang="0">
                  <a:pos x="74" y="126"/>
                </a:cxn>
                <a:cxn ang="0">
                  <a:pos x="69" y="126"/>
                </a:cxn>
                <a:cxn ang="0">
                  <a:pos x="65" y="95"/>
                </a:cxn>
                <a:cxn ang="0">
                  <a:pos x="0" y="104"/>
                </a:cxn>
                <a:cxn ang="0">
                  <a:pos x="0" y="95"/>
                </a:cxn>
                <a:cxn ang="0">
                  <a:pos x="69" y="87"/>
                </a:cxn>
                <a:cxn ang="0">
                  <a:pos x="65" y="0"/>
                </a:cxn>
                <a:cxn ang="0">
                  <a:pos x="74" y="0"/>
                </a:cxn>
                <a:cxn ang="0">
                  <a:pos x="74" y="0"/>
                </a:cxn>
              </a:cxnLst>
              <a:rect l="0" t="0" r="r" b="b"/>
              <a:pathLst>
                <a:path w="134" h="126">
                  <a:moveTo>
                    <a:pt x="74" y="0"/>
                  </a:moveTo>
                  <a:lnTo>
                    <a:pt x="74" y="87"/>
                  </a:lnTo>
                  <a:lnTo>
                    <a:pt x="134" y="78"/>
                  </a:lnTo>
                  <a:lnTo>
                    <a:pt x="134" y="87"/>
                  </a:lnTo>
                  <a:lnTo>
                    <a:pt x="74" y="95"/>
                  </a:lnTo>
                  <a:lnTo>
                    <a:pt x="74" y="126"/>
                  </a:lnTo>
                  <a:lnTo>
                    <a:pt x="69" y="126"/>
                  </a:lnTo>
                  <a:lnTo>
                    <a:pt x="65" y="95"/>
                  </a:lnTo>
                  <a:lnTo>
                    <a:pt x="0" y="104"/>
                  </a:lnTo>
                  <a:lnTo>
                    <a:pt x="0" y="95"/>
                  </a:lnTo>
                  <a:lnTo>
                    <a:pt x="69" y="87"/>
                  </a:lnTo>
                  <a:lnTo>
                    <a:pt x="65" y="0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8180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605213" y="5386388"/>
              <a:ext cx="53975" cy="68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34" y="39"/>
                </a:cxn>
                <a:cxn ang="0">
                  <a:pos x="0" y="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43">
                  <a:moveTo>
                    <a:pt x="0" y="0"/>
                  </a:moveTo>
                  <a:lnTo>
                    <a:pt x="34" y="0"/>
                  </a:lnTo>
                  <a:lnTo>
                    <a:pt x="34" y="39"/>
                  </a:lnTo>
                  <a:lnTo>
                    <a:pt x="0" y="4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605213" y="5386388"/>
              <a:ext cx="41275" cy="55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26" y="30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35">
                  <a:moveTo>
                    <a:pt x="0" y="0"/>
                  </a:moveTo>
                  <a:lnTo>
                    <a:pt x="26" y="0"/>
                  </a:lnTo>
                  <a:lnTo>
                    <a:pt x="26" y="30"/>
                  </a:lnTo>
                  <a:lnTo>
                    <a:pt x="0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5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343276" y="4784725"/>
              <a:ext cx="220663" cy="173038"/>
            </a:xfrm>
            <a:custGeom>
              <a:avLst/>
              <a:gdLst/>
              <a:ahLst/>
              <a:cxnLst>
                <a:cxn ang="0">
                  <a:pos x="134" y="87"/>
                </a:cxn>
                <a:cxn ang="0">
                  <a:pos x="134" y="0"/>
                </a:cxn>
                <a:cxn ang="0">
                  <a:pos x="139" y="0"/>
                </a:cxn>
                <a:cxn ang="0">
                  <a:pos x="139" y="100"/>
                </a:cxn>
                <a:cxn ang="0">
                  <a:pos x="0" y="109"/>
                </a:cxn>
                <a:cxn ang="0">
                  <a:pos x="0" y="96"/>
                </a:cxn>
                <a:cxn ang="0">
                  <a:pos x="134" y="87"/>
                </a:cxn>
                <a:cxn ang="0">
                  <a:pos x="134" y="87"/>
                </a:cxn>
              </a:cxnLst>
              <a:rect l="0" t="0" r="r" b="b"/>
              <a:pathLst>
                <a:path w="139" h="109">
                  <a:moveTo>
                    <a:pt x="134" y="87"/>
                  </a:moveTo>
                  <a:lnTo>
                    <a:pt x="134" y="0"/>
                  </a:lnTo>
                  <a:lnTo>
                    <a:pt x="139" y="0"/>
                  </a:lnTo>
                  <a:lnTo>
                    <a:pt x="139" y="100"/>
                  </a:lnTo>
                  <a:lnTo>
                    <a:pt x="0" y="109"/>
                  </a:lnTo>
                  <a:lnTo>
                    <a:pt x="0" y="96"/>
                  </a:lnTo>
                  <a:lnTo>
                    <a:pt x="134" y="87"/>
                  </a:lnTo>
                  <a:lnTo>
                    <a:pt x="134" y="87"/>
                  </a:lnTo>
                  <a:close/>
                </a:path>
              </a:pathLst>
            </a:custGeom>
            <a:solidFill>
              <a:srgbClr val="D1BB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556001" y="4784725"/>
              <a:ext cx="7938" cy="158750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100"/>
                </a:cxn>
                <a:cxn ang="0">
                  <a:pos x="0" y="87"/>
                </a:cxn>
                <a:cxn ang="0">
                  <a:pos x="0" y="87"/>
                </a:cxn>
              </a:cxnLst>
              <a:rect l="0" t="0" r="r" b="b"/>
              <a:pathLst>
                <a:path w="5" h="100">
                  <a:moveTo>
                    <a:pt x="0" y="87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100"/>
                  </a:lnTo>
                  <a:lnTo>
                    <a:pt x="0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A18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3343276" y="4784725"/>
              <a:ext cx="212725" cy="14605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34" y="0"/>
                </a:cxn>
                <a:cxn ang="0">
                  <a:pos x="134" y="87"/>
                </a:cxn>
                <a:cxn ang="0">
                  <a:pos x="0" y="92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34" h="92">
                  <a:moveTo>
                    <a:pt x="0" y="9"/>
                  </a:moveTo>
                  <a:lnTo>
                    <a:pt x="134" y="0"/>
                  </a:lnTo>
                  <a:lnTo>
                    <a:pt x="134" y="87"/>
                  </a:lnTo>
                  <a:lnTo>
                    <a:pt x="0" y="92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3343276" y="4784725"/>
              <a:ext cx="200025" cy="13811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26" y="0"/>
                </a:cxn>
                <a:cxn ang="0">
                  <a:pos x="126" y="78"/>
                </a:cxn>
                <a:cxn ang="0">
                  <a:pos x="0" y="87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26" h="87">
                  <a:moveTo>
                    <a:pt x="0" y="9"/>
                  </a:moveTo>
                  <a:lnTo>
                    <a:pt x="126" y="0"/>
                  </a:lnTo>
                  <a:lnTo>
                    <a:pt x="126" y="78"/>
                  </a:lnTo>
                  <a:lnTo>
                    <a:pt x="0" y="87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2627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3343276" y="4792663"/>
              <a:ext cx="212725" cy="138113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56"/>
                </a:cxn>
                <a:cxn ang="0">
                  <a:pos x="134" y="56"/>
                </a:cxn>
                <a:cxn ang="0">
                  <a:pos x="134" y="60"/>
                </a:cxn>
                <a:cxn ang="0">
                  <a:pos x="74" y="65"/>
                </a:cxn>
                <a:cxn ang="0">
                  <a:pos x="74" y="87"/>
                </a:cxn>
                <a:cxn ang="0">
                  <a:pos x="69" y="87"/>
                </a:cxn>
                <a:cxn ang="0">
                  <a:pos x="65" y="65"/>
                </a:cxn>
                <a:cxn ang="0">
                  <a:pos x="0" y="69"/>
                </a:cxn>
                <a:cxn ang="0">
                  <a:pos x="0" y="60"/>
                </a:cxn>
                <a:cxn ang="0">
                  <a:pos x="69" y="56"/>
                </a:cxn>
                <a:cxn ang="0">
                  <a:pos x="65" y="0"/>
                </a:cxn>
                <a:cxn ang="0">
                  <a:pos x="74" y="0"/>
                </a:cxn>
                <a:cxn ang="0">
                  <a:pos x="74" y="0"/>
                </a:cxn>
              </a:cxnLst>
              <a:rect l="0" t="0" r="r" b="b"/>
              <a:pathLst>
                <a:path w="134" h="87">
                  <a:moveTo>
                    <a:pt x="74" y="0"/>
                  </a:moveTo>
                  <a:lnTo>
                    <a:pt x="74" y="56"/>
                  </a:lnTo>
                  <a:lnTo>
                    <a:pt x="134" y="56"/>
                  </a:lnTo>
                  <a:lnTo>
                    <a:pt x="134" y="60"/>
                  </a:lnTo>
                  <a:lnTo>
                    <a:pt x="74" y="65"/>
                  </a:lnTo>
                  <a:lnTo>
                    <a:pt x="74" y="87"/>
                  </a:lnTo>
                  <a:lnTo>
                    <a:pt x="69" y="87"/>
                  </a:lnTo>
                  <a:lnTo>
                    <a:pt x="65" y="65"/>
                  </a:lnTo>
                  <a:lnTo>
                    <a:pt x="0" y="69"/>
                  </a:lnTo>
                  <a:lnTo>
                    <a:pt x="0" y="60"/>
                  </a:lnTo>
                  <a:lnTo>
                    <a:pt x="69" y="56"/>
                  </a:lnTo>
                  <a:lnTo>
                    <a:pt x="65" y="0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8180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3287713" y="4467225"/>
              <a:ext cx="206375" cy="165100"/>
            </a:xfrm>
            <a:custGeom>
              <a:avLst/>
              <a:gdLst/>
              <a:ahLst/>
              <a:cxnLst>
                <a:cxn ang="0">
                  <a:pos x="126" y="87"/>
                </a:cxn>
                <a:cxn ang="0">
                  <a:pos x="126" y="0"/>
                </a:cxn>
                <a:cxn ang="0">
                  <a:pos x="130" y="0"/>
                </a:cxn>
                <a:cxn ang="0">
                  <a:pos x="130" y="100"/>
                </a:cxn>
                <a:cxn ang="0">
                  <a:pos x="0" y="104"/>
                </a:cxn>
                <a:cxn ang="0">
                  <a:pos x="0" y="91"/>
                </a:cxn>
                <a:cxn ang="0">
                  <a:pos x="126" y="87"/>
                </a:cxn>
                <a:cxn ang="0">
                  <a:pos x="126" y="87"/>
                </a:cxn>
              </a:cxnLst>
              <a:rect l="0" t="0" r="r" b="b"/>
              <a:pathLst>
                <a:path w="130" h="104">
                  <a:moveTo>
                    <a:pt x="126" y="87"/>
                  </a:moveTo>
                  <a:lnTo>
                    <a:pt x="126" y="0"/>
                  </a:lnTo>
                  <a:lnTo>
                    <a:pt x="130" y="0"/>
                  </a:lnTo>
                  <a:lnTo>
                    <a:pt x="130" y="100"/>
                  </a:lnTo>
                  <a:lnTo>
                    <a:pt x="0" y="104"/>
                  </a:lnTo>
                  <a:lnTo>
                    <a:pt x="0" y="91"/>
                  </a:lnTo>
                  <a:lnTo>
                    <a:pt x="126" y="87"/>
                  </a:lnTo>
                  <a:lnTo>
                    <a:pt x="126" y="87"/>
                  </a:lnTo>
                  <a:close/>
                </a:path>
              </a:pathLst>
            </a:custGeom>
            <a:solidFill>
              <a:srgbClr val="D1BB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3487738" y="4467225"/>
              <a:ext cx="6350" cy="158750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100"/>
                </a:cxn>
                <a:cxn ang="0">
                  <a:pos x="0" y="87"/>
                </a:cxn>
                <a:cxn ang="0">
                  <a:pos x="0" y="87"/>
                </a:cxn>
              </a:cxnLst>
              <a:rect l="0" t="0" r="r" b="b"/>
              <a:pathLst>
                <a:path w="4" h="100">
                  <a:moveTo>
                    <a:pt x="0" y="87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100"/>
                  </a:lnTo>
                  <a:lnTo>
                    <a:pt x="0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A18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3287713" y="4467225"/>
              <a:ext cx="200025" cy="14446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26" y="0"/>
                </a:cxn>
                <a:cxn ang="0">
                  <a:pos x="126" y="87"/>
                </a:cxn>
                <a:cxn ang="0">
                  <a:pos x="0" y="91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6" h="91">
                  <a:moveTo>
                    <a:pt x="0" y="4"/>
                  </a:moveTo>
                  <a:lnTo>
                    <a:pt x="126" y="0"/>
                  </a:lnTo>
                  <a:lnTo>
                    <a:pt x="126" y="87"/>
                  </a:lnTo>
                  <a:lnTo>
                    <a:pt x="0" y="91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3287713" y="4467225"/>
              <a:ext cx="185738" cy="13176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17" y="0"/>
                </a:cxn>
                <a:cxn ang="0">
                  <a:pos x="117" y="83"/>
                </a:cxn>
                <a:cxn ang="0">
                  <a:pos x="0" y="83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17" h="83">
                  <a:moveTo>
                    <a:pt x="0" y="4"/>
                  </a:moveTo>
                  <a:lnTo>
                    <a:pt x="117" y="0"/>
                  </a:lnTo>
                  <a:lnTo>
                    <a:pt x="117" y="83"/>
                  </a:lnTo>
                  <a:lnTo>
                    <a:pt x="0" y="83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2627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3287713" y="4467225"/>
              <a:ext cx="200025" cy="144463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0" y="61"/>
                </a:cxn>
                <a:cxn ang="0">
                  <a:pos x="126" y="61"/>
                </a:cxn>
                <a:cxn ang="0">
                  <a:pos x="126" y="70"/>
                </a:cxn>
                <a:cxn ang="0">
                  <a:pos x="70" y="70"/>
                </a:cxn>
                <a:cxn ang="0">
                  <a:pos x="70" y="91"/>
                </a:cxn>
                <a:cxn ang="0">
                  <a:pos x="65" y="91"/>
                </a:cxn>
                <a:cxn ang="0">
                  <a:pos x="61" y="70"/>
                </a:cxn>
                <a:cxn ang="0">
                  <a:pos x="0" y="70"/>
                </a:cxn>
                <a:cxn ang="0">
                  <a:pos x="0" y="65"/>
                </a:cxn>
                <a:cxn ang="0">
                  <a:pos x="65" y="61"/>
                </a:cxn>
                <a:cxn ang="0">
                  <a:pos x="61" y="0"/>
                </a:cxn>
                <a:cxn ang="0">
                  <a:pos x="70" y="0"/>
                </a:cxn>
                <a:cxn ang="0">
                  <a:pos x="70" y="0"/>
                </a:cxn>
              </a:cxnLst>
              <a:rect l="0" t="0" r="r" b="b"/>
              <a:pathLst>
                <a:path w="126" h="91">
                  <a:moveTo>
                    <a:pt x="70" y="0"/>
                  </a:moveTo>
                  <a:lnTo>
                    <a:pt x="70" y="61"/>
                  </a:lnTo>
                  <a:lnTo>
                    <a:pt x="126" y="61"/>
                  </a:lnTo>
                  <a:lnTo>
                    <a:pt x="126" y="70"/>
                  </a:lnTo>
                  <a:lnTo>
                    <a:pt x="70" y="70"/>
                  </a:lnTo>
                  <a:lnTo>
                    <a:pt x="70" y="91"/>
                  </a:lnTo>
                  <a:lnTo>
                    <a:pt x="65" y="91"/>
                  </a:lnTo>
                  <a:lnTo>
                    <a:pt x="61" y="70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65" y="61"/>
                  </a:lnTo>
                  <a:lnTo>
                    <a:pt x="61" y="0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8180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1285876" y="4273550"/>
              <a:ext cx="530225" cy="1368425"/>
            </a:xfrm>
            <a:custGeom>
              <a:avLst/>
              <a:gdLst/>
              <a:ahLst/>
              <a:cxnLst>
                <a:cxn ang="0">
                  <a:pos x="334" y="836"/>
                </a:cxn>
                <a:cxn ang="0">
                  <a:pos x="78" y="862"/>
                </a:cxn>
                <a:cxn ang="0">
                  <a:pos x="5" y="762"/>
                </a:cxn>
                <a:cxn ang="0">
                  <a:pos x="0" y="22"/>
                </a:cxn>
                <a:cxn ang="0">
                  <a:pos x="87" y="0"/>
                </a:cxn>
                <a:cxn ang="0">
                  <a:pos x="282" y="0"/>
                </a:cxn>
                <a:cxn ang="0">
                  <a:pos x="291" y="22"/>
                </a:cxn>
                <a:cxn ang="0">
                  <a:pos x="334" y="836"/>
                </a:cxn>
                <a:cxn ang="0">
                  <a:pos x="334" y="836"/>
                </a:cxn>
              </a:cxnLst>
              <a:rect l="0" t="0" r="r" b="b"/>
              <a:pathLst>
                <a:path w="334" h="862">
                  <a:moveTo>
                    <a:pt x="334" y="836"/>
                  </a:moveTo>
                  <a:lnTo>
                    <a:pt x="78" y="862"/>
                  </a:lnTo>
                  <a:lnTo>
                    <a:pt x="5" y="762"/>
                  </a:lnTo>
                  <a:lnTo>
                    <a:pt x="0" y="22"/>
                  </a:lnTo>
                  <a:lnTo>
                    <a:pt x="87" y="0"/>
                  </a:lnTo>
                  <a:lnTo>
                    <a:pt x="282" y="0"/>
                  </a:lnTo>
                  <a:lnTo>
                    <a:pt x="291" y="22"/>
                  </a:lnTo>
                  <a:lnTo>
                    <a:pt x="334" y="836"/>
                  </a:lnTo>
                  <a:lnTo>
                    <a:pt x="334" y="836"/>
                  </a:lnTo>
                  <a:close/>
                </a:path>
              </a:pathLst>
            </a:custGeom>
            <a:solidFill>
              <a:srgbClr val="9C94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3673476" y="5172075"/>
              <a:ext cx="34925" cy="179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2" y="13"/>
                </a:cxn>
                <a:cxn ang="0">
                  <a:pos x="22" y="113"/>
                </a:cxn>
                <a:cxn ang="0">
                  <a:pos x="0" y="9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2" h="113">
                  <a:moveTo>
                    <a:pt x="4" y="0"/>
                  </a:moveTo>
                  <a:lnTo>
                    <a:pt x="22" y="13"/>
                  </a:lnTo>
                  <a:lnTo>
                    <a:pt x="22" y="113"/>
                  </a:lnTo>
                  <a:lnTo>
                    <a:pt x="0" y="9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56E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3679826" y="5178425"/>
              <a:ext cx="49213" cy="173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0"/>
                </a:cxn>
                <a:cxn ang="0">
                  <a:pos x="31" y="9"/>
                </a:cxn>
                <a:cxn ang="0">
                  <a:pos x="31" y="109"/>
                </a:cxn>
                <a:cxn ang="0">
                  <a:pos x="18" y="109"/>
                </a:cxn>
                <a:cxn ang="0">
                  <a:pos x="18" y="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" h="109">
                  <a:moveTo>
                    <a:pt x="0" y="0"/>
                  </a:moveTo>
                  <a:lnTo>
                    <a:pt x="13" y="0"/>
                  </a:lnTo>
                  <a:lnTo>
                    <a:pt x="31" y="9"/>
                  </a:lnTo>
                  <a:lnTo>
                    <a:pt x="31" y="109"/>
                  </a:lnTo>
                  <a:lnTo>
                    <a:pt x="18" y="109"/>
                  </a:lnTo>
                  <a:lnTo>
                    <a:pt x="18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DF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3590926" y="4432300"/>
              <a:ext cx="123825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78" y="139"/>
                </a:cxn>
                <a:cxn ang="0">
                  <a:pos x="78" y="96"/>
                </a:cxn>
                <a:cxn ang="0">
                  <a:pos x="17" y="70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78" h="144">
                  <a:moveTo>
                    <a:pt x="0" y="144"/>
                  </a:moveTo>
                  <a:lnTo>
                    <a:pt x="78" y="139"/>
                  </a:lnTo>
                  <a:lnTo>
                    <a:pt x="78" y="96"/>
                  </a:lnTo>
                  <a:lnTo>
                    <a:pt x="17" y="7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61635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3275013" y="5324475"/>
              <a:ext cx="446088" cy="82550"/>
            </a:xfrm>
            <a:custGeom>
              <a:avLst/>
              <a:gdLst/>
              <a:ahLst/>
              <a:cxnLst>
                <a:cxn ang="0">
                  <a:pos x="281" y="21"/>
                </a:cxn>
                <a:cxn ang="0">
                  <a:pos x="255" y="0"/>
                </a:cxn>
                <a:cxn ang="0">
                  <a:pos x="0" y="30"/>
                </a:cxn>
                <a:cxn ang="0">
                  <a:pos x="21" y="52"/>
                </a:cxn>
                <a:cxn ang="0">
                  <a:pos x="281" y="21"/>
                </a:cxn>
                <a:cxn ang="0">
                  <a:pos x="281" y="21"/>
                </a:cxn>
              </a:cxnLst>
              <a:rect l="0" t="0" r="r" b="b"/>
              <a:pathLst>
                <a:path w="281" h="52">
                  <a:moveTo>
                    <a:pt x="281" y="21"/>
                  </a:moveTo>
                  <a:lnTo>
                    <a:pt x="255" y="0"/>
                  </a:lnTo>
                  <a:lnTo>
                    <a:pt x="0" y="30"/>
                  </a:lnTo>
                  <a:lnTo>
                    <a:pt x="21" y="52"/>
                  </a:lnTo>
                  <a:lnTo>
                    <a:pt x="281" y="21"/>
                  </a:lnTo>
                  <a:lnTo>
                    <a:pt x="281" y="21"/>
                  </a:lnTo>
                  <a:close/>
                </a:path>
              </a:pathLst>
            </a:custGeom>
            <a:solidFill>
              <a:srgbClr val="AE9C6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3254376" y="5365750"/>
              <a:ext cx="53975" cy="4127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4" y="21"/>
                </a:cxn>
                <a:cxn ang="0">
                  <a:pos x="21" y="26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34" h="26">
                  <a:moveTo>
                    <a:pt x="17" y="0"/>
                  </a:moveTo>
                  <a:lnTo>
                    <a:pt x="34" y="21"/>
                  </a:lnTo>
                  <a:lnTo>
                    <a:pt x="21" y="26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9F3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3267076" y="4584700"/>
              <a:ext cx="468313" cy="173038"/>
            </a:xfrm>
            <a:custGeom>
              <a:avLst/>
              <a:gdLst/>
              <a:ahLst/>
              <a:cxnLst>
                <a:cxn ang="0">
                  <a:pos x="18" y="52"/>
                </a:cxn>
                <a:cxn ang="0">
                  <a:pos x="282" y="43"/>
                </a:cxn>
                <a:cxn ang="0">
                  <a:pos x="282" y="0"/>
                </a:cxn>
                <a:cxn ang="0">
                  <a:pos x="295" y="0"/>
                </a:cxn>
                <a:cxn ang="0">
                  <a:pos x="295" y="78"/>
                </a:cxn>
                <a:cxn ang="0">
                  <a:pos x="295" y="78"/>
                </a:cxn>
                <a:cxn ang="0">
                  <a:pos x="295" y="96"/>
                </a:cxn>
                <a:cxn ang="0">
                  <a:pos x="0" y="109"/>
                </a:cxn>
                <a:cxn ang="0">
                  <a:pos x="0" y="78"/>
                </a:cxn>
                <a:cxn ang="0">
                  <a:pos x="0" y="52"/>
                </a:cxn>
                <a:cxn ang="0">
                  <a:pos x="0" y="9"/>
                </a:cxn>
                <a:cxn ang="0">
                  <a:pos x="18" y="9"/>
                </a:cxn>
                <a:cxn ang="0">
                  <a:pos x="18" y="52"/>
                </a:cxn>
                <a:cxn ang="0">
                  <a:pos x="18" y="52"/>
                </a:cxn>
              </a:cxnLst>
              <a:rect l="0" t="0" r="r" b="b"/>
              <a:pathLst>
                <a:path w="295" h="109">
                  <a:moveTo>
                    <a:pt x="18" y="52"/>
                  </a:moveTo>
                  <a:lnTo>
                    <a:pt x="282" y="43"/>
                  </a:lnTo>
                  <a:lnTo>
                    <a:pt x="282" y="0"/>
                  </a:lnTo>
                  <a:lnTo>
                    <a:pt x="295" y="0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95" y="96"/>
                  </a:lnTo>
                  <a:lnTo>
                    <a:pt x="0" y="109"/>
                  </a:lnTo>
                  <a:lnTo>
                    <a:pt x="0" y="78"/>
                  </a:lnTo>
                  <a:lnTo>
                    <a:pt x="0" y="52"/>
                  </a:lnTo>
                  <a:lnTo>
                    <a:pt x="0" y="9"/>
                  </a:lnTo>
                  <a:lnTo>
                    <a:pt x="18" y="9"/>
                  </a:lnTo>
                  <a:lnTo>
                    <a:pt x="18" y="52"/>
                  </a:lnTo>
                  <a:lnTo>
                    <a:pt x="18" y="52"/>
                  </a:lnTo>
                  <a:close/>
                </a:path>
              </a:pathLst>
            </a:custGeom>
            <a:solidFill>
              <a:srgbClr val="E2DC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3336926" y="4943475"/>
              <a:ext cx="233363" cy="15875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47" y="0"/>
                </a:cxn>
                <a:cxn ang="0">
                  <a:pos x="147" y="92"/>
                </a:cxn>
                <a:cxn ang="0">
                  <a:pos x="0" y="10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47" h="100">
                  <a:moveTo>
                    <a:pt x="0" y="9"/>
                  </a:moveTo>
                  <a:lnTo>
                    <a:pt x="147" y="0"/>
                  </a:lnTo>
                  <a:lnTo>
                    <a:pt x="147" y="92"/>
                  </a:lnTo>
                  <a:lnTo>
                    <a:pt x="0" y="10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3C99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524126" y="4446588"/>
              <a:ext cx="730250" cy="127158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73" y="0"/>
                </a:cxn>
                <a:cxn ang="0">
                  <a:pos x="373" y="83"/>
                </a:cxn>
                <a:cxn ang="0">
                  <a:pos x="460" y="100"/>
                </a:cxn>
                <a:cxn ang="0">
                  <a:pos x="460" y="261"/>
                </a:cxn>
                <a:cxn ang="0">
                  <a:pos x="442" y="261"/>
                </a:cxn>
                <a:cxn ang="0">
                  <a:pos x="442" y="479"/>
                </a:cxn>
                <a:cxn ang="0">
                  <a:pos x="460" y="483"/>
                </a:cxn>
                <a:cxn ang="0">
                  <a:pos x="460" y="770"/>
                </a:cxn>
                <a:cxn ang="0">
                  <a:pos x="48" y="801"/>
                </a:cxn>
                <a:cxn ang="0">
                  <a:pos x="48" y="231"/>
                </a:cxn>
                <a:cxn ang="0">
                  <a:pos x="70" y="231"/>
                </a:cxn>
                <a:cxn ang="0">
                  <a:pos x="70" y="209"/>
                </a:cxn>
                <a:cxn ang="0">
                  <a:pos x="70" y="209"/>
                </a:cxn>
                <a:cxn ang="0">
                  <a:pos x="70" y="113"/>
                </a:cxn>
                <a:cxn ang="0">
                  <a:pos x="57" y="113"/>
                </a:cxn>
                <a:cxn ang="0">
                  <a:pos x="57" y="183"/>
                </a:cxn>
                <a:cxn ang="0">
                  <a:pos x="57" y="113"/>
                </a:cxn>
                <a:cxn ang="0">
                  <a:pos x="0" y="91"/>
                </a:cxn>
                <a:cxn ang="0">
                  <a:pos x="0" y="22"/>
                </a:cxn>
                <a:cxn ang="0">
                  <a:pos x="26" y="2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460" h="801">
                  <a:moveTo>
                    <a:pt x="26" y="0"/>
                  </a:moveTo>
                  <a:lnTo>
                    <a:pt x="373" y="0"/>
                  </a:lnTo>
                  <a:lnTo>
                    <a:pt x="373" y="83"/>
                  </a:lnTo>
                  <a:lnTo>
                    <a:pt x="460" y="100"/>
                  </a:lnTo>
                  <a:lnTo>
                    <a:pt x="460" y="261"/>
                  </a:lnTo>
                  <a:lnTo>
                    <a:pt x="442" y="261"/>
                  </a:lnTo>
                  <a:lnTo>
                    <a:pt x="442" y="479"/>
                  </a:lnTo>
                  <a:lnTo>
                    <a:pt x="460" y="483"/>
                  </a:lnTo>
                  <a:lnTo>
                    <a:pt x="460" y="770"/>
                  </a:lnTo>
                  <a:lnTo>
                    <a:pt x="48" y="801"/>
                  </a:lnTo>
                  <a:lnTo>
                    <a:pt x="48" y="231"/>
                  </a:lnTo>
                  <a:lnTo>
                    <a:pt x="70" y="231"/>
                  </a:lnTo>
                  <a:lnTo>
                    <a:pt x="70" y="209"/>
                  </a:lnTo>
                  <a:lnTo>
                    <a:pt x="70" y="209"/>
                  </a:lnTo>
                  <a:lnTo>
                    <a:pt x="70" y="113"/>
                  </a:lnTo>
                  <a:lnTo>
                    <a:pt x="57" y="113"/>
                  </a:lnTo>
                  <a:lnTo>
                    <a:pt x="57" y="183"/>
                  </a:lnTo>
                  <a:lnTo>
                    <a:pt x="57" y="113"/>
                  </a:lnTo>
                  <a:lnTo>
                    <a:pt x="0" y="91"/>
                  </a:lnTo>
                  <a:lnTo>
                    <a:pt x="0" y="22"/>
                  </a:lnTo>
                  <a:lnTo>
                    <a:pt x="26" y="2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8A795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3130551" y="5089525"/>
              <a:ext cx="68263" cy="2349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3" y="8"/>
                </a:cxn>
                <a:cxn ang="0">
                  <a:pos x="39" y="148"/>
                </a:cxn>
                <a:cxn ang="0">
                  <a:pos x="0" y="13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3" h="148">
                  <a:moveTo>
                    <a:pt x="4" y="0"/>
                  </a:moveTo>
                  <a:lnTo>
                    <a:pt x="43" y="8"/>
                  </a:lnTo>
                  <a:lnTo>
                    <a:pt x="39" y="148"/>
                  </a:lnTo>
                  <a:lnTo>
                    <a:pt x="0" y="13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241F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105026" y="4205288"/>
              <a:ext cx="88900" cy="2000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56" y="126"/>
                </a:cxn>
                <a:cxn ang="0">
                  <a:pos x="0" y="12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6" h="126">
                  <a:moveTo>
                    <a:pt x="0" y="0"/>
                  </a:moveTo>
                  <a:lnTo>
                    <a:pt x="56" y="0"/>
                  </a:lnTo>
                  <a:lnTo>
                    <a:pt x="56" y="126"/>
                  </a:lnTo>
                  <a:lnTo>
                    <a:pt x="0" y="12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1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105026" y="4205288"/>
              <a:ext cx="76200" cy="1857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17"/>
                </a:cxn>
                <a:cxn ang="0">
                  <a:pos x="0" y="1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" h="117">
                  <a:moveTo>
                    <a:pt x="0" y="0"/>
                  </a:moveTo>
                  <a:lnTo>
                    <a:pt x="48" y="0"/>
                  </a:lnTo>
                  <a:lnTo>
                    <a:pt x="48" y="117"/>
                  </a:lnTo>
                  <a:lnTo>
                    <a:pt x="0" y="1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28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105026" y="4294188"/>
              <a:ext cx="88900" cy="20638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56" h="13">
                  <a:moveTo>
                    <a:pt x="56" y="0"/>
                  </a:moveTo>
                  <a:lnTo>
                    <a:pt x="56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676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276476" y="4205288"/>
              <a:ext cx="90488" cy="2000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57" y="126"/>
                </a:cxn>
                <a:cxn ang="0">
                  <a:pos x="0" y="12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" h="126">
                  <a:moveTo>
                    <a:pt x="0" y="0"/>
                  </a:moveTo>
                  <a:lnTo>
                    <a:pt x="57" y="0"/>
                  </a:lnTo>
                  <a:lnTo>
                    <a:pt x="57" y="126"/>
                  </a:lnTo>
                  <a:lnTo>
                    <a:pt x="0" y="12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1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276476" y="4205288"/>
              <a:ext cx="76200" cy="1857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17"/>
                </a:cxn>
                <a:cxn ang="0">
                  <a:pos x="0" y="1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" h="117">
                  <a:moveTo>
                    <a:pt x="0" y="0"/>
                  </a:moveTo>
                  <a:lnTo>
                    <a:pt x="48" y="0"/>
                  </a:lnTo>
                  <a:lnTo>
                    <a:pt x="48" y="117"/>
                  </a:lnTo>
                  <a:lnTo>
                    <a:pt x="0" y="1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28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276476" y="4294188"/>
              <a:ext cx="90488" cy="20638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57" h="13">
                  <a:moveTo>
                    <a:pt x="57" y="0"/>
                  </a:moveTo>
                  <a:lnTo>
                    <a:pt x="57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676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2635251" y="4205288"/>
              <a:ext cx="74613" cy="193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47" y="122"/>
                </a:cxn>
                <a:cxn ang="0">
                  <a:pos x="0" y="12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7" h="122">
                  <a:moveTo>
                    <a:pt x="0" y="0"/>
                  </a:moveTo>
                  <a:lnTo>
                    <a:pt x="47" y="0"/>
                  </a:lnTo>
                  <a:lnTo>
                    <a:pt x="47" y="122"/>
                  </a:lnTo>
                  <a:lnTo>
                    <a:pt x="0" y="1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1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635251" y="4205288"/>
              <a:ext cx="61913" cy="179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39" y="113"/>
                </a:cxn>
                <a:cxn ang="0">
                  <a:pos x="0" y="11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" h="113">
                  <a:moveTo>
                    <a:pt x="0" y="0"/>
                  </a:moveTo>
                  <a:lnTo>
                    <a:pt x="39" y="0"/>
                  </a:lnTo>
                  <a:lnTo>
                    <a:pt x="39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28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635251" y="4294188"/>
              <a:ext cx="74613" cy="14288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7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7" h="9">
                  <a:moveTo>
                    <a:pt x="47" y="0"/>
                  </a:moveTo>
                  <a:lnTo>
                    <a:pt x="47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676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2930526" y="4205288"/>
              <a:ext cx="76200" cy="1857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17"/>
                </a:cxn>
                <a:cxn ang="0">
                  <a:pos x="0" y="1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" h="117">
                  <a:moveTo>
                    <a:pt x="0" y="0"/>
                  </a:moveTo>
                  <a:lnTo>
                    <a:pt x="48" y="0"/>
                  </a:lnTo>
                  <a:lnTo>
                    <a:pt x="48" y="117"/>
                  </a:lnTo>
                  <a:lnTo>
                    <a:pt x="0" y="1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1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930526" y="4205288"/>
              <a:ext cx="68263" cy="171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108"/>
                </a:cxn>
                <a:cxn ang="0">
                  <a:pos x="0" y="10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" h="108">
                  <a:moveTo>
                    <a:pt x="0" y="0"/>
                  </a:moveTo>
                  <a:lnTo>
                    <a:pt x="43" y="0"/>
                  </a:lnTo>
                  <a:lnTo>
                    <a:pt x="43" y="108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28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2930526" y="4287838"/>
              <a:ext cx="76200" cy="2063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48" h="13">
                  <a:moveTo>
                    <a:pt x="48" y="0"/>
                  </a:moveTo>
                  <a:lnTo>
                    <a:pt x="48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676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3260726" y="4205288"/>
              <a:ext cx="61913" cy="171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39" y="108"/>
                </a:cxn>
                <a:cxn ang="0">
                  <a:pos x="0" y="10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" h="108">
                  <a:moveTo>
                    <a:pt x="0" y="0"/>
                  </a:moveTo>
                  <a:lnTo>
                    <a:pt x="39" y="0"/>
                  </a:lnTo>
                  <a:lnTo>
                    <a:pt x="39" y="108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1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3260726" y="4205288"/>
              <a:ext cx="55563" cy="165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104"/>
                </a:cxn>
                <a:cxn ang="0">
                  <a:pos x="0" y="10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" h="104">
                  <a:moveTo>
                    <a:pt x="0" y="0"/>
                  </a:moveTo>
                  <a:lnTo>
                    <a:pt x="35" y="0"/>
                  </a:lnTo>
                  <a:lnTo>
                    <a:pt x="35" y="104"/>
                  </a:lnTo>
                  <a:lnTo>
                    <a:pt x="0" y="10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28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3260726" y="4287838"/>
              <a:ext cx="61913" cy="142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39" h="9">
                  <a:moveTo>
                    <a:pt x="39" y="0"/>
                  </a:moveTo>
                  <a:lnTo>
                    <a:pt x="39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76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3405188" y="4205288"/>
              <a:ext cx="61913" cy="171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39" y="108"/>
                </a:cxn>
                <a:cxn ang="0">
                  <a:pos x="0" y="10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" h="108">
                  <a:moveTo>
                    <a:pt x="0" y="0"/>
                  </a:moveTo>
                  <a:lnTo>
                    <a:pt x="39" y="0"/>
                  </a:lnTo>
                  <a:lnTo>
                    <a:pt x="39" y="108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1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3405188" y="4205288"/>
              <a:ext cx="47625" cy="165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0"/>
                </a:cxn>
                <a:cxn ang="0">
                  <a:pos x="30" y="104"/>
                </a:cxn>
                <a:cxn ang="0">
                  <a:pos x="0" y="10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04">
                  <a:moveTo>
                    <a:pt x="0" y="0"/>
                  </a:moveTo>
                  <a:lnTo>
                    <a:pt x="30" y="0"/>
                  </a:lnTo>
                  <a:lnTo>
                    <a:pt x="30" y="104"/>
                  </a:lnTo>
                  <a:lnTo>
                    <a:pt x="0" y="10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28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3405188" y="4287838"/>
              <a:ext cx="61913" cy="142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39" h="9">
                  <a:moveTo>
                    <a:pt x="39" y="0"/>
                  </a:moveTo>
                  <a:lnTo>
                    <a:pt x="39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76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2173288" y="3900488"/>
              <a:ext cx="144463" cy="152400"/>
            </a:xfrm>
            <a:custGeom>
              <a:avLst/>
              <a:gdLst/>
              <a:ahLst/>
              <a:cxnLst>
                <a:cxn ang="0">
                  <a:pos x="87" y="87"/>
                </a:cxn>
                <a:cxn ang="0">
                  <a:pos x="87" y="0"/>
                </a:cxn>
                <a:cxn ang="0">
                  <a:pos x="91" y="0"/>
                </a:cxn>
                <a:cxn ang="0">
                  <a:pos x="91" y="96"/>
                </a:cxn>
                <a:cxn ang="0">
                  <a:pos x="0" y="92"/>
                </a:cxn>
                <a:cxn ang="0">
                  <a:pos x="0" y="87"/>
                </a:cxn>
                <a:cxn ang="0">
                  <a:pos x="87" y="87"/>
                </a:cxn>
                <a:cxn ang="0">
                  <a:pos x="87" y="87"/>
                </a:cxn>
              </a:cxnLst>
              <a:rect l="0" t="0" r="r" b="b"/>
              <a:pathLst>
                <a:path w="91" h="96">
                  <a:moveTo>
                    <a:pt x="87" y="87"/>
                  </a:moveTo>
                  <a:lnTo>
                    <a:pt x="87" y="0"/>
                  </a:lnTo>
                  <a:lnTo>
                    <a:pt x="91" y="0"/>
                  </a:lnTo>
                  <a:lnTo>
                    <a:pt x="91" y="96"/>
                  </a:lnTo>
                  <a:lnTo>
                    <a:pt x="0" y="92"/>
                  </a:lnTo>
                  <a:lnTo>
                    <a:pt x="0" y="87"/>
                  </a:lnTo>
                  <a:lnTo>
                    <a:pt x="87" y="87"/>
                  </a:lnTo>
                  <a:lnTo>
                    <a:pt x="87" y="87"/>
                  </a:lnTo>
                  <a:close/>
                </a:path>
              </a:pathLst>
            </a:custGeom>
            <a:solidFill>
              <a:srgbClr val="D1BB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2311401" y="3900488"/>
              <a:ext cx="6350" cy="152400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96"/>
                </a:cxn>
                <a:cxn ang="0">
                  <a:pos x="0" y="87"/>
                </a:cxn>
                <a:cxn ang="0">
                  <a:pos x="0" y="87"/>
                </a:cxn>
              </a:cxnLst>
              <a:rect l="0" t="0" r="r" b="b"/>
              <a:pathLst>
                <a:path w="4" h="96">
                  <a:moveTo>
                    <a:pt x="0" y="87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96"/>
                  </a:lnTo>
                  <a:lnTo>
                    <a:pt x="0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A18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2173288" y="3900488"/>
              <a:ext cx="138113" cy="146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7" y="0"/>
                </a:cxn>
                <a:cxn ang="0">
                  <a:pos x="87" y="92"/>
                </a:cxn>
                <a:cxn ang="0">
                  <a:pos x="0" y="9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7" h="92">
                  <a:moveTo>
                    <a:pt x="0" y="0"/>
                  </a:moveTo>
                  <a:lnTo>
                    <a:pt x="87" y="0"/>
                  </a:lnTo>
                  <a:lnTo>
                    <a:pt x="87" y="92"/>
                  </a:lnTo>
                  <a:lnTo>
                    <a:pt x="0" y="9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2173288" y="3900488"/>
              <a:ext cx="131763" cy="131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" y="0"/>
                </a:cxn>
                <a:cxn ang="0">
                  <a:pos x="83" y="83"/>
                </a:cxn>
                <a:cxn ang="0">
                  <a:pos x="0" y="8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3" h="83">
                  <a:moveTo>
                    <a:pt x="0" y="0"/>
                  </a:moveTo>
                  <a:lnTo>
                    <a:pt x="83" y="0"/>
                  </a:lnTo>
                  <a:lnTo>
                    <a:pt x="83" y="83"/>
                  </a:lnTo>
                  <a:lnTo>
                    <a:pt x="0" y="8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7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2173288" y="3900488"/>
              <a:ext cx="138113" cy="131763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57"/>
                </a:cxn>
                <a:cxn ang="0">
                  <a:pos x="87" y="57"/>
                </a:cxn>
                <a:cxn ang="0">
                  <a:pos x="87" y="61"/>
                </a:cxn>
                <a:cxn ang="0">
                  <a:pos x="48" y="61"/>
                </a:cxn>
                <a:cxn ang="0">
                  <a:pos x="48" y="83"/>
                </a:cxn>
                <a:cxn ang="0">
                  <a:pos x="44" y="83"/>
                </a:cxn>
                <a:cxn ang="0">
                  <a:pos x="44" y="61"/>
                </a:cxn>
                <a:cxn ang="0">
                  <a:pos x="0" y="61"/>
                </a:cxn>
                <a:cxn ang="0">
                  <a:pos x="0" y="57"/>
                </a:cxn>
                <a:cxn ang="0">
                  <a:pos x="44" y="57"/>
                </a:cxn>
                <a:cxn ang="0">
                  <a:pos x="44" y="0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87" h="83">
                  <a:moveTo>
                    <a:pt x="48" y="0"/>
                  </a:moveTo>
                  <a:lnTo>
                    <a:pt x="48" y="57"/>
                  </a:lnTo>
                  <a:lnTo>
                    <a:pt x="87" y="57"/>
                  </a:lnTo>
                  <a:lnTo>
                    <a:pt x="87" y="61"/>
                  </a:lnTo>
                  <a:lnTo>
                    <a:pt x="48" y="61"/>
                  </a:lnTo>
                  <a:lnTo>
                    <a:pt x="48" y="83"/>
                  </a:lnTo>
                  <a:lnTo>
                    <a:pt x="44" y="83"/>
                  </a:lnTo>
                  <a:lnTo>
                    <a:pt x="44" y="61"/>
                  </a:lnTo>
                  <a:lnTo>
                    <a:pt x="0" y="61"/>
                  </a:lnTo>
                  <a:lnTo>
                    <a:pt x="0" y="57"/>
                  </a:lnTo>
                  <a:lnTo>
                    <a:pt x="44" y="57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8180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3130551" y="3914775"/>
              <a:ext cx="239713" cy="165100"/>
            </a:xfrm>
            <a:custGeom>
              <a:avLst/>
              <a:gdLst/>
              <a:ahLst/>
              <a:cxnLst>
                <a:cxn ang="0">
                  <a:pos x="143" y="91"/>
                </a:cxn>
                <a:cxn ang="0">
                  <a:pos x="143" y="0"/>
                </a:cxn>
                <a:cxn ang="0">
                  <a:pos x="151" y="0"/>
                </a:cxn>
                <a:cxn ang="0">
                  <a:pos x="151" y="104"/>
                </a:cxn>
                <a:cxn ang="0">
                  <a:pos x="0" y="104"/>
                </a:cxn>
                <a:cxn ang="0">
                  <a:pos x="0" y="91"/>
                </a:cxn>
                <a:cxn ang="0">
                  <a:pos x="143" y="91"/>
                </a:cxn>
                <a:cxn ang="0">
                  <a:pos x="143" y="91"/>
                </a:cxn>
              </a:cxnLst>
              <a:rect l="0" t="0" r="r" b="b"/>
              <a:pathLst>
                <a:path w="151" h="104">
                  <a:moveTo>
                    <a:pt x="143" y="91"/>
                  </a:moveTo>
                  <a:lnTo>
                    <a:pt x="143" y="0"/>
                  </a:lnTo>
                  <a:lnTo>
                    <a:pt x="151" y="0"/>
                  </a:lnTo>
                  <a:lnTo>
                    <a:pt x="151" y="104"/>
                  </a:lnTo>
                  <a:lnTo>
                    <a:pt x="0" y="104"/>
                  </a:lnTo>
                  <a:lnTo>
                    <a:pt x="0" y="91"/>
                  </a:lnTo>
                  <a:lnTo>
                    <a:pt x="143" y="91"/>
                  </a:lnTo>
                  <a:lnTo>
                    <a:pt x="143" y="91"/>
                  </a:lnTo>
                  <a:close/>
                </a:path>
              </a:pathLst>
            </a:custGeom>
            <a:solidFill>
              <a:srgbClr val="D1BB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3357563" y="3914775"/>
              <a:ext cx="12700" cy="165100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104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8" h="104">
                  <a:moveTo>
                    <a:pt x="0" y="91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104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A18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3130551" y="3914775"/>
              <a:ext cx="227013" cy="144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" y="0"/>
                </a:cxn>
                <a:cxn ang="0">
                  <a:pos x="143" y="91"/>
                </a:cxn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3" h="91">
                  <a:moveTo>
                    <a:pt x="0" y="0"/>
                  </a:moveTo>
                  <a:lnTo>
                    <a:pt x="143" y="0"/>
                  </a:lnTo>
                  <a:lnTo>
                    <a:pt x="143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3130551" y="3914775"/>
              <a:ext cx="219075" cy="138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8" y="0"/>
                </a:cxn>
                <a:cxn ang="0">
                  <a:pos x="138" y="83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8" h="87">
                  <a:moveTo>
                    <a:pt x="0" y="0"/>
                  </a:moveTo>
                  <a:lnTo>
                    <a:pt x="138" y="0"/>
                  </a:lnTo>
                  <a:lnTo>
                    <a:pt x="138" y="83"/>
                  </a:lnTo>
                  <a:lnTo>
                    <a:pt x="0" y="8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7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3130551" y="3914775"/>
              <a:ext cx="227013" cy="144463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2" y="61"/>
                </a:cxn>
                <a:cxn ang="0">
                  <a:pos x="143" y="61"/>
                </a:cxn>
                <a:cxn ang="0">
                  <a:pos x="143" y="70"/>
                </a:cxn>
                <a:cxn ang="0">
                  <a:pos x="82" y="70"/>
                </a:cxn>
                <a:cxn ang="0">
                  <a:pos x="82" y="91"/>
                </a:cxn>
                <a:cxn ang="0">
                  <a:pos x="73" y="91"/>
                </a:cxn>
                <a:cxn ang="0">
                  <a:pos x="73" y="70"/>
                </a:cxn>
                <a:cxn ang="0">
                  <a:pos x="0" y="70"/>
                </a:cxn>
                <a:cxn ang="0">
                  <a:pos x="0" y="61"/>
                </a:cxn>
                <a:cxn ang="0">
                  <a:pos x="73" y="61"/>
                </a:cxn>
                <a:cxn ang="0">
                  <a:pos x="73" y="0"/>
                </a:cxn>
                <a:cxn ang="0">
                  <a:pos x="82" y="0"/>
                </a:cxn>
                <a:cxn ang="0">
                  <a:pos x="82" y="0"/>
                </a:cxn>
              </a:cxnLst>
              <a:rect l="0" t="0" r="r" b="b"/>
              <a:pathLst>
                <a:path w="143" h="91">
                  <a:moveTo>
                    <a:pt x="82" y="0"/>
                  </a:moveTo>
                  <a:lnTo>
                    <a:pt x="82" y="61"/>
                  </a:lnTo>
                  <a:lnTo>
                    <a:pt x="143" y="61"/>
                  </a:lnTo>
                  <a:lnTo>
                    <a:pt x="143" y="70"/>
                  </a:lnTo>
                  <a:lnTo>
                    <a:pt x="82" y="70"/>
                  </a:lnTo>
                  <a:lnTo>
                    <a:pt x="82" y="91"/>
                  </a:lnTo>
                  <a:lnTo>
                    <a:pt x="73" y="91"/>
                  </a:lnTo>
                  <a:lnTo>
                    <a:pt x="73" y="70"/>
                  </a:lnTo>
                  <a:lnTo>
                    <a:pt x="0" y="70"/>
                  </a:lnTo>
                  <a:lnTo>
                    <a:pt x="0" y="61"/>
                  </a:lnTo>
                  <a:lnTo>
                    <a:pt x="73" y="61"/>
                  </a:lnTo>
                  <a:lnTo>
                    <a:pt x="73" y="0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8180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2936876" y="3735388"/>
              <a:ext cx="61913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39" y="222"/>
                </a:cxn>
                <a:cxn ang="0">
                  <a:pos x="0" y="22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" h="222">
                  <a:moveTo>
                    <a:pt x="0" y="0"/>
                  </a:moveTo>
                  <a:lnTo>
                    <a:pt x="39" y="0"/>
                  </a:lnTo>
                  <a:lnTo>
                    <a:pt x="39" y="222"/>
                  </a:lnTo>
                  <a:lnTo>
                    <a:pt x="0" y="2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82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3398838" y="3741738"/>
              <a:ext cx="115888" cy="3794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" y="0"/>
                </a:cxn>
                <a:cxn ang="0">
                  <a:pos x="73" y="239"/>
                </a:cxn>
                <a:cxn ang="0">
                  <a:pos x="47" y="239"/>
                </a:cxn>
                <a:cxn ang="0">
                  <a:pos x="52" y="13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3" h="239">
                  <a:moveTo>
                    <a:pt x="0" y="0"/>
                  </a:moveTo>
                  <a:lnTo>
                    <a:pt x="73" y="0"/>
                  </a:lnTo>
                  <a:lnTo>
                    <a:pt x="73" y="239"/>
                  </a:lnTo>
                  <a:lnTo>
                    <a:pt x="47" y="239"/>
                  </a:lnTo>
                  <a:lnTo>
                    <a:pt x="52" y="13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82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2524126" y="4446588"/>
              <a:ext cx="544513" cy="120808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12" y="0"/>
                </a:cxn>
                <a:cxn ang="0">
                  <a:pos x="312" y="627"/>
                </a:cxn>
                <a:cxn ang="0">
                  <a:pos x="343" y="631"/>
                </a:cxn>
                <a:cxn ang="0">
                  <a:pos x="343" y="731"/>
                </a:cxn>
                <a:cxn ang="0">
                  <a:pos x="44" y="761"/>
                </a:cxn>
                <a:cxn ang="0">
                  <a:pos x="48" y="231"/>
                </a:cxn>
                <a:cxn ang="0">
                  <a:pos x="70" y="231"/>
                </a:cxn>
                <a:cxn ang="0">
                  <a:pos x="70" y="209"/>
                </a:cxn>
                <a:cxn ang="0">
                  <a:pos x="70" y="209"/>
                </a:cxn>
                <a:cxn ang="0">
                  <a:pos x="70" y="113"/>
                </a:cxn>
                <a:cxn ang="0">
                  <a:pos x="57" y="113"/>
                </a:cxn>
                <a:cxn ang="0">
                  <a:pos x="57" y="183"/>
                </a:cxn>
                <a:cxn ang="0">
                  <a:pos x="57" y="113"/>
                </a:cxn>
                <a:cxn ang="0">
                  <a:pos x="0" y="91"/>
                </a:cxn>
                <a:cxn ang="0">
                  <a:pos x="0" y="22"/>
                </a:cxn>
                <a:cxn ang="0">
                  <a:pos x="26" y="2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343" h="761">
                  <a:moveTo>
                    <a:pt x="26" y="0"/>
                  </a:moveTo>
                  <a:lnTo>
                    <a:pt x="312" y="0"/>
                  </a:lnTo>
                  <a:lnTo>
                    <a:pt x="312" y="627"/>
                  </a:lnTo>
                  <a:lnTo>
                    <a:pt x="343" y="631"/>
                  </a:lnTo>
                  <a:lnTo>
                    <a:pt x="343" y="731"/>
                  </a:lnTo>
                  <a:lnTo>
                    <a:pt x="44" y="761"/>
                  </a:lnTo>
                  <a:lnTo>
                    <a:pt x="48" y="231"/>
                  </a:lnTo>
                  <a:lnTo>
                    <a:pt x="70" y="231"/>
                  </a:lnTo>
                  <a:lnTo>
                    <a:pt x="70" y="209"/>
                  </a:lnTo>
                  <a:lnTo>
                    <a:pt x="70" y="209"/>
                  </a:lnTo>
                  <a:lnTo>
                    <a:pt x="70" y="113"/>
                  </a:lnTo>
                  <a:lnTo>
                    <a:pt x="57" y="113"/>
                  </a:lnTo>
                  <a:lnTo>
                    <a:pt x="57" y="183"/>
                  </a:lnTo>
                  <a:lnTo>
                    <a:pt x="57" y="113"/>
                  </a:lnTo>
                  <a:lnTo>
                    <a:pt x="0" y="91"/>
                  </a:lnTo>
                  <a:lnTo>
                    <a:pt x="0" y="22"/>
                  </a:lnTo>
                  <a:lnTo>
                    <a:pt x="26" y="2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5D4A3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2682876" y="5475288"/>
              <a:ext cx="130175" cy="131763"/>
            </a:xfrm>
            <a:custGeom>
              <a:avLst/>
              <a:gdLst/>
              <a:ahLst/>
              <a:cxnLst>
                <a:cxn ang="0">
                  <a:pos x="78" y="66"/>
                </a:cxn>
                <a:cxn ang="0">
                  <a:pos x="78" y="0"/>
                </a:cxn>
                <a:cxn ang="0">
                  <a:pos x="82" y="0"/>
                </a:cxn>
                <a:cxn ang="0">
                  <a:pos x="82" y="74"/>
                </a:cxn>
                <a:cxn ang="0">
                  <a:pos x="0" y="83"/>
                </a:cxn>
                <a:cxn ang="0">
                  <a:pos x="0" y="74"/>
                </a:cxn>
                <a:cxn ang="0">
                  <a:pos x="78" y="66"/>
                </a:cxn>
                <a:cxn ang="0">
                  <a:pos x="78" y="66"/>
                </a:cxn>
              </a:cxnLst>
              <a:rect l="0" t="0" r="r" b="b"/>
              <a:pathLst>
                <a:path w="82" h="83">
                  <a:moveTo>
                    <a:pt x="78" y="66"/>
                  </a:moveTo>
                  <a:lnTo>
                    <a:pt x="78" y="0"/>
                  </a:lnTo>
                  <a:lnTo>
                    <a:pt x="82" y="0"/>
                  </a:lnTo>
                  <a:lnTo>
                    <a:pt x="82" y="74"/>
                  </a:lnTo>
                  <a:lnTo>
                    <a:pt x="0" y="83"/>
                  </a:lnTo>
                  <a:lnTo>
                    <a:pt x="0" y="74"/>
                  </a:lnTo>
                  <a:lnTo>
                    <a:pt x="78" y="66"/>
                  </a:lnTo>
                  <a:lnTo>
                    <a:pt x="78" y="66"/>
                  </a:lnTo>
                  <a:close/>
                </a:path>
              </a:pathLst>
            </a:custGeom>
            <a:solidFill>
              <a:srgbClr val="D1BB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2806701" y="5475288"/>
              <a:ext cx="6350" cy="117475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74"/>
                </a:cxn>
                <a:cxn ang="0">
                  <a:pos x="0" y="66"/>
                </a:cxn>
                <a:cxn ang="0">
                  <a:pos x="0" y="66"/>
                </a:cxn>
              </a:cxnLst>
              <a:rect l="0" t="0" r="r" b="b"/>
              <a:pathLst>
                <a:path w="4" h="74">
                  <a:moveTo>
                    <a:pt x="0" y="66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74"/>
                  </a:lnTo>
                  <a:lnTo>
                    <a:pt x="0" y="66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A18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2682876" y="5475288"/>
              <a:ext cx="123825" cy="11747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8" y="0"/>
                </a:cxn>
                <a:cxn ang="0">
                  <a:pos x="78" y="61"/>
                </a:cxn>
                <a:cxn ang="0">
                  <a:pos x="0" y="74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78" h="74">
                  <a:moveTo>
                    <a:pt x="0" y="9"/>
                  </a:moveTo>
                  <a:lnTo>
                    <a:pt x="78" y="0"/>
                  </a:lnTo>
                  <a:lnTo>
                    <a:pt x="78" y="61"/>
                  </a:lnTo>
                  <a:lnTo>
                    <a:pt x="0" y="74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2682876" y="5475288"/>
              <a:ext cx="117475" cy="1111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4" y="0"/>
                </a:cxn>
                <a:cxn ang="0">
                  <a:pos x="74" y="61"/>
                </a:cxn>
                <a:cxn ang="0">
                  <a:pos x="0" y="7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74" h="70">
                  <a:moveTo>
                    <a:pt x="0" y="9"/>
                  </a:moveTo>
                  <a:lnTo>
                    <a:pt x="74" y="0"/>
                  </a:lnTo>
                  <a:lnTo>
                    <a:pt x="74" y="61"/>
                  </a:lnTo>
                  <a:lnTo>
                    <a:pt x="0" y="7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2627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2682876" y="5483225"/>
              <a:ext cx="123825" cy="10318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43" y="43"/>
                </a:cxn>
                <a:cxn ang="0">
                  <a:pos x="78" y="39"/>
                </a:cxn>
                <a:cxn ang="0">
                  <a:pos x="78" y="43"/>
                </a:cxn>
                <a:cxn ang="0">
                  <a:pos x="43" y="47"/>
                </a:cxn>
                <a:cxn ang="0">
                  <a:pos x="43" y="61"/>
                </a:cxn>
                <a:cxn ang="0">
                  <a:pos x="39" y="65"/>
                </a:cxn>
                <a:cxn ang="0">
                  <a:pos x="39" y="47"/>
                </a:cxn>
                <a:cxn ang="0">
                  <a:pos x="0" y="52"/>
                </a:cxn>
                <a:cxn ang="0">
                  <a:pos x="0" y="47"/>
                </a:cxn>
                <a:cxn ang="0">
                  <a:pos x="39" y="43"/>
                </a:cxn>
                <a:cxn ang="0">
                  <a:pos x="39" y="0"/>
                </a:cxn>
                <a:cxn ang="0">
                  <a:pos x="43" y="0"/>
                </a:cxn>
                <a:cxn ang="0">
                  <a:pos x="43" y="0"/>
                </a:cxn>
              </a:cxnLst>
              <a:rect l="0" t="0" r="r" b="b"/>
              <a:pathLst>
                <a:path w="78" h="65">
                  <a:moveTo>
                    <a:pt x="43" y="0"/>
                  </a:moveTo>
                  <a:lnTo>
                    <a:pt x="43" y="43"/>
                  </a:lnTo>
                  <a:lnTo>
                    <a:pt x="78" y="39"/>
                  </a:lnTo>
                  <a:lnTo>
                    <a:pt x="78" y="43"/>
                  </a:lnTo>
                  <a:lnTo>
                    <a:pt x="43" y="47"/>
                  </a:lnTo>
                  <a:lnTo>
                    <a:pt x="43" y="61"/>
                  </a:lnTo>
                  <a:lnTo>
                    <a:pt x="39" y="65"/>
                  </a:lnTo>
                  <a:lnTo>
                    <a:pt x="39" y="47"/>
                  </a:lnTo>
                  <a:lnTo>
                    <a:pt x="0" y="52"/>
                  </a:lnTo>
                  <a:lnTo>
                    <a:pt x="0" y="47"/>
                  </a:lnTo>
                  <a:lnTo>
                    <a:pt x="39" y="43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8180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2854326" y="5089525"/>
              <a:ext cx="123825" cy="123825"/>
            </a:xfrm>
            <a:custGeom>
              <a:avLst/>
              <a:gdLst/>
              <a:ahLst/>
              <a:cxnLst>
                <a:cxn ang="0">
                  <a:pos x="78" y="61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8" y="74"/>
                </a:cxn>
                <a:cxn ang="0">
                  <a:pos x="0" y="78"/>
                </a:cxn>
                <a:cxn ang="0">
                  <a:pos x="0" y="69"/>
                </a:cxn>
                <a:cxn ang="0">
                  <a:pos x="78" y="61"/>
                </a:cxn>
                <a:cxn ang="0">
                  <a:pos x="78" y="61"/>
                </a:cxn>
              </a:cxnLst>
              <a:rect l="0" t="0" r="r" b="b"/>
              <a:pathLst>
                <a:path w="78" h="78">
                  <a:moveTo>
                    <a:pt x="78" y="61"/>
                  </a:moveTo>
                  <a:lnTo>
                    <a:pt x="78" y="0"/>
                  </a:lnTo>
                  <a:lnTo>
                    <a:pt x="78" y="0"/>
                  </a:lnTo>
                  <a:lnTo>
                    <a:pt x="78" y="74"/>
                  </a:lnTo>
                  <a:lnTo>
                    <a:pt x="0" y="78"/>
                  </a:lnTo>
                  <a:lnTo>
                    <a:pt x="0" y="69"/>
                  </a:lnTo>
                  <a:lnTo>
                    <a:pt x="78" y="61"/>
                  </a:lnTo>
                  <a:lnTo>
                    <a:pt x="78" y="61"/>
                  </a:lnTo>
                  <a:close/>
                </a:path>
              </a:pathLst>
            </a:custGeom>
            <a:solidFill>
              <a:srgbClr val="D1BB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2978151" y="5089525"/>
              <a:ext cx="1588" cy="117475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4"/>
                </a:cxn>
                <a:cxn ang="0">
                  <a:pos x="0" y="61"/>
                </a:cxn>
                <a:cxn ang="0">
                  <a:pos x="0" y="61"/>
                </a:cxn>
              </a:cxnLst>
              <a:rect l="0" t="0" r="r" b="b"/>
              <a:pathLst>
                <a:path h="74">
                  <a:moveTo>
                    <a:pt x="0" y="6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4"/>
                  </a:lnTo>
                  <a:lnTo>
                    <a:pt x="0" y="6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A18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2854326" y="5089525"/>
              <a:ext cx="117475" cy="1095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4" y="0"/>
                </a:cxn>
                <a:cxn ang="0">
                  <a:pos x="74" y="61"/>
                </a:cxn>
                <a:cxn ang="0">
                  <a:pos x="0" y="69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74" h="69">
                  <a:moveTo>
                    <a:pt x="0" y="4"/>
                  </a:moveTo>
                  <a:lnTo>
                    <a:pt x="74" y="0"/>
                  </a:lnTo>
                  <a:lnTo>
                    <a:pt x="74" y="61"/>
                  </a:lnTo>
                  <a:lnTo>
                    <a:pt x="0" y="69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2854326" y="5089525"/>
              <a:ext cx="117475" cy="10318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4" y="0"/>
                </a:cxn>
                <a:cxn ang="0">
                  <a:pos x="74" y="56"/>
                </a:cxn>
                <a:cxn ang="0">
                  <a:pos x="0" y="65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74" h="65">
                  <a:moveTo>
                    <a:pt x="0" y="4"/>
                  </a:moveTo>
                  <a:lnTo>
                    <a:pt x="74" y="0"/>
                  </a:lnTo>
                  <a:lnTo>
                    <a:pt x="74" y="56"/>
                  </a:lnTo>
                  <a:lnTo>
                    <a:pt x="0" y="65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2627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2854326" y="5089525"/>
              <a:ext cx="123825" cy="10318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4" y="43"/>
                </a:cxn>
                <a:cxn ang="0">
                  <a:pos x="78" y="43"/>
                </a:cxn>
                <a:cxn ang="0">
                  <a:pos x="74" y="47"/>
                </a:cxn>
                <a:cxn ang="0">
                  <a:pos x="44" y="52"/>
                </a:cxn>
                <a:cxn ang="0">
                  <a:pos x="44" y="65"/>
                </a:cxn>
                <a:cxn ang="0">
                  <a:pos x="39" y="65"/>
                </a:cxn>
                <a:cxn ang="0">
                  <a:pos x="39" y="52"/>
                </a:cxn>
                <a:cxn ang="0">
                  <a:pos x="0" y="52"/>
                </a:cxn>
                <a:cxn ang="0">
                  <a:pos x="0" y="47"/>
                </a:cxn>
                <a:cxn ang="0">
                  <a:pos x="39" y="43"/>
                </a:cxn>
                <a:cxn ang="0">
                  <a:pos x="39" y="0"/>
                </a:cxn>
                <a:cxn ang="0">
                  <a:pos x="44" y="0"/>
                </a:cxn>
                <a:cxn ang="0">
                  <a:pos x="44" y="0"/>
                </a:cxn>
              </a:cxnLst>
              <a:rect l="0" t="0" r="r" b="b"/>
              <a:pathLst>
                <a:path w="78" h="65">
                  <a:moveTo>
                    <a:pt x="44" y="0"/>
                  </a:moveTo>
                  <a:lnTo>
                    <a:pt x="44" y="43"/>
                  </a:lnTo>
                  <a:lnTo>
                    <a:pt x="78" y="43"/>
                  </a:lnTo>
                  <a:lnTo>
                    <a:pt x="74" y="47"/>
                  </a:lnTo>
                  <a:lnTo>
                    <a:pt x="44" y="52"/>
                  </a:lnTo>
                  <a:lnTo>
                    <a:pt x="44" y="65"/>
                  </a:lnTo>
                  <a:lnTo>
                    <a:pt x="39" y="65"/>
                  </a:lnTo>
                  <a:lnTo>
                    <a:pt x="39" y="52"/>
                  </a:lnTo>
                  <a:lnTo>
                    <a:pt x="0" y="52"/>
                  </a:lnTo>
                  <a:lnTo>
                    <a:pt x="0" y="47"/>
                  </a:lnTo>
                  <a:lnTo>
                    <a:pt x="39" y="43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8180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2841626" y="4467225"/>
              <a:ext cx="115888" cy="111125"/>
            </a:xfrm>
            <a:custGeom>
              <a:avLst/>
              <a:gdLst/>
              <a:ahLst/>
              <a:cxnLst>
                <a:cxn ang="0">
                  <a:pos x="69" y="61"/>
                </a:cxn>
                <a:cxn ang="0">
                  <a:pos x="69" y="0"/>
                </a:cxn>
                <a:cxn ang="0">
                  <a:pos x="73" y="0"/>
                </a:cxn>
                <a:cxn ang="0">
                  <a:pos x="73" y="70"/>
                </a:cxn>
                <a:cxn ang="0">
                  <a:pos x="0" y="70"/>
                </a:cxn>
                <a:cxn ang="0">
                  <a:pos x="0" y="61"/>
                </a:cxn>
                <a:cxn ang="0">
                  <a:pos x="69" y="61"/>
                </a:cxn>
                <a:cxn ang="0">
                  <a:pos x="69" y="61"/>
                </a:cxn>
              </a:cxnLst>
              <a:rect l="0" t="0" r="r" b="b"/>
              <a:pathLst>
                <a:path w="73" h="70">
                  <a:moveTo>
                    <a:pt x="69" y="61"/>
                  </a:moveTo>
                  <a:lnTo>
                    <a:pt x="69" y="0"/>
                  </a:lnTo>
                  <a:lnTo>
                    <a:pt x="73" y="0"/>
                  </a:lnTo>
                  <a:lnTo>
                    <a:pt x="73" y="70"/>
                  </a:lnTo>
                  <a:lnTo>
                    <a:pt x="0" y="70"/>
                  </a:lnTo>
                  <a:lnTo>
                    <a:pt x="0" y="61"/>
                  </a:lnTo>
                  <a:lnTo>
                    <a:pt x="69" y="61"/>
                  </a:lnTo>
                  <a:lnTo>
                    <a:pt x="69" y="61"/>
                  </a:lnTo>
                  <a:close/>
                </a:path>
              </a:pathLst>
            </a:custGeom>
            <a:solidFill>
              <a:srgbClr val="90886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2951163" y="4467225"/>
              <a:ext cx="6350" cy="111125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70"/>
                </a:cxn>
                <a:cxn ang="0">
                  <a:pos x="0" y="61"/>
                </a:cxn>
                <a:cxn ang="0">
                  <a:pos x="0" y="61"/>
                </a:cxn>
              </a:cxnLst>
              <a:rect l="0" t="0" r="r" b="b"/>
              <a:pathLst>
                <a:path w="4" h="70">
                  <a:moveTo>
                    <a:pt x="0" y="61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70"/>
                  </a:lnTo>
                  <a:lnTo>
                    <a:pt x="0" y="6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7A6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2841626" y="4467225"/>
              <a:ext cx="109538" cy="968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9" y="0"/>
                </a:cxn>
                <a:cxn ang="0">
                  <a:pos x="69" y="61"/>
                </a:cxn>
                <a:cxn ang="0">
                  <a:pos x="0" y="61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9" h="61">
                  <a:moveTo>
                    <a:pt x="0" y="4"/>
                  </a:moveTo>
                  <a:lnTo>
                    <a:pt x="69" y="0"/>
                  </a:lnTo>
                  <a:lnTo>
                    <a:pt x="69" y="61"/>
                  </a:lnTo>
                  <a:lnTo>
                    <a:pt x="0" y="61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4842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2841626" y="4467225"/>
              <a:ext cx="103188" cy="9048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5" y="0"/>
                </a:cxn>
                <a:cxn ang="0">
                  <a:pos x="65" y="57"/>
                </a:cxn>
                <a:cxn ang="0">
                  <a:pos x="0" y="57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5" h="57">
                  <a:moveTo>
                    <a:pt x="0" y="4"/>
                  </a:moveTo>
                  <a:lnTo>
                    <a:pt x="65" y="0"/>
                  </a:lnTo>
                  <a:lnTo>
                    <a:pt x="65" y="57"/>
                  </a:lnTo>
                  <a:lnTo>
                    <a:pt x="0" y="57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2726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2841626" y="4473575"/>
              <a:ext cx="109538" cy="904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40"/>
                </a:cxn>
                <a:cxn ang="0">
                  <a:pos x="69" y="35"/>
                </a:cxn>
                <a:cxn ang="0">
                  <a:pos x="69" y="44"/>
                </a:cxn>
                <a:cxn ang="0">
                  <a:pos x="39" y="44"/>
                </a:cxn>
                <a:cxn ang="0">
                  <a:pos x="39" y="57"/>
                </a:cxn>
                <a:cxn ang="0">
                  <a:pos x="34" y="57"/>
                </a:cxn>
                <a:cxn ang="0">
                  <a:pos x="34" y="44"/>
                </a:cxn>
                <a:cxn ang="0">
                  <a:pos x="0" y="44"/>
                </a:cxn>
                <a:cxn ang="0">
                  <a:pos x="0" y="40"/>
                </a:cxn>
                <a:cxn ang="0">
                  <a:pos x="34" y="40"/>
                </a:cxn>
                <a:cxn ang="0">
                  <a:pos x="34" y="0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69" h="57">
                  <a:moveTo>
                    <a:pt x="39" y="0"/>
                  </a:moveTo>
                  <a:lnTo>
                    <a:pt x="39" y="40"/>
                  </a:lnTo>
                  <a:lnTo>
                    <a:pt x="69" y="35"/>
                  </a:lnTo>
                  <a:lnTo>
                    <a:pt x="69" y="44"/>
                  </a:lnTo>
                  <a:lnTo>
                    <a:pt x="39" y="44"/>
                  </a:lnTo>
                  <a:lnTo>
                    <a:pt x="39" y="57"/>
                  </a:lnTo>
                  <a:lnTo>
                    <a:pt x="34" y="57"/>
                  </a:lnTo>
                  <a:lnTo>
                    <a:pt x="34" y="44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34" y="40"/>
                  </a:lnTo>
                  <a:lnTo>
                    <a:pt x="34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E6B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2841626" y="4743450"/>
              <a:ext cx="115888" cy="111125"/>
            </a:xfrm>
            <a:custGeom>
              <a:avLst/>
              <a:gdLst/>
              <a:ahLst/>
              <a:cxnLst>
                <a:cxn ang="0">
                  <a:pos x="69" y="61"/>
                </a:cxn>
                <a:cxn ang="0">
                  <a:pos x="69" y="0"/>
                </a:cxn>
                <a:cxn ang="0">
                  <a:pos x="73" y="0"/>
                </a:cxn>
                <a:cxn ang="0">
                  <a:pos x="73" y="70"/>
                </a:cxn>
                <a:cxn ang="0">
                  <a:pos x="0" y="70"/>
                </a:cxn>
                <a:cxn ang="0">
                  <a:pos x="0" y="61"/>
                </a:cxn>
                <a:cxn ang="0">
                  <a:pos x="69" y="61"/>
                </a:cxn>
                <a:cxn ang="0">
                  <a:pos x="69" y="61"/>
                </a:cxn>
              </a:cxnLst>
              <a:rect l="0" t="0" r="r" b="b"/>
              <a:pathLst>
                <a:path w="73" h="70">
                  <a:moveTo>
                    <a:pt x="69" y="61"/>
                  </a:moveTo>
                  <a:lnTo>
                    <a:pt x="69" y="0"/>
                  </a:lnTo>
                  <a:lnTo>
                    <a:pt x="73" y="0"/>
                  </a:lnTo>
                  <a:lnTo>
                    <a:pt x="73" y="70"/>
                  </a:lnTo>
                  <a:lnTo>
                    <a:pt x="0" y="70"/>
                  </a:lnTo>
                  <a:lnTo>
                    <a:pt x="0" y="61"/>
                  </a:lnTo>
                  <a:lnTo>
                    <a:pt x="69" y="61"/>
                  </a:lnTo>
                  <a:lnTo>
                    <a:pt x="69" y="61"/>
                  </a:lnTo>
                  <a:close/>
                </a:path>
              </a:pathLst>
            </a:custGeom>
            <a:solidFill>
              <a:srgbClr val="90886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2951163" y="4743450"/>
              <a:ext cx="6350" cy="111125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70"/>
                </a:cxn>
                <a:cxn ang="0">
                  <a:pos x="0" y="61"/>
                </a:cxn>
                <a:cxn ang="0">
                  <a:pos x="0" y="61"/>
                </a:cxn>
              </a:cxnLst>
              <a:rect l="0" t="0" r="r" b="b"/>
              <a:pathLst>
                <a:path w="4" h="70">
                  <a:moveTo>
                    <a:pt x="0" y="61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70"/>
                  </a:lnTo>
                  <a:lnTo>
                    <a:pt x="0" y="6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7A6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2841626" y="4743450"/>
              <a:ext cx="109538" cy="968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9" y="0"/>
                </a:cxn>
                <a:cxn ang="0">
                  <a:pos x="69" y="61"/>
                </a:cxn>
                <a:cxn ang="0">
                  <a:pos x="0" y="61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9" h="61">
                  <a:moveTo>
                    <a:pt x="0" y="4"/>
                  </a:moveTo>
                  <a:lnTo>
                    <a:pt x="69" y="0"/>
                  </a:lnTo>
                  <a:lnTo>
                    <a:pt x="69" y="61"/>
                  </a:lnTo>
                  <a:lnTo>
                    <a:pt x="0" y="61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4842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2841626" y="4743450"/>
              <a:ext cx="103188" cy="9048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5" y="0"/>
                </a:cxn>
                <a:cxn ang="0">
                  <a:pos x="65" y="57"/>
                </a:cxn>
                <a:cxn ang="0">
                  <a:pos x="0" y="57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5" h="57">
                  <a:moveTo>
                    <a:pt x="0" y="4"/>
                  </a:moveTo>
                  <a:lnTo>
                    <a:pt x="65" y="0"/>
                  </a:lnTo>
                  <a:lnTo>
                    <a:pt x="65" y="57"/>
                  </a:lnTo>
                  <a:lnTo>
                    <a:pt x="0" y="57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2726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2841626" y="4749800"/>
              <a:ext cx="109538" cy="904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40"/>
                </a:cxn>
                <a:cxn ang="0">
                  <a:pos x="69" y="35"/>
                </a:cxn>
                <a:cxn ang="0">
                  <a:pos x="69" y="44"/>
                </a:cxn>
                <a:cxn ang="0">
                  <a:pos x="39" y="44"/>
                </a:cxn>
                <a:cxn ang="0">
                  <a:pos x="39" y="57"/>
                </a:cxn>
                <a:cxn ang="0">
                  <a:pos x="34" y="57"/>
                </a:cxn>
                <a:cxn ang="0">
                  <a:pos x="34" y="44"/>
                </a:cxn>
                <a:cxn ang="0">
                  <a:pos x="0" y="44"/>
                </a:cxn>
                <a:cxn ang="0">
                  <a:pos x="0" y="40"/>
                </a:cxn>
                <a:cxn ang="0">
                  <a:pos x="34" y="40"/>
                </a:cxn>
                <a:cxn ang="0">
                  <a:pos x="34" y="0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69" h="57">
                  <a:moveTo>
                    <a:pt x="39" y="0"/>
                  </a:moveTo>
                  <a:lnTo>
                    <a:pt x="39" y="40"/>
                  </a:lnTo>
                  <a:lnTo>
                    <a:pt x="69" y="35"/>
                  </a:lnTo>
                  <a:lnTo>
                    <a:pt x="69" y="44"/>
                  </a:lnTo>
                  <a:lnTo>
                    <a:pt x="39" y="44"/>
                  </a:lnTo>
                  <a:lnTo>
                    <a:pt x="39" y="57"/>
                  </a:lnTo>
                  <a:lnTo>
                    <a:pt x="34" y="57"/>
                  </a:lnTo>
                  <a:lnTo>
                    <a:pt x="34" y="44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34" y="40"/>
                  </a:lnTo>
                  <a:lnTo>
                    <a:pt x="34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E6B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2635251" y="4687888"/>
              <a:ext cx="446088" cy="55563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0" y="13"/>
                </a:cxn>
                <a:cxn ang="0">
                  <a:pos x="0" y="35"/>
                </a:cxn>
                <a:cxn ang="0">
                  <a:pos x="281" y="18"/>
                </a:cxn>
                <a:cxn ang="0">
                  <a:pos x="281" y="0"/>
                </a:cxn>
                <a:cxn ang="0">
                  <a:pos x="281" y="0"/>
                </a:cxn>
              </a:cxnLst>
              <a:rect l="0" t="0" r="r" b="b"/>
              <a:pathLst>
                <a:path w="281" h="35">
                  <a:moveTo>
                    <a:pt x="281" y="0"/>
                  </a:moveTo>
                  <a:lnTo>
                    <a:pt x="0" y="13"/>
                  </a:lnTo>
                  <a:lnTo>
                    <a:pt x="0" y="35"/>
                  </a:lnTo>
                  <a:lnTo>
                    <a:pt x="281" y="18"/>
                  </a:lnTo>
                  <a:lnTo>
                    <a:pt x="281" y="0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F1DF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2813051" y="4792663"/>
              <a:ext cx="20638" cy="138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0"/>
                </a:cxn>
                <a:cxn ang="0">
                  <a:pos x="13" y="87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" h="87">
                  <a:moveTo>
                    <a:pt x="0" y="0"/>
                  </a:moveTo>
                  <a:lnTo>
                    <a:pt x="13" y="0"/>
                  </a:lnTo>
                  <a:lnTo>
                    <a:pt x="13" y="87"/>
                  </a:lnTo>
                  <a:lnTo>
                    <a:pt x="0" y="8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DF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2759076" y="4784725"/>
              <a:ext cx="53975" cy="158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5"/>
                </a:cxn>
                <a:cxn ang="0">
                  <a:pos x="34" y="92"/>
                </a:cxn>
                <a:cxn ang="0">
                  <a:pos x="0" y="10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100">
                  <a:moveTo>
                    <a:pt x="0" y="0"/>
                  </a:moveTo>
                  <a:lnTo>
                    <a:pt x="34" y="5"/>
                  </a:lnTo>
                  <a:lnTo>
                    <a:pt x="34" y="92"/>
                  </a:lnTo>
                  <a:lnTo>
                    <a:pt x="0" y="10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6E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2600326" y="4895850"/>
              <a:ext cx="571500" cy="15875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60" y="0"/>
                </a:cxn>
                <a:cxn ang="0">
                  <a:pos x="360" y="78"/>
                </a:cxn>
                <a:cxn ang="0">
                  <a:pos x="0" y="10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60" h="100">
                  <a:moveTo>
                    <a:pt x="0" y="22"/>
                  </a:moveTo>
                  <a:lnTo>
                    <a:pt x="360" y="0"/>
                  </a:lnTo>
                  <a:lnTo>
                    <a:pt x="360" y="78"/>
                  </a:lnTo>
                  <a:lnTo>
                    <a:pt x="0" y="10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3C99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2600326" y="5330825"/>
              <a:ext cx="625475" cy="117475"/>
            </a:xfrm>
            <a:custGeom>
              <a:avLst/>
              <a:gdLst/>
              <a:ahLst/>
              <a:cxnLst>
                <a:cxn ang="0">
                  <a:pos x="390" y="43"/>
                </a:cxn>
                <a:cxn ang="0">
                  <a:pos x="0" y="74"/>
                </a:cxn>
                <a:cxn ang="0">
                  <a:pos x="0" y="0"/>
                </a:cxn>
                <a:cxn ang="0">
                  <a:pos x="394" y="13"/>
                </a:cxn>
                <a:cxn ang="0">
                  <a:pos x="390" y="43"/>
                </a:cxn>
                <a:cxn ang="0">
                  <a:pos x="390" y="43"/>
                </a:cxn>
              </a:cxnLst>
              <a:rect l="0" t="0" r="r" b="b"/>
              <a:pathLst>
                <a:path w="394" h="74">
                  <a:moveTo>
                    <a:pt x="390" y="43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394" y="13"/>
                  </a:lnTo>
                  <a:lnTo>
                    <a:pt x="390" y="43"/>
                  </a:lnTo>
                  <a:lnTo>
                    <a:pt x="390" y="43"/>
                  </a:lnTo>
                  <a:close/>
                </a:path>
              </a:pathLst>
            </a:custGeom>
            <a:solidFill>
              <a:srgbClr val="E5CC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2600326" y="5005388"/>
              <a:ext cx="584200" cy="96838"/>
            </a:xfrm>
            <a:custGeom>
              <a:avLst/>
              <a:gdLst/>
              <a:ahLst/>
              <a:cxnLst>
                <a:cxn ang="0">
                  <a:pos x="368" y="0"/>
                </a:cxn>
                <a:cxn ang="0">
                  <a:pos x="0" y="27"/>
                </a:cxn>
                <a:cxn ang="0">
                  <a:pos x="0" y="61"/>
                </a:cxn>
                <a:cxn ang="0">
                  <a:pos x="368" y="27"/>
                </a:cxn>
                <a:cxn ang="0">
                  <a:pos x="368" y="0"/>
                </a:cxn>
                <a:cxn ang="0">
                  <a:pos x="368" y="0"/>
                </a:cxn>
              </a:cxnLst>
              <a:rect l="0" t="0" r="r" b="b"/>
              <a:pathLst>
                <a:path w="368" h="61">
                  <a:moveTo>
                    <a:pt x="368" y="0"/>
                  </a:moveTo>
                  <a:lnTo>
                    <a:pt x="0" y="27"/>
                  </a:lnTo>
                  <a:lnTo>
                    <a:pt x="0" y="61"/>
                  </a:lnTo>
                  <a:lnTo>
                    <a:pt x="368" y="27"/>
                  </a:lnTo>
                  <a:lnTo>
                    <a:pt x="368" y="0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F1DF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2647951" y="5110163"/>
              <a:ext cx="131763" cy="123825"/>
            </a:xfrm>
            <a:custGeom>
              <a:avLst/>
              <a:gdLst/>
              <a:ahLst/>
              <a:cxnLst>
                <a:cxn ang="0">
                  <a:pos x="78" y="65"/>
                </a:cxn>
                <a:cxn ang="0">
                  <a:pos x="78" y="0"/>
                </a:cxn>
                <a:cxn ang="0">
                  <a:pos x="83" y="0"/>
                </a:cxn>
                <a:cxn ang="0">
                  <a:pos x="83" y="74"/>
                </a:cxn>
                <a:cxn ang="0">
                  <a:pos x="0" y="78"/>
                </a:cxn>
                <a:cxn ang="0">
                  <a:pos x="0" y="69"/>
                </a:cxn>
                <a:cxn ang="0">
                  <a:pos x="78" y="65"/>
                </a:cxn>
                <a:cxn ang="0">
                  <a:pos x="78" y="65"/>
                </a:cxn>
              </a:cxnLst>
              <a:rect l="0" t="0" r="r" b="b"/>
              <a:pathLst>
                <a:path w="83" h="78">
                  <a:moveTo>
                    <a:pt x="78" y="65"/>
                  </a:moveTo>
                  <a:lnTo>
                    <a:pt x="78" y="0"/>
                  </a:lnTo>
                  <a:lnTo>
                    <a:pt x="83" y="0"/>
                  </a:lnTo>
                  <a:lnTo>
                    <a:pt x="83" y="74"/>
                  </a:lnTo>
                  <a:lnTo>
                    <a:pt x="0" y="78"/>
                  </a:lnTo>
                  <a:lnTo>
                    <a:pt x="0" y="69"/>
                  </a:lnTo>
                  <a:lnTo>
                    <a:pt x="78" y="65"/>
                  </a:lnTo>
                  <a:lnTo>
                    <a:pt x="78" y="65"/>
                  </a:lnTo>
                  <a:close/>
                </a:path>
              </a:pathLst>
            </a:custGeom>
            <a:solidFill>
              <a:srgbClr val="D1BB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2771776" y="5110163"/>
              <a:ext cx="7938" cy="117475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74"/>
                </a:cxn>
                <a:cxn ang="0">
                  <a:pos x="0" y="65"/>
                </a:cxn>
                <a:cxn ang="0">
                  <a:pos x="0" y="65"/>
                </a:cxn>
              </a:cxnLst>
              <a:rect l="0" t="0" r="r" b="b"/>
              <a:pathLst>
                <a:path w="5" h="74">
                  <a:moveTo>
                    <a:pt x="0" y="65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74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A18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2647951" y="5110163"/>
              <a:ext cx="123825" cy="1095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8" y="0"/>
                </a:cxn>
                <a:cxn ang="0">
                  <a:pos x="78" y="65"/>
                </a:cxn>
                <a:cxn ang="0">
                  <a:pos x="0" y="69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78" h="69">
                  <a:moveTo>
                    <a:pt x="0" y="4"/>
                  </a:moveTo>
                  <a:lnTo>
                    <a:pt x="78" y="0"/>
                  </a:lnTo>
                  <a:lnTo>
                    <a:pt x="78" y="65"/>
                  </a:lnTo>
                  <a:lnTo>
                    <a:pt x="0" y="69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2647951" y="5110163"/>
              <a:ext cx="117475" cy="10318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4" y="0"/>
                </a:cxn>
                <a:cxn ang="0">
                  <a:pos x="74" y="61"/>
                </a:cxn>
                <a:cxn ang="0">
                  <a:pos x="0" y="65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74" h="65">
                  <a:moveTo>
                    <a:pt x="0" y="4"/>
                  </a:moveTo>
                  <a:lnTo>
                    <a:pt x="74" y="0"/>
                  </a:lnTo>
                  <a:lnTo>
                    <a:pt x="74" y="61"/>
                  </a:lnTo>
                  <a:lnTo>
                    <a:pt x="0" y="65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2627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114"/>
            <p:cNvSpPr>
              <a:spLocks/>
            </p:cNvSpPr>
            <p:nvPr/>
          </p:nvSpPr>
          <p:spPr bwMode="auto">
            <a:xfrm>
              <a:off x="2647951" y="5110163"/>
              <a:ext cx="123825" cy="10318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4" y="43"/>
                </a:cxn>
                <a:cxn ang="0">
                  <a:pos x="78" y="43"/>
                </a:cxn>
                <a:cxn ang="0">
                  <a:pos x="78" y="48"/>
                </a:cxn>
                <a:cxn ang="0">
                  <a:pos x="44" y="52"/>
                </a:cxn>
                <a:cxn ang="0">
                  <a:pos x="44" y="65"/>
                </a:cxn>
                <a:cxn ang="0">
                  <a:pos x="39" y="65"/>
                </a:cxn>
                <a:cxn ang="0">
                  <a:pos x="39" y="52"/>
                </a:cxn>
                <a:cxn ang="0">
                  <a:pos x="0" y="52"/>
                </a:cxn>
                <a:cxn ang="0">
                  <a:pos x="0" y="48"/>
                </a:cxn>
                <a:cxn ang="0">
                  <a:pos x="39" y="48"/>
                </a:cxn>
                <a:cxn ang="0">
                  <a:pos x="39" y="0"/>
                </a:cxn>
                <a:cxn ang="0">
                  <a:pos x="44" y="0"/>
                </a:cxn>
                <a:cxn ang="0">
                  <a:pos x="44" y="0"/>
                </a:cxn>
              </a:cxnLst>
              <a:rect l="0" t="0" r="r" b="b"/>
              <a:pathLst>
                <a:path w="78" h="65">
                  <a:moveTo>
                    <a:pt x="44" y="0"/>
                  </a:moveTo>
                  <a:lnTo>
                    <a:pt x="44" y="43"/>
                  </a:lnTo>
                  <a:lnTo>
                    <a:pt x="78" y="43"/>
                  </a:lnTo>
                  <a:lnTo>
                    <a:pt x="78" y="48"/>
                  </a:lnTo>
                  <a:lnTo>
                    <a:pt x="44" y="52"/>
                  </a:lnTo>
                  <a:lnTo>
                    <a:pt x="44" y="65"/>
                  </a:lnTo>
                  <a:lnTo>
                    <a:pt x="39" y="65"/>
                  </a:lnTo>
                  <a:lnTo>
                    <a:pt x="39" y="52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39" y="48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8180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1739901" y="3721100"/>
              <a:ext cx="344488" cy="2085975"/>
            </a:xfrm>
            <a:custGeom>
              <a:avLst/>
              <a:gdLst/>
              <a:ahLst/>
              <a:cxnLst>
                <a:cxn ang="0">
                  <a:pos x="52" y="9"/>
                </a:cxn>
                <a:cxn ang="0">
                  <a:pos x="91" y="0"/>
                </a:cxn>
                <a:cxn ang="0">
                  <a:pos x="91" y="161"/>
                </a:cxn>
                <a:cxn ang="0">
                  <a:pos x="126" y="161"/>
                </a:cxn>
                <a:cxn ang="0">
                  <a:pos x="126" y="483"/>
                </a:cxn>
                <a:cxn ang="0">
                  <a:pos x="174" y="479"/>
                </a:cxn>
                <a:cxn ang="0">
                  <a:pos x="174" y="579"/>
                </a:cxn>
                <a:cxn ang="0">
                  <a:pos x="217" y="596"/>
                </a:cxn>
                <a:cxn ang="0">
                  <a:pos x="204" y="1314"/>
                </a:cxn>
                <a:cxn ang="0">
                  <a:pos x="100" y="1179"/>
                </a:cxn>
                <a:cxn ang="0">
                  <a:pos x="9" y="1188"/>
                </a:cxn>
                <a:cxn ang="0">
                  <a:pos x="5" y="470"/>
                </a:cxn>
                <a:cxn ang="0">
                  <a:pos x="0" y="326"/>
                </a:cxn>
                <a:cxn ang="0">
                  <a:pos x="0" y="270"/>
                </a:cxn>
                <a:cxn ang="0">
                  <a:pos x="13" y="35"/>
                </a:cxn>
                <a:cxn ang="0">
                  <a:pos x="52" y="9"/>
                </a:cxn>
                <a:cxn ang="0">
                  <a:pos x="52" y="9"/>
                </a:cxn>
              </a:cxnLst>
              <a:rect l="0" t="0" r="r" b="b"/>
              <a:pathLst>
                <a:path w="217" h="1314">
                  <a:moveTo>
                    <a:pt x="52" y="9"/>
                  </a:moveTo>
                  <a:lnTo>
                    <a:pt x="91" y="0"/>
                  </a:lnTo>
                  <a:lnTo>
                    <a:pt x="91" y="161"/>
                  </a:lnTo>
                  <a:lnTo>
                    <a:pt x="126" y="161"/>
                  </a:lnTo>
                  <a:lnTo>
                    <a:pt x="126" y="483"/>
                  </a:lnTo>
                  <a:lnTo>
                    <a:pt x="174" y="479"/>
                  </a:lnTo>
                  <a:lnTo>
                    <a:pt x="174" y="579"/>
                  </a:lnTo>
                  <a:lnTo>
                    <a:pt x="217" y="596"/>
                  </a:lnTo>
                  <a:lnTo>
                    <a:pt x="204" y="1314"/>
                  </a:lnTo>
                  <a:lnTo>
                    <a:pt x="100" y="1179"/>
                  </a:lnTo>
                  <a:lnTo>
                    <a:pt x="9" y="1188"/>
                  </a:lnTo>
                  <a:lnTo>
                    <a:pt x="5" y="470"/>
                  </a:lnTo>
                  <a:lnTo>
                    <a:pt x="0" y="326"/>
                  </a:lnTo>
                  <a:lnTo>
                    <a:pt x="0" y="270"/>
                  </a:lnTo>
                  <a:lnTo>
                    <a:pt x="13" y="35"/>
                  </a:lnTo>
                  <a:lnTo>
                    <a:pt x="52" y="9"/>
                  </a:lnTo>
                  <a:lnTo>
                    <a:pt x="52" y="9"/>
                  </a:lnTo>
                  <a:close/>
                </a:path>
              </a:pathLst>
            </a:custGeom>
            <a:solidFill>
              <a:srgbClr val="9C94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116"/>
            <p:cNvSpPr>
              <a:spLocks noEditPoints="1"/>
            </p:cNvSpPr>
            <p:nvPr/>
          </p:nvSpPr>
          <p:spPr bwMode="auto">
            <a:xfrm>
              <a:off x="1912938" y="5392738"/>
              <a:ext cx="103188" cy="296863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65" y="44"/>
                </a:cxn>
                <a:cxn ang="0">
                  <a:pos x="65" y="148"/>
                </a:cxn>
                <a:cxn ang="0">
                  <a:pos x="56" y="139"/>
                </a:cxn>
                <a:cxn ang="0">
                  <a:pos x="56" y="39"/>
                </a:cxn>
                <a:cxn ang="0">
                  <a:pos x="56" y="39"/>
                </a:cxn>
                <a:cxn ang="0">
                  <a:pos x="26" y="13"/>
                </a:cxn>
                <a:cxn ang="0">
                  <a:pos x="43" y="17"/>
                </a:cxn>
                <a:cxn ang="0">
                  <a:pos x="43" y="187"/>
                </a:cxn>
                <a:cxn ang="0">
                  <a:pos x="26" y="174"/>
                </a:cxn>
                <a:cxn ang="0">
                  <a:pos x="26" y="13"/>
                </a:cxn>
                <a:cxn ang="0">
                  <a:pos x="26" y="13"/>
                </a:cxn>
                <a:cxn ang="0">
                  <a:pos x="0" y="0"/>
                </a:cxn>
                <a:cxn ang="0">
                  <a:pos x="13" y="9"/>
                </a:cxn>
                <a:cxn ang="0">
                  <a:pos x="13" y="109"/>
                </a:cxn>
                <a:cxn ang="0">
                  <a:pos x="0" y="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5" h="187">
                  <a:moveTo>
                    <a:pt x="56" y="39"/>
                  </a:moveTo>
                  <a:lnTo>
                    <a:pt x="65" y="44"/>
                  </a:lnTo>
                  <a:lnTo>
                    <a:pt x="65" y="148"/>
                  </a:lnTo>
                  <a:lnTo>
                    <a:pt x="56" y="139"/>
                  </a:lnTo>
                  <a:lnTo>
                    <a:pt x="56" y="39"/>
                  </a:lnTo>
                  <a:lnTo>
                    <a:pt x="56" y="39"/>
                  </a:lnTo>
                  <a:close/>
                  <a:moveTo>
                    <a:pt x="26" y="13"/>
                  </a:moveTo>
                  <a:lnTo>
                    <a:pt x="43" y="17"/>
                  </a:lnTo>
                  <a:lnTo>
                    <a:pt x="43" y="187"/>
                  </a:lnTo>
                  <a:lnTo>
                    <a:pt x="26" y="174"/>
                  </a:lnTo>
                  <a:lnTo>
                    <a:pt x="26" y="13"/>
                  </a:lnTo>
                  <a:lnTo>
                    <a:pt x="26" y="13"/>
                  </a:lnTo>
                  <a:close/>
                  <a:moveTo>
                    <a:pt x="0" y="0"/>
                  </a:moveTo>
                  <a:lnTo>
                    <a:pt x="13" y="9"/>
                  </a:lnTo>
                  <a:lnTo>
                    <a:pt x="13" y="109"/>
                  </a:lnTo>
                  <a:lnTo>
                    <a:pt x="0" y="9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3B3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117"/>
            <p:cNvSpPr>
              <a:spLocks noEditPoints="1"/>
            </p:cNvSpPr>
            <p:nvPr/>
          </p:nvSpPr>
          <p:spPr bwMode="auto">
            <a:xfrm>
              <a:off x="1912938" y="5089525"/>
              <a:ext cx="103188" cy="220663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65" y="39"/>
                </a:cxn>
                <a:cxn ang="0">
                  <a:pos x="65" y="139"/>
                </a:cxn>
                <a:cxn ang="0">
                  <a:pos x="56" y="130"/>
                </a:cxn>
                <a:cxn ang="0">
                  <a:pos x="56" y="34"/>
                </a:cxn>
                <a:cxn ang="0">
                  <a:pos x="56" y="34"/>
                </a:cxn>
                <a:cxn ang="0">
                  <a:pos x="26" y="13"/>
                </a:cxn>
                <a:cxn ang="0">
                  <a:pos x="43" y="17"/>
                </a:cxn>
                <a:cxn ang="0">
                  <a:pos x="43" y="121"/>
                </a:cxn>
                <a:cxn ang="0">
                  <a:pos x="26" y="108"/>
                </a:cxn>
                <a:cxn ang="0">
                  <a:pos x="26" y="13"/>
                </a:cxn>
                <a:cxn ang="0">
                  <a:pos x="26" y="13"/>
                </a:cxn>
                <a:cxn ang="0">
                  <a:pos x="0" y="0"/>
                </a:cxn>
                <a:cxn ang="0">
                  <a:pos x="13" y="8"/>
                </a:cxn>
                <a:cxn ang="0">
                  <a:pos x="13" y="104"/>
                </a:cxn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5" h="139">
                  <a:moveTo>
                    <a:pt x="56" y="34"/>
                  </a:moveTo>
                  <a:lnTo>
                    <a:pt x="65" y="39"/>
                  </a:lnTo>
                  <a:lnTo>
                    <a:pt x="65" y="139"/>
                  </a:lnTo>
                  <a:lnTo>
                    <a:pt x="56" y="130"/>
                  </a:lnTo>
                  <a:lnTo>
                    <a:pt x="56" y="34"/>
                  </a:lnTo>
                  <a:lnTo>
                    <a:pt x="56" y="34"/>
                  </a:lnTo>
                  <a:close/>
                  <a:moveTo>
                    <a:pt x="26" y="13"/>
                  </a:moveTo>
                  <a:lnTo>
                    <a:pt x="43" y="17"/>
                  </a:lnTo>
                  <a:lnTo>
                    <a:pt x="43" y="121"/>
                  </a:lnTo>
                  <a:lnTo>
                    <a:pt x="26" y="108"/>
                  </a:lnTo>
                  <a:lnTo>
                    <a:pt x="26" y="13"/>
                  </a:lnTo>
                  <a:lnTo>
                    <a:pt x="26" y="13"/>
                  </a:lnTo>
                  <a:close/>
                  <a:moveTo>
                    <a:pt x="0" y="0"/>
                  </a:moveTo>
                  <a:lnTo>
                    <a:pt x="13" y="8"/>
                  </a:lnTo>
                  <a:lnTo>
                    <a:pt x="13" y="104"/>
                  </a:lnTo>
                  <a:lnTo>
                    <a:pt x="0" y="9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4D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118"/>
            <p:cNvSpPr>
              <a:spLocks/>
            </p:cNvSpPr>
            <p:nvPr/>
          </p:nvSpPr>
          <p:spPr bwMode="auto">
            <a:xfrm>
              <a:off x="1857376" y="5213350"/>
              <a:ext cx="138113" cy="206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87" y="17"/>
                </a:cxn>
                <a:cxn ang="0">
                  <a:pos x="87" y="130"/>
                </a:cxn>
                <a:cxn ang="0">
                  <a:pos x="26" y="130"/>
                </a:cxn>
                <a:cxn ang="0">
                  <a:pos x="0" y="10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7" h="130">
                  <a:moveTo>
                    <a:pt x="0" y="0"/>
                  </a:moveTo>
                  <a:lnTo>
                    <a:pt x="56" y="0"/>
                  </a:lnTo>
                  <a:lnTo>
                    <a:pt x="87" y="17"/>
                  </a:lnTo>
                  <a:lnTo>
                    <a:pt x="87" y="130"/>
                  </a:lnTo>
                  <a:lnTo>
                    <a:pt x="26" y="130"/>
                  </a:lnTo>
                  <a:lnTo>
                    <a:pt x="0" y="10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886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1857376" y="5213350"/>
              <a:ext cx="47625" cy="206375"/>
            </a:xfrm>
            <a:custGeom>
              <a:avLst/>
              <a:gdLst/>
              <a:ahLst/>
              <a:cxnLst>
                <a:cxn ang="0">
                  <a:pos x="30" y="130"/>
                </a:cxn>
                <a:cxn ang="0">
                  <a:pos x="0" y="104"/>
                </a:cxn>
                <a:cxn ang="0">
                  <a:pos x="0" y="0"/>
                </a:cxn>
                <a:cxn ang="0">
                  <a:pos x="30" y="22"/>
                </a:cxn>
                <a:cxn ang="0">
                  <a:pos x="30" y="130"/>
                </a:cxn>
                <a:cxn ang="0">
                  <a:pos x="30" y="130"/>
                </a:cxn>
              </a:cxnLst>
              <a:rect l="0" t="0" r="r" b="b"/>
              <a:pathLst>
                <a:path w="30" h="130">
                  <a:moveTo>
                    <a:pt x="30" y="130"/>
                  </a:moveTo>
                  <a:lnTo>
                    <a:pt x="0" y="104"/>
                  </a:lnTo>
                  <a:lnTo>
                    <a:pt x="0" y="0"/>
                  </a:lnTo>
                  <a:lnTo>
                    <a:pt x="30" y="22"/>
                  </a:lnTo>
                  <a:lnTo>
                    <a:pt x="30" y="130"/>
                  </a:lnTo>
                  <a:lnTo>
                    <a:pt x="30" y="130"/>
                  </a:lnTo>
                  <a:close/>
                </a:path>
              </a:pathLst>
            </a:custGeom>
            <a:solidFill>
              <a:srgbClr val="B9B29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120"/>
            <p:cNvSpPr>
              <a:spLocks/>
            </p:cNvSpPr>
            <p:nvPr/>
          </p:nvSpPr>
          <p:spPr bwMode="auto">
            <a:xfrm>
              <a:off x="1919288" y="5260975"/>
              <a:ext cx="61913" cy="146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39" y="92"/>
                </a:cxn>
                <a:cxn ang="0">
                  <a:pos x="0" y="9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" h="92">
                  <a:moveTo>
                    <a:pt x="0" y="0"/>
                  </a:moveTo>
                  <a:lnTo>
                    <a:pt x="39" y="0"/>
                  </a:lnTo>
                  <a:lnTo>
                    <a:pt x="39" y="92"/>
                  </a:lnTo>
                  <a:lnTo>
                    <a:pt x="0" y="9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4F3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1863726" y="5233988"/>
              <a:ext cx="28575" cy="152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13"/>
                </a:cxn>
                <a:cxn ang="0">
                  <a:pos x="18" y="96"/>
                </a:cxn>
                <a:cxn ang="0">
                  <a:pos x="0" y="8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96">
                  <a:moveTo>
                    <a:pt x="0" y="0"/>
                  </a:moveTo>
                  <a:lnTo>
                    <a:pt x="18" y="13"/>
                  </a:lnTo>
                  <a:lnTo>
                    <a:pt x="18" y="96"/>
                  </a:lnTo>
                  <a:lnTo>
                    <a:pt x="0" y="8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6F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122"/>
            <p:cNvSpPr>
              <a:spLocks/>
            </p:cNvSpPr>
            <p:nvPr/>
          </p:nvSpPr>
          <p:spPr bwMode="auto">
            <a:xfrm>
              <a:off x="1878013" y="5219700"/>
              <a:ext cx="109538" cy="2063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69" y="13"/>
                </a:cxn>
                <a:cxn ang="0">
                  <a:pos x="22" y="13"/>
                </a:cxn>
                <a:cxn ang="0">
                  <a:pos x="0" y="0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69" h="13">
                  <a:moveTo>
                    <a:pt x="48" y="0"/>
                  </a:moveTo>
                  <a:lnTo>
                    <a:pt x="69" y="13"/>
                  </a:lnTo>
                  <a:lnTo>
                    <a:pt x="22" y="13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5B4D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123"/>
            <p:cNvSpPr>
              <a:spLocks/>
            </p:cNvSpPr>
            <p:nvPr/>
          </p:nvSpPr>
          <p:spPr bwMode="auto">
            <a:xfrm>
              <a:off x="1878013" y="5219700"/>
              <a:ext cx="76200" cy="2063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13"/>
                </a:cxn>
                <a:cxn ang="0">
                  <a:pos x="22" y="13"/>
                </a:cxn>
                <a:cxn ang="0">
                  <a:pos x="0" y="0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48" h="13">
                  <a:moveTo>
                    <a:pt x="48" y="0"/>
                  </a:moveTo>
                  <a:lnTo>
                    <a:pt x="48" y="13"/>
                  </a:lnTo>
                  <a:lnTo>
                    <a:pt x="22" y="13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322E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124"/>
            <p:cNvSpPr>
              <a:spLocks noEditPoints="1"/>
            </p:cNvSpPr>
            <p:nvPr/>
          </p:nvSpPr>
          <p:spPr bwMode="auto">
            <a:xfrm>
              <a:off x="1912938" y="4778375"/>
              <a:ext cx="103188" cy="220663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65" y="43"/>
                </a:cxn>
                <a:cxn ang="0">
                  <a:pos x="65" y="139"/>
                </a:cxn>
                <a:cxn ang="0">
                  <a:pos x="56" y="130"/>
                </a:cxn>
                <a:cxn ang="0">
                  <a:pos x="56" y="39"/>
                </a:cxn>
                <a:cxn ang="0">
                  <a:pos x="56" y="39"/>
                </a:cxn>
                <a:cxn ang="0">
                  <a:pos x="26" y="22"/>
                </a:cxn>
                <a:cxn ang="0">
                  <a:pos x="43" y="26"/>
                </a:cxn>
                <a:cxn ang="0">
                  <a:pos x="43" y="126"/>
                </a:cxn>
                <a:cxn ang="0">
                  <a:pos x="26" y="113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0" y="0"/>
                </a:cxn>
                <a:cxn ang="0">
                  <a:pos x="13" y="9"/>
                </a:cxn>
                <a:cxn ang="0">
                  <a:pos x="13" y="104"/>
                </a:cxn>
                <a:cxn ang="0">
                  <a:pos x="0" y="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5" h="139">
                  <a:moveTo>
                    <a:pt x="56" y="39"/>
                  </a:moveTo>
                  <a:lnTo>
                    <a:pt x="65" y="43"/>
                  </a:lnTo>
                  <a:lnTo>
                    <a:pt x="65" y="139"/>
                  </a:lnTo>
                  <a:lnTo>
                    <a:pt x="56" y="130"/>
                  </a:lnTo>
                  <a:lnTo>
                    <a:pt x="56" y="39"/>
                  </a:lnTo>
                  <a:lnTo>
                    <a:pt x="56" y="39"/>
                  </a:lnTo>
                  <a:close/>
                  <a:moveTo>
                    <a:pt x="26" y="22"/>
                  </a:moveTo>
                  <a:lnTo>
                    <a:pt x="43" y="26"/>
                  </a:lnTo>
                  <a:lnTo>
                    <a:pt x="43" y="126"/>
                  </a:lnTo>
                  <a:lnTo>
                    <a:pt x="26" y="113"/>
                  </a:lnTo>
                  <a:lnTo>
                    <a:pt x="26" y="22"/>
                  </a:lnTo>
                  <a:lnTo>
                    <a:pt x="26" y="22"/>
                  </a:lnTo>
                  <a:close/>
                  <a:moveTo>
                    <a:pt x="0" y="0"/>
                  </a:moveTo>
                  <a:lnTo>
                    <a:pt x="13" y="9"/>
                  </a:lnTo>
                  <a:lnTo>
                    <a:pt x="13" y="104"/>
                  </a:lnTo>
                  <a:lnTo>
                    <a:pt x="0" y="9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4D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>
              <a:off x="1857376" y="4908550"/>
              <a:ext cx="138113" cy="2079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87" y="18"/>
                </a:cxn>
                <a:cxn ang="0">
                  <a:pos x="87" y="131"/>
                </a:cxn>
                <a:cxn ang="0">
                  <a:pos x="26" y="131"/>
                </a:cxn>
                <a:cxn ang="0">
                  <a:pos x="0" y="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7" h="131">
                  <a:moveTo>
                    <a:pt x="0" y="0"/>
                  </a:moveTo>
                  <a:lnTo>
                    <a:pt x="56" y="0"/>
                  </a:lnTo>
                  <a:lnTo>
                    <a:pt x="87" y="18"/>
                  </a:lnTo>
                  <a:lnTo>
                    <a:pt x="87" y="131"/>
                  </a:lnTo>
                  <a:lnTo>
                    <a:pt x="26" y="131"/>
                  </a:lnTo>
                  <a:lnTo>
                    <a:pt x="0" y="9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886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126"/>
            <p:cNvSpPr>
              <a:spLocks/>
            </p:cNvSpPr>
            <p:nvPr/>
          </p:nvSpPr>
          <p:spPr bwMode="auto">
            <a:xfrm>
              <a:off x="1857376" y="4908550"/>
              <a:ext cx="47625" cy="207963"/>
            </a:xfrm>
            <a:custGeom>
              <a:avLst/>
              <a:gdLst/>
              <a:ahLst/>
              <a:cxnLst>
                <a:cxn ang="0">
                  <a:pos x="30" y="131"/>
                </a:cxn>
                <a:cxn ang="0">
                  <a:pos x="0" y="101"/>
                </a:cxn>
                <a:cxn ang="0">
                  <a:pos x="0" y="0"/>
                </a:cxn>
                <a:cxn ang="0">
                  <a:pos x="30" y="22"/>
                </a:cxn>
                <a:cxn ang="0">
                  <a:pos x="30" y="131"/>
                </a:cxn>
                <a:cxn ang="0">
                  <a:pos x="30" y="131"/>
                </a:cxn>
              </a:cxnLst>
              <a:rect l="0" t="0" r="r" b="b"/>
              <a:pathLst>
                <a:path w="30" h="131">
                  <a:moveTo>
                    <a:pt x="30" y="13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30" y="22"/>
                  </a:lnTo>
                  <a:lnTo>
                    <a:pt x="30" y="131"/>
                  </a:lnTo>
                  <a:lnTo>
                    <a:pt x="30" y="131"/>
                  </a:lnTo>
                  <a:close/>
                </a:path>
              </a:pathLst>
            </a:custGeom>
            <a:solidFill>
              <a:srgbClr val="B9B29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Freeform 127"/>
            <p:cNvSpPr>
              <a:spLocks/>
            </p:cNvSpPr>
            <p:nvPr/>
          </p:nvSpPr>
          <p:spPr bwMode="auto">
            <a:xfrm>
              <a:off x="1919288" y="4951413"/>
              <a:ext cx="61913" cy="144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39" y="91"/>
                </a:cxn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" h="91">
                  <a:moveTo>
                    <a:pt x="0" y="0"/>
                  </a:moveTo>
                  <a:lnTo>
                    <a:pt x="39" y="0"/>
                  </a:lnTo>
                  <a:lnTo>
                    <a:pt x="3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4F3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128"/>
            <p:cNvSpPr>
              <a:spLocks/>
            </p:cNvSpPr>
            <p:nvPr/>
          </p:nvSpPr>
          <p:spPr bwMode="auto">
            <a:xfrm>
              <a:off x="1863726" y="4930775"/>
              <a:ext cx="28575" cy="1508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13"/>
                </a:cxn>
                <a:cxn ang="0">
                  <a:pos x="18" y="95"/>
                </a:cxn>
                <a:cxn ang="0">
                  <a:pos x="0" y="8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95">
                  <a:moveTo>
                    <a:pt x="0" y="0"/>
                  </a:moveTo>
                  <a:lnTo>
                    <a:pt x="18" y="13"/>
                  </a:lnTo>
                  <a:lnTo>
                    <a:pt x="18" y="95"/>
                  </a:lnTo>
                  <a:lnTo>
                    <a:pt x="0" y="8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6F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Freeform 129"/>
            <p:cNvSpPr>
              <a:spLocks/>
            </p:cNvSpPr>
            <p:nvPr/>
          </p:nvSpPr>
          <p:spPr bwMode="auto">
            <a:xfrm>
              <a:off x="1878013" y="4908550"/>
              <a:ext cx="109538" cy="2222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69" y="14"/>
                </a:cxn>
                <a:cxn ang="0">
                  <a:pos x="22" y="14"/>
                </a:cxn>
                <a:cxn ang="0">
                  <a:pos x="0" y="0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69" h="14">
                  <a:moveTo>
                    <a:pt x="48" y="0"/>
                  </a:moveTo>
                  <a:lnTo>
                    <a:pt x="69" y="14"/>
                  </a:lnTo>
                  <a:lnTo>
                    <a:pt x="22" y="14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5B4D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Freeform 130"/>
            <p:cNvSpPr>
              <a:spLocks/>
            </p:cNvSpPr>
            <p:nvPr/>
          </p:nvSpPr>
          <p:spPr bwMode="auto">
            <a:xfrm>
              <a:off x="1878013" y="4908550"/>
              <a:ext cx="76200" cy="2222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14"/>
                </a:cxn>
                <a:cxn ang="0">
                  <a:pos x="22" y="14"/>
                </a:cxn>
                <a:cxn ang="0">
                  <a:pos x="0" y="0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48" h="14">
                  <a:moveTo>
                    <a:pt x="48" y="0"/>
                  </a:moveTo>
                  <a:lnTo>
                    <a:pt x="48" y="14"/>
                  </a:lnTo>
                  <a:lnTo>
                    <a:pt x="22" y="14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322E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Freeform 131"/>
            <p:cNvSpPr>
              <a:spLocks noEditPoints="1"/>
            </p:cNvSpPr>
            <p:nvPr/>
          </p:nvSpPr>
          <p:spPr bwMode="auto">
            <a:xfrm>
              <a:off x="1760538" y="4191000"/>
              <a:ext cx="165100" cy="220663"/>
            </a:xfrm>
            <a:custGeom>
              <a:avLst/>
              <a:gdLst/>
              <a:ahLst/>
              <a:cxnLst>
                <a:cxn ang="0">
                  <a:pos x="70" y="4"/>
                </a:cxn>
                <a:cxn ang="0">
                  <a:pos x="70" y="4"/>
                </a:cxn>
                <a:cxn ang="0">
                  <a:pos x="83" y="9"/>
                </a:cxn>
                <a:cxn ang="0">
                  <a:pos x="83" y="9"/>
                </a:cxn>
                <a:cxn ang="0">
                  <a:pos x="78" y="131"/>
                </a:cxn>
                <a:cxn ang="0">
                  <a:pos x="78" y="131"/>
                </a:cxn>
                <a:cxn ang="0">
                  <a:pos x="70" y="126"/>
                </a:cxn>
                <a:cxn ang="0">
                  <a:pos x="70" y="126"/>
                </a:cxn>
                <a:cxn ang="0">
                  <a:pos x="70" y="4"/>
                </a:cxn>
                <a:cxn ang="0">
                  <a:pos x="70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57" y="122"/>
                </a:cxn>
                <a:cxn ang="0">
                  <a:pos x="57" y="122"/>
                </a:cxn>
                <a:cxn ang="0">
                  <a:pos x="48" y="117"/>
                </a:cxn>
                <a:cxn ang="0">
                  <a:pos x="48" y="117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35" y="4"/>
                </a:cxn>
                <a:cxn ang="0">
                  <a:pos x="35" y="4"/>
                </a:cxn>
                <a:cxn ang="0">
                  <a:pos x="31" y="117"/>
                </a:cxn>
                <a:cxn ang="0">
                  <a:pos x="31" y="117"/>
                </a:cxn>
                <a:cxn ang="0">
                  <a:pos x="26" y="109"/>
                </a:cxn>
                <a:cxn ang="0">
                  <a:pos x="26" y="109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9"/>
                </a:cxn>
                <a:cxn ang="0">
                  <a:pos x="0" y="10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1" y="9"/>
                </a:cxn>
                <a:cxn ang="0">
                  <a:pos x="104" y="9"/>
                </a:cxn>
                <a:cxn ang="0">
                  <a:pos x="104" y="139"/>
                </a:cxn>
                <a:cxn ang="0">
                  <a:pos x="91" y="131"/>
                </a:cxn>
                <a:cxn ang="0">
                  <a:pos x="91" y="9"/>
                </a:cxn>
                <a:cxn ang="0">
                  <a:pos x="91" y="9"/>
                </a:cxn>
              </a:cxnLst>
              <a:rect l="0" t="0" r="r" b="b"/>
              <a:pathLst>
                <a:path w="104" h="139">
                  <a:moveTo>
                    <a:pt x="70" y="4"/>
                  </a:moveTo>
                  <a:lnTo>
                    <a:pt x="70" y="4"/>
                  </a:lnTo>
                  <a:lnTo>
                    <a:pt x="83" y="9"/>
                  </a:lnTo>
                  <a:lnTo>
                    <a:pt x="83" y="9"/>
                  </a:lnTo>
                  <a:lnTo>
                    <a:pt x="78" y="131"/>
                  </a:lnTo>
                  <a:lnTo>
                    <a:pt x="78" y="131"/>
                  </a:lnTo>
                  <a:lnTo>
                    <a:pt x="70" y="126"/>
                  </a:lnTo>
                  <a:lnTo>
                    <a:pt x="70" y="126"/>
                  </a:lnTo>
                  <a:lnTo>
                    <a:pt x="70" y="4"/>
                  </a:lnTo>
                  <a:lnTo>
                    <a:pt x="70" y="4"/>
                  </a:lnTo>
                  <a:close/>
                  <a:moveTo>
                    <a:pt x="48" y="4"/>
                  </a:moveTo>
                  <a:lnTo>
                    <a:pt x="48" y="4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48" y="117"/>
                  </a:lnTo>
                  <a:lnTo>
                    <a:pt x="48" y="117"/>
                  </a:lnTo>
                  <a:lnTo>
                    <a:pt x="48" y="4"/>
                  </a:lnTo>
                  <a:lnTo>
                    <a:pt x="48" y="4"/>
                  </a:lnTo>
                  <a:close/>
                  <a:moveTo>
                    <a:pt x="26" y="4"/>
                  </a:moveTo>
                  <a:lnTo>
                    <a:pt x="26" y="4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1" y="117"/>
                  </a:lnTo>
                  <a:lnTo>
                    <a:pt x="31" y="117"/>
                  </a:lnTo>
                  <a:lnTo>
                    <a:pt x="26" y="109"/>
                  </a:lnTo>
                  <a:lnTo>
                    <a:pt x="26" y="109"/>
                  </a:lnTo>
                  <a:lnTo>
                    <a:pt x="26" y="4"/>
                  </a:lnTo>
                  <a:lnTo>
                    <a:pt x="26" y="4"/>
                  </a:lnTo>
                  <a:close/>
                  <a:moveTo>
                    <a:pt x="0" y="0"/>
                  </a:moveTo>
                  <a:lnTo>
                    <a:pt x="9" y="0"/>
                  </a:lnTo>
                  <a:lnTo>
                    <a:pt x="9" y="109"/>
                  </a:lnTo>
                  <a:lnTo>
                    <a:pt x="0" y="104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91" y="9"/>
                  </a:moveTo>
                  <a:lnTo>
                    <a:pt x="104" y="9"/>
                  </a:lnTo>
                  <a:lnTo>
                    <a:pt x="104" y="139"/>
                  </a:lnTo>
                  <a:lnTo>
                    <a:pt x="91" y="131"/>
                  </a:lnTo>
                  <a:lnTo>
                    <a:pt x="91" y="9"/>
                  </a:lnTo>
                  <a:lnTo>
                    <a:pt x="91" y="9"/>
                  </a:lnTo>
                  <a:close/>
                </a:path>
              </a:pathLst>
            </a:custGeom>
            <a:solidFill>
              <a:srgbClr val="6357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Freeform 132"/>
            <p:cNvSpPr>
              <a:spLocks noEditPoints="1"/>
            </p:cNvSpPr>
            <p:nvPr/>
          </p:nvSpPr>
          <p:spPr bwMode="auto">
            <a:xfrm>
              <a:off x="1450976" y="4267200"/>
              <a:ext cx="371475" cy="33178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5" y="4"/>
                </a:cxn>
                <a:cxn ang="0">
                  <a:pos x="113" y="204"/>
                </a:cxn>
                <a:cxn ang="0">
                  <a:pos x="44" y="20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78" y="4"/>
                </a:cxn>
                <a:cxn ang="0">
                  <a:pos x="178" y="4"/>
                </a:cxn>
                <a:cxn ang="0">
                  <a:pos x="178" y="0"/>
                </a:cxn>
                <a:cxn ang="0">
                  <a:pos x="178" y="0"/>
                </a:cxn>
                <a:cxn ang="0">
                  <a:pos x="182" y="0"/>
                </a:cxn>
                <a:cxn ang="0">
                  <a:pos x="182" y="91"/>
                </a:cxn>
                <a:cxn ang="0">
                  <a:pos x="234" y="104"/>
                </a:cxn>
                <a:cxn ang="0">
                  <a:pos x="234" y="209"/>
                </a:cxn>
                <a:cxn ang="0">
                  <a:pos x="178" y="209"/>
                </a:cxn>
                <a:cxn ang="0">
                  <a:pos x="178" y="200"/>
                </a:cxn>
                <a:cxn ang="0">
                  <a:pos x="126" y="200"/>
                </a:cxn>
                <a:cxn ang="0">
                  <a:pos x="78" y="4"/>
                </a:cxn>
                <a:cxn ang="0">
                  <a:pos x="78" y="4"/>
                </a:cxn>
              </a:cxnLst>
              <a:rect l="0" t="0" r="r" b="b"/>
              <a:pathLst>
                <a:path w="234" h="209">
                  <a:moveTo>
                    <a:pt x="0" y="4"/>
                  </a:moveTo>
                  <a:lnTo>
                    <a:pt x="65" y="4"/>
                  </a:lnTo>
                  <a:lnTo>
                    <a:pt x="113" y="204"/>
                  </a:lnTo>
                  <a:lnTo>
                    <a:pt x="44" y="204"/>
                  </a:ln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78" y="4"/>
                  </a:moveTo>
                  <a:lnTo>
                    <a:pt x="178" y="4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2" y="91"/>
                  </a:lnTo>
                  <a:lnTo>
                    <a:pt x="234" y="104"/>
                  </a:lnTo>
                  <a:lnTo>
                    <a:pt x="234" y="209"/>
                  </a:lnTo>
                  <a:lnTo>
                    <a:pt x="178" y="209"/>
                  </a:lnTo>
                  <a:lnTo>
                    <a:pt x="178" y="200"/>
                  </a:lnTo>
                  <a:lnTo>
                    <a:pt x="126" y="200"/>
                  </a:lnTo>
                  <a:lnTo>
                    <a:pt x="78" y="4"/>
                  </a:lnTo>
                  <a:lnTo>
                    <a:pt x="78" y="4"/>
                  </a:lnTo>
                  <a:close/>
                </a:path>
              </a:pathLst>
            </a:custGeom>
            <a:solidFill>
              <a:srgbClr val="706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Freeform 133"/>
            <p:cNvSpPr>
              <a:spLocks/>
            </p:cNvSpPr>
            <p:nvPr/>
          </p:nvSpPr>
          <p:spPr bwMode="auto">
            <a:xfrm>
              <a:off x="1450976" y="4273550"/>
              <a:ext cx="138113" cy="131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" y="0"/>
                </a:cxn>
                <a:cxn ang="0">
                  <a:pos x="87" y="83"/>
                </a:cxn>
                <a:cxn ang="0">
                  <a:pos x="22" y="8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7" h="83">
                  <a:moveTo>
                    <a:pt x="0" y="0"/>
                  </a:moveTo>
                  <a:lnTo>
                    <a:pt x="65" y="0"/>
                  </a:lnTo>
                  <a:lnTo>
                    <a:pt x="87" y="83"/>
                  </a:lnTo>
                  <a:lnTo>
                    <a:pt x="22" y="8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3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Freeform 134"/>
            <p:cNvSpPr>
              <a:spLocks/>
            </p:cNvSpPr>
            <p:nvPr/>
          </p:nvSpPr>
          <p:spPr bwMode="auto">
            <a:xfrm>
              <a:off x="1512888" y="4598988"/>
              <a:ext cx="358775" cy="331788"/>
            </a:xfrm>
            <a:custGeom>
              <a:avLst/>
              <a:gdLst/>
              <a:ahLst/>
              <a:cxnLst>
                <a:cxn ang="0">
                  <a:pos x="226" y="87"/>
                </a:cxn>
                <a:cxn ang="0">
                  <a:pos x="226" y="209"/>
                </a:cxn>
                <a:cxn ang="0">
                  <a:pos x="31" y="209"/>
                </a:cxn>
                <a:cxn ang="0">
                  <a:pos x="0" y="169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17" y="0"/>
                </a:cxn>
                <a:cxn ang="0">
                  <a:pos x="117" y="74"/>
                </a:cxn>
                <a:cxn ang="0">
                  <a:pos x="139" y="87"/>
                </a:cxn>
                <a:cxn ang="0">
                  <a:pos x="226" y="87"/>
                </a:cxn>
                <a:cxn ang="0">
                  <a:pos x="226" y="87"/>
                </a:cxn>
              </a:cxnLst>
              <a:rect l="0" t="0" r="r" b="b"/>
              <a:pathLst>
                <a:path w="226" h="209">
                  <a:moveTo>
                    <a:pt x="226" y="87"/>
                  </a:moveTo>
                  <a:lnTo>
                    <a:pt x="226" y="209"/>
                  </a:lnTo>
                  <a:lnTo>
                    <a:pt x="31" y="209"/>
                  </a:lnTo>
                  <a:lnTo>
                    <a:pt x="0" y="169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17" y="0"/>
                  </a:lnTo>
                  <a:lnTo>
                    <a:pt x="117" y="74"/>
                  </a:lnTo>
                  <a:lnTo>
                    <a:pt x="139" y="87"/>
                  </a:lnTo>
                  <a:lnTo>
                    <a:pt x="226" y="87"/>
                  </a:lnTo>
                  <a:lnTo>
                    <a:pt x="226" y="87"/>
                  </a:lnTo>
                  <a:close/>
                </a:path>
              </a:pathLst>
            </a:custGeom>
            <a:solidFill>
              <a:srgbClr val="77716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Freeform 135"/>
            <p:cNvSpPr>
              <a:spLocks noEditPoints="1"/>
            </p:cNvSpPr>
            <p:nvPr/>
          </p:nvSpPr>
          <p:spPr bwMode="auto">
            <a:xfrm>
              <a:off x="1851026" y="4460875"/>
              <a:ext cx="88900" cy="192088"/>
            </a:xfrm>
            <a:custGeom>
              <a:avLst/>
              <a:gdLst/>
              <a:ahLst/>
              <a:cxnLst>
                <a:cxn ang="0">
                  <a:pos x="43" y="17"/>
                </a:cxn>
                <a:cxn ang="0">
                  <a:pos x="56" y="17"/>
                </a:cxn>
                <a:cxn ang="0">
                  <a:pos x="56" y="100"/>
                </a:cxn>
                <a:cxn ang="0">
                  <a:pos x="43" y="95"/>
                </a:cxn>
                <a:cxn ang="0">
                  <a:pos x="43" y="17"/>
                </a:cxn>
                <a:cxn ang="0">
                  <a:pos x="43" y="17"/>
                </a:cxn>
                <a:cxn ang="0">
                  <a:pos x="21" y="8"/>
                </a:cxn>
                <a:cxn ang="0">
                  <a:pos x="30" y="8"/>
                </a:cxn>
                <a:cxn ang="0">
                  <a:pos x="30" y="121"/>
                </a:cxn>
                <a:cxn ang="0">
                  <a:pos x="21" y="117"/>
                </a:cxn>
                <a:cxn ang="0">
                  <a:pos x="21" y="8"/>
                </a:cxn>
                <a:cxn ang="0">
                  <a:pos x="21" y="8"/>
                </a:cxn>
                <a:cxn ang="0">
                  <a:pos x="0" y="0"/>
                </a:cxn>
                <a:cxn ang="0">
                  <a:pos x="8" y="4"/>
                </a:cxn>
                <a:cxn ang="0">
                  <a:pos x="8" y="108"/>
                </a:cxn>
                <a:cxn ang="0">
                  <a:pos x="0" y="10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6" h="121">
                  <a:moveTo>
                    <a:pt x="43" y="17"/>
                  </a:moveTo>
                  <a:lnTo>
                    <a:pt x="56" y="17"/>
                  </a:lnTo>
                  <a:lnTo>
                    <a:pt x="56" y="100"/>
                  </a:lnTo>
                  <a:lnTo>
                    <a:pt x="43" y="95"/>
                  </a:lnTo>
                  <a:lnTo>
                    <a:pt x="43" y="17"/>
                  </a:lnTo>
                  <a:lnTo>
                    <a:pt x="43" y="17"/>
                  </a:lnTo>
                  <a:close/>
                  <a:moveTo>
                    <a:pt x="21" y="8"/>
                  </a:moveTo>
                  <a:lnTo>
                    <a:pt x="30" y="8"/>
                  </a:lnTo>
                  <a:lnTo>
                    <a:pt x="30" y="121"/>
                  </a:lnTo>
                  <a:lnTo>
                    <a:pt x="21" y="117"/>
                  </a:lnTo>
                  <a:lnTo>
                    <a:pt x="21" y="8"/>
                  </a:lnTo>
                  <a:lnTo>
                    <a:pt x="21" y="8"/>
                  </a:lnTo>
                  <a:close/>
                  <a:moveTo>
                    <a:pt x="0" y="0"/>
                  </a:moveTo>
                  <a:lnTo>
                    <a:pt x="8" y="4"/>
                  </a:lnTo>
                  <a:lnTo>
                    <a:pt x="8" y="108"/>
                  </a:lnTo>
                  <a:lnTo>
                    <a:pt x="0" y="10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34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Freeform 136"/>
            <p:cNvSpPr>
              <a:spLocks/>
            </p:cNvSpPr>
            <p:nvPr/>
          </p:nvSpPr>
          <p:spPr bwMode="auto">
            <a:xfrm>
              <a:off x="1733551" y="4625975"/>
              <a:ext cx="179388" cy="1111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13" y="0"/>
                </a:cxn>
                <a:cxn ang="0">
                  <a:pos x="113" y="65"/>
                </a:cxn>
                <a:cxn ang="0">
                  <a:pos x="0" y="7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13" h="70">
                  <a:moveTo>
                    <a:pt x="4" y="0"/>
                  </a:moveTo>
                  <a:lnTo>
                    <a:pt x="113" y="0"/>
                  </a:lnTo>
                  <a:lnTo>
                    <a:pt x="113" y="65"/>
                  </a:lnTo>
                  <a:lnTo>
                    <a:pt x="0" y="7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9B29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Freeform 137"/>
            <p:cNvSpPr>
              <a:spLocks/>
            </p:cNvSpPr>
            <p:nvPr/>
          </p:nvSpPr>
          <p:spPr bwMode="auto">
            <a:xfrm>
              <a:off x="3267076" y="5310188"/>
              <a:ext cx="468313" cy="68263"/>
            </a:xfrm>
            <a:custGeom>
              <a:avLst/>
              <a:gdLst/>
              <a:ahLst/>
              <a:cxnLst>
                <a:cxn ang="0">
                  <a:pos x="295" y="22"/>
                </a:cxn>
                <a:cxn ang="0">
                  <a:pos x="252" y="0"/>
                </a:cxn>
                <a:cxn ang="0">
                  <a:pos x="0" y="22"/>
                </a:cxn>
                <a:cxn ang="0">
                  <a:pos x="18" y="43"/>
                </a:cxn>
                <a:cxn ang="0">
                  <a:pos x="295" y="22"/>
                </a:cxn>
                <a:cxn ang="0">
                  <a:pos x="295" y="22"/>
                </a:cxn>
              </a:cxnLst>
              <a:rect l="0" t="0" r="r" b="b"/>
              <a:pathLst>
                <a:path w="295" h="43">
                  <a:moveTo>
                    <a:pt x="295" y="22"/>
                  </a:moveTo>
                  <a:lnTo>
                    <a:pt x="252" y="0"/>
                  </a:lnTo>
                  <a:lnTo>
                    <a:pt x="0" y="22"/>
                  </a:lnTo>
                  <a:lnTo>
                    <a:pt x="18" y="43"/>
                  </a:lnTo>
                  <a:lnTo>
                    <a:pt x="295" y="22"/>
                  </a:lnTo>
                  <a:lnTo>
                    <a:pt x="295" y="22"/>
                  </a:lnTo>
                  <a:close/>
                </a:path>
              </a:pathLst>
            </a:custGeom>
            <a:solidFill>
              <a:srgbClr val="AE9C6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Freeform 138"/>
            <p:cNvSpPr>
              <a:spLocks/>
            </p:cNvSpPr>
            <p:nvPr/>
          </p:nvSpPr>
          <p:spPr bwMode="auto">
            <a:xfrm>
              <a:off x="3240088" y="5345113"/>
              <a:ext cx="495300" cy="68263"/>
            </a:xfrm>
            <a:custGeom>
              <a:avLst/>
              <a:gdLst/>
              <a:ahLst/>
              <a:cxnLst>
                <a:cxn ang="0">
                  <a:pos x="312" y="0"/>
                </a:cxn>
                <a:cxn ang="0">
                  <a:pos x="35" y="21"/>
                </a:cxn>
                <a:cxn ang="0">
                  <a:pos x="17" y="4"/>
                </a:cxn>
                <a:cxn ang="0">
                  <a:pos x="0" y="4"/>
                </a:cxn>
                <a:cxn ang="0">
                  <a:pos x="4" y="26"/>
                </a:cxn>
                <a:cxn ang="0">
                  <a:pos x="4" y="43"/>
                </a:cxn>
                <a:cxn ang="0">
                  <a:pos x="312" y="17"/>
                </a:cxn>
                <a:cxn ang="0">
                  <a:pos x="312" y="0"/>
                </a:cxn>
                <a:cxn ang="0">
                  <a:pos x="312" y="0"/>
                </a:cxn>
              </a:cxnLst>
              <a:rect l="0" t="0" r="r" b="b"/>
              <a:pathLst>
                <a:path w="312" h="43">
                  <a:moveTo>
                    <a:pt x="312" y="0"/>
                  </a:moveTo>
                  <a:lnTo>
                    <a:pt x="35" y="21"/>
                  </a:lnTo>
                  <a:lnTo>
                    <a:pt x="17" y="4"/>
                  </a:lnTo>
                  <a:lnTo>
                    <a:pt x="0" y="4"/>
                  </a:lnTo>
                  <a:lnTo>
                    <a:pt x="4" y="26"/>
                  </a:lnTo>
                  <a:lnTo>
                    <a:pt x="4" y="43"/>
                  </a:lnTo>
                  <a:lnTo>
                    <a:pt x="312" y="17"/>
                  </a:lnTo>
                  <a:lnTo>
                    <a:pt x="312" y="0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F1DF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Freeform 139"/>
            <p:cNvSpPr>
              <a:spLocks/>
            </p:cNvSpPr>
            <p:nvPr/>
          </p:nvSpPr>
          <p:spPr bwMode="auto">
            <a:xfrm>
              <a:off x="2063751" y="5399088"/>
              <a:ext cx="1190625" cy="152400"/>
            </a:xfrm>
            <a:custGeom>
              <a:avLst/>
              <a:gdLst/>
              <a:ahLst/>
              <a:cxnLst>
                <a:cxn ang="0">
                  <a:pos x="750" y="0"/>
                </a:cxn>
                <a:cxn ang="0">
                  <a:pos x="26" y="74"/>
                </a:cxn>
                <a:cxn ang="0">
                  <a:pos x="0" y="53"/>
                </a:cxn>
                <a:cxn ang="0">
                  <a:pos x="0" y="74"/>
                </a:cxn>
                <a:cxn ang="0">
                  <a:pos x="26" y="96"/>
                </a:cxn>
                <a:cxn ang="0">
                  <a:pos x="750" y="18"/>
                </a:cxn>
                <a:cxn ang="0">
                  <a:pos x="750" y="0"/>
                </a:cxn>
                <a:cxn ang="0">
                  <a:pos x="750" y="0"/>
                </a:cxn>
              </a:cxnLst>
              <a:rect l="0" t="0" r="r" b="b"/>
              <a:pathLst>
                <a:path w="750" h="96">
                  <a:moveTo>
                    <a:pt x="750" y="0"/>
                  </a:moveTo>
                  <a:lnTo>
                    <a:pt x="26" y="74"/>
                  </a:lnTo>
                  <a:lnTo>
                    <a:pt x="0" y="53"/>
                  </a:lnTo>
                  <a:lnTo>
                    <a:pt x="0" y="74"/>
                  </a:lnTo>
                  <a:lnTo>
                    <a:pt x="26" y="96"/>
                  </a:lnTo>
                  <a:lnTo>
                    <a:pt x="750" y="18"/>
                  </a:lnTo>
                  <a:lnTo>
                    <a:pt x="750" y="0"/>
                  </a:lnTo>
                  <a:lnTo>
                    <a:pt x="750" y="0"/>
                  </a:lnTo>
                  <a:close/>
                </a:path>
              </a:pathLst>
            </a:custGeom>
            <a:solidFill>
              <a:srgbClr val="F1DF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Freeform 140"/>
            <p:cNvSpPr>
              <a:spLocks/>
            </p:cNvSpPr>
            <p:nvPr/>
          </p:nvSpPr>
          <p:spPr bwMode="auto">
            <a:xfrm>
              <a:off x="3109913" y="4425950"/>
              <a:ext cx="515938" cy="34925"/>
            </a:xfrm>
            <a:custGeom>
              <a:avLst/>
              <a:gdLst/>
              <a:ahLst/>
              <a:cxnLst>
                <a:cxn ang="0">
                  <a:pos x="325" y="0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325" y="17"/>
                </a:cxn>
                <a:cxn ang="0">
                  <a:pos x="325" y="0"/>
                </a:cxn>
                <a:cxn ang="0">
                  <a:pos x="325" y="0"/>
                </a:cxn>
              </a:cxnLst>
              <a:rect l="0" t="0" r="r" b="b"/>
              <a:pathLst>
                <a:path w="325" h="22">
                  <a:moveTo>
                    <a:pt x="325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325" y="17"/>
                  </a:lnTo>
                  <a:lnTo>
                    <a:pt x="325" y="0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F5EC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Freeform 141"/>
            <p:cNvSpPr>
              <a:spLocks/>
            </p:cNvSpPr>
            <p:nvPr/>
          </p:nvSpPr>
          <p:spPr bwMode="auto">
            <a:xfrm>
              <a:off x="2063751" y="4749800"/>
              <a:ext cx="536575" cy="1036638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38" y="0"/>
                </a:cxn>
                <a:cxn ang="0">
                  <a:pos x="338" y="610"/>
                </a:cxn>
                <a:cxn ang="0">
                  <a:pos x="0" y="653"/>
                </a:cxn>
                <a:cxn ang="0">
                  <a:pos x="0" y="35"/>
                </a:cxn>
                <a:cxn ang="0">
                  <a:pos x="0" y="35"/>
                </a:cxn>
              </a:cxnLst>
              <a:rect l="0" t="0" r="r" b="b"/>
              <a:pathLst>
                <a:path w="338" h="653">
                  <a:moveTo>
                    <a:pt x="0" y="35"/>
                  </a:moveTo>
                  <a:lnTo>
                    <a:pt x="338" y="0"/>
                  </a:lnTo>
                  <a:lnTo>
                    <a:pt x="338" y="610"/>
                  </a:lnTo>
                  <a:lnTo>
                    <a:pt x="0" y="653"/>
                  </a:lnTo>
                  <a:lnTo>
                    <a:pt x="0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EFDE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Freeform 142"/>
            <p:cNvSpPr>
              <a:spLocks/>
            </p:cNvSpPr>
            <p:nvPr/>
          </p:nvSpPr>
          <p:spPr bwMode="auto">
            <a:xfrm>
              <a:off x="2001838" y="4487863"/>
              <a:ext cx="612775" cy="2492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69" y="109"/>
                </a:cxn>
                <a:cxn ang="0">
                  <a:pos x="65" y="157"/>
                </a:cxn>
                <a:cxn ang="0">
                  <a:pos x="381" y="148"/>
                </a:cxn>
                <a:cxn ang="0">
                  <a:pos x="386" y="100"/>
                </a:cxn>
                <a:cxn ang="0">
                  <a:pos x="312" y="70"/>
                </a:cxn>
                <a:cxn ang="0">
                  <a:pos x="3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86" h="157">
                  <a:moveTo>
                    <a:pt x="0" y="0"/>
                  </a:moveTo>
                  <a:lnTo>
                    <a:pt x="0" y="78"/>
                  </a:lnTo>
                  <a:lnTo>
                    <a:pt x="69" y="109"/>
                  </a:lnTo>
                  <a:lnTo>
                    <a:pt x="65" y="157"/>
                  </a:lnTo>
                  <a:lnTo>
                    <a:pt x="381" y="148"/>
                  </a:lnTo>
                  <a:lnTo>
                    <a:pt x="386" y="100"/>
                  </a:lnTo>
                  <a:lnTo>
                    <a:pt x="312" y="70"/>
                  </a:lnTo>
                  <a:lnTo>
                    <a:pt x="3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CFA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" name="Freeform 143"/>
            <p:cNvSpPr>
              <a:spLocks/>
            </p:cNvSpPr>
            <p:nvPr/>
          </p:nvSpPr>
          <p:spPr bwMode="auto">
            <a:xfrm>
              <a:off x="2166938" y="5186363"/>
              <a:ext cx="268288" cy="179388"/>
            </a:xfrm>
            <a:custGeom>
              <a:avLst/>
              <a:gdLst/>
              <a:ahLst/>
              <a:cxnLst>
                <a:cxn ang="0">
                  <a:pos x="160" y="91"/>
                </a:cxn>
                <a:cxn ang="0">
                  <a:pos x="160" y="0"/>
                </a:cxn>
                <a:cxn ang="0">
                  <a:pos x="169" y="0"/>
                </a:cxn>
                <a:cxn ang="0">
                  <a:pos x="169" y="108"/>
                </a:cxn>
                <a:cxn ang="0">
                  <a:pos x="0" y="113"/>
                </a:cxn>
                <a:cxn ang="0">
                  <a:pos x="0" y="100"/>
                </a:cxn>
                <a:cxn ang="0">
                  <a:pos x="160" y="91"/>
                </a:cxn>
                <a:cxn ang="0">
                  <a:pos x="160" y="91"/>
                </a:cxn>
              </a:cxnLst>
              <a:rect l="0" t="0" r="r" b="b"/>
              <a:pathLst>
                <a:path w="169" h="113">
                  <a:moveTo>
                    <a:pt x="160" y="91"/>
                  </a:moveTo>
                  <a:lnTo>
                    <a:pt x="160" y="0"/>
                  </a:lnTo>
                  <a:lnTo>
                    <a:pt x="169" y="0"/>
                  </a:lnTo>
                  <a:lnTo>
                    <a:pt x="169" y="108"/>
                  </a:lnTo>
                  <a:lnTo>
                    <a:pt x="0" y="113"/>
                  </a:lnTo>
                  <a:lnTo>
                    <a:pt x="0" y="100"/>
                  </a:lnTo>
                  <a:lnTo>
                    <a:pt x="160" y="91"/>
                  </a:lnTo>
                  <a:lnTo>
                    <a:pt x="160" y="91"/>
                  </a:lnTo>
                  <a:close/>
                </a:path>
              </a:pathLst>
            </a:custGeom>
            <a:solidFill>
              <a:srgbClr val="D1BB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" name="Freeform 144"/>
            <p:cNvSpPr>
              <a:spLocks/>
            </p:cNvSpPr>
            <p:nvPr/>
          </p:nvSpPr>
          <p:spPr bwMode="auto">
            <a:xfrm>
              <a:off x="2420938" y="5186363"/>
              <a:ext cx="14288" cy="171450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9" h="108">
                  <a:moveTo>
                    <a:pt x="0" y="91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A18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Freeform 145"/>
            <p:cNvSpPr>
              <a:spLocks/>
            </p:cNvSpPr>
            <p:nvPr/>
          </p:nvSpPr>
          <p:spPr bwMode="auto">
            <a:xfrm>
              <a:off x="2166938" y="5186363"/>
              <a:ext cx="254000" cy="15875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60" y="0"/>
                </a:cxn>
                <a:cxn ang="0">
                  <a:pos x="160" y="91"/>
                </a:cxn>
                <a:cxn ang="0">
                  <a:pos x="0" y="10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160" h="100">
                  <a:moveTo>
                    <a:pt x="0" y="8"/>
                  </a:moveTo>
                  <a:lnTo>
                    <a:pt x="160" y="0"/>
                  </a:lnTo>
                  <a:lnTo>
                    <a:pt x="160" y="91"/>
                  </a:lnTo>
                  <a:lnTo>
                    <a:pt x="0" y="10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Freeform 146"/>
            <p:cNvSpPr>
              <a:spLocks/>
            </p:cNvSpPr>
            <p:nvPr/>
          </p:nvSpPr>
          <p:spPr bwMode="auto">
            <a:xfrm>
              <a:off x="2166938" y="5186363"/>
              <a:ext cx="241300" cy="1444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52" y="0"/>
                </a:cxn>
                <a:cxn ang="0">
                  <a:pos x="152" y="87"/>
                </a:cxn>
                <a:cxn ang="0">
                  <a:pos x="0" y="91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152" h="91">
                  <a:moveTo>
                    <a:pt x="0" y="8"/>
                  </a:moveTo>
                  <a:lnTo>
                    <a:pt x="152" y="0"/>
                  </a:lnTo>
                  <a:lnTo>
                    <a:pt x="152" y="87"/>
                  </a:lnTo>
                  <a:lnTo>
                    <a:pt x="0" y="91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2627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Freeform 147"/>
            <p:cNvSpPr>
              <a:spLocks/>
            </p:cNvSpPr>
            <p:nvPr/>
          </p:nvSpPr>
          <p:spPr bwMode="auto">
            <a:xfrm>
              <a:off x="2166938" y="5192713"/>
              <a:ext cx="254000" cy="14446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91" y="61"/>
                </a:cxn>
                <a:cxn ang="0">
                  <a:pos x="160" y="61"/>
                </a:cxn>
                <a:cxn ang="0">
                  <a:pos x="160" y="65"/>
                </a:cxn>
                <a:cxn ang="0">
                  <a:pos x="91" y="69"/>
                </a:cxn>
                <a:cxn ang="0">
                  <a:pos x="91" y="91"/>
                </a:cxn>
                <a:cxn ang="0">
                  <a:pos x="82" y="91"/>
                </a:cxn>
                <a:cxn ang="0">
                  <a:pos x="82" y="69"/>
                </a:cxn>
                <a:cxn ang="0">
                  <a:pos x="0" y="74"/>
                </a:cxn>
                <a:cxn ang="0">
                  <a:pos x="0" y="65"/>
                </a:cxn>
                <a:cxn ang="0">
                  <a:pos x="82" y="61"/>
                </a:cxn>
                <a:cxn ang="0">
                  <a:pos x="82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160" h="91">
                  <a:moveTo>
                    <a:pt x="91" y="0"/>
                  </a:moveTo>
                  <a:lnTo>
                    <a:pt x="91" y="61"/>
                  </a:lnTo>
                  <a:lnTo>
                    <a:pt x="160" y="61"/>
                  </a:lnTo>
                  <a:lnTo>
                    <a:pt x="160" y="65"/>
                  </a:lnTo>
                  <a:lnTo>
                    <a:pt x="91" y="69"/>
                  </a:lnTo>
                  <a:lnTo>
                    <a:pt x="91" y="91"/>
                  </a:lnTo>
                  <a:lnTo>
                    <a:pt x="82" y="91"/>
                  </a:lnTo>
                  <a:lnTo>
                    <a:pt x="82" y="69"/>
                  </a:lnTo>
                  <a:lnTo>
                    <a:pt x="0" y="74"/>
                  </a:lnTo>
                  <a:lnTo>
                    <a:pt x="0" y="65"/>
                  </a:lnTo>
                  <a:lnTo>
                    <a:pt x="82" y="61"/>
                  </a:lnTo>
                  <a:lnTo>
                    <a:pt x="82" y="0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8180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Freeform 148"/>
            <p:cNvSpPr>
              <a:spLocks/>
            </p:cNvSpPr>
            <p:nvPr/>
          </p:nvSpPr>
          <p:spPr bwMode="auto">
            <a:xfrm>
              <a:off x="2482851" y="4854575"/>
              <a:ext cx="61913" cy="68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39" y="43"/>
                </a:cxn>
                <a:cxn ang="0">
                  <a:pos x="0" y="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" h="43">
                  <a:moveTo>
                    <a:pt x="0" y="0"/>
                  </a:moveTo>
                  <a:lnTo>
                    <a:pt x="39" y="0"/>
                  </a:lnTo>
                  <a:lnTo>
                    <a:pt x="39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Freeform 149"/>
            <p:cNvSpPr>
              <a:spLocks/>
            </p:cNvSpPr>
            <p:nvPr/>
          </p:nvSpPr>
          <p:spPr bwMode="auto">
            <a:xfrm>
              <a:off x="2482851" y="4854575"/>
              <a:ext cx="49213" cy="61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0"/>
                </a:cxn>
                <a:cxn ang="0">
                  <a:pos x="31" y="34"/>
                </a:cxn>
                <a:cxn ang="0">
                  <a:pos x="0" y="3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" h="39">
                  <a:moveTo>
                    <a:pt x="0" y="0"/>
                  </a:moveTo>
                  <a:lnTo>
                    <a:pt x="31" y="0"/>
                  </a:lnTo>
                  <a:lnTo>
                    <a:pt x="31" y="34"/>
                  </a:lnTo>
                  <a:lnTo>
                    <a:pt x="0" y="3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5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Freeform 150"/>
            <p:cNvSpPr>
              <a:spLocks/>
            </p:cNvSpPr>
            <p:nvPr/>
          </p:nvSpPr>
          <p:spPr bwMode="auto">
            <a:xfrm>
              <a:off x="2482851" y="5172075"/>
              <a:ext cx="61913" cy="68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39" y="43"/>
                </a:cxn>
                <a:cxn ang="0">
                  <a:pos x="0" y="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" h="43">
                  <a:moveTo>
                    <a:pt x="0" y="0"/>
                  </a:moveTo>
                  <a:lnTo>
                    <a:pt x="39" y="0"/>
                  </a:lnTo>
                  <a:lnTo>
                    <a:pt x="39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Freeform 151"/>
            <p:cNvSpPr>
              <a:spLocks/>
            </p:cNvSpPr>
            <p:nvPr/>
          </p:nvSpPr>
          <p:spPr bwMode="auto">
            <a:xfrm>
              <a:off x="2482851" y="5172075"/>
              <a:ext cx="49213" cy="61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0"/>
                </a:cxn>
                <a:cxn ang="0">
                  <a:pos x="31" y="35"/>
                </a:cxn>
                <a:cxn ang="0">
                  <a:pos x="0" y="3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" h="39">
                  <a:moveTo>
                    <a:pt x="0" y="0"/>
                  </a:moveTo>
                  <a:lnTo>
                    <a:pt x="31" y="0"/>
                  </a:lnTo>
                  <a:lnTo>
                    <a:pt x="31" y="35"/>
                  </a:lnTo>
                  <a:lnTo>
                    <a:pt x="0" y="3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5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Freeform 152"/>
            <p:cNvSpPr>
              <a:spLocks/>
            </p:cNvSpPr>
            <p:nvPr/>
          </p:nvSpPr>
          <p:spPr bwMode="auto">
            <a:xfrm>
              <a:off x="2166938" y="5510213"/>
              <a:ext cx="268288" cy="276225"/>
            </a:xfrm>
            <a:custGeom>
              <a:avLst/>
              <a:gdLst/>
              <a:ahLst/>
              <a:cxnLst>
                <a:cxn ang="0">
                  <a:pos x="160" y="135"/>
                </a:cxn>
                <a:cxn ang="0">
                  <a:pos x="160" y="0"/>
                </a:cxn>
                <a:cxn ang="0">
                  <a:pos x="169" y="0"/>
                </a:cxn>
                <a:cxn ang="0">
                  <a:pos x="169" y="152"/>
                </a:cxn>
                <a:cxn ang="0">
                  <a:pos x="0" y="174"/>
                </a:cxn>
                <a:cxn ang="0">
                  <a:pos x="0" y="152"/>
                </a:cxn>
                <a:cxn ang="0">
                  <a:pos x="160" y="135"/>
                </a:cxn>
                <a:cxn ang="0">
                  <a:pos x="160" y="135"/>
                </a:cxn>
              </a:cxnLst>
              <a:rect l="0" t="0" r="r" b="b"/>
              <a:pathLst>
                <a:path w="169" h="174">
                  <a:moveTo>
                    <a:pt x="160" y="135"/>
                  </a:moveTo>
                  <a:lnTo>
                    <a:pt x="160" y="0"/>
                  </a:lnTo>
                  <a:lnTo>
                    <a:pt x="169" y="0"/>
                  </a:lnTo>
                  <a:lnTo>
                    <a:pt x="169" y="152"/>
                  </a:lnTo>
                  <a:lnTo>
                    <a:pt x="0" y="174"/>
                  </a:lnTo>
                  <a:lnTo>
                    <a:pt x="0" y="152"/>
                  </a:lnTo>
                  <a:lnTo>
                    <a:pt x="160" y="135"/>
                  </a:lnTo>
                  <a:lnTo>
                    <a:pt x="160" y="135"/>
                  </a:lnTo>
                  <a:close/>
                </a:path>
              </a:pathLst>
            </a:custGeom>
            <a:solidFill>
              <a:srgbClr val="D1BB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Freeform 153"/>
            <p:cNvSpPr>
              <a:spLocks/>
            </p:cNvSpPr>
            <p:nvPr/>
          </p:nvSpPr>
          <p:spPr bwMode="auto">
            <a:xfrm>
              <a:off x="2420938" y="5510213"/>
              <a:ext cx="14288" cy="241300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52"/>
                </a:cxn>
                <a:cxn ang="0">
                  <a:pos x="0" y="135"/>
                </a:cxn>
                <a:cxn ang="0">
                  <a:pos x="0" y="135"/>
                </a:cxn>
              </a:cxnLst>
              <a:rect l="0" t="0" r="r" b="b"/>
              <a:pathLst>
                <a:path w="9" h="152">
                  <a:moveTo>
                    <a:pt x="0" y="135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9" y="152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18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Freeform 154"/>
            <p:cNvSpPr>
              <a:spLocks/>
            </p:cNvSpPr>
            <p:nvPr/>
          </p:nvSpPr>
          <p:spPr bwMode="auto">
            <a:xfrm>
              <a:off x="2166938" y="5510213"/>
              <a:ext cx="254000" cy="241300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60" y="0"/>
                </a:cxn>
                <a:cxn ang="0">
                  <a:pos x="160" y="131"/>
                </a:cxn>
                <a:cxn ang="0">
                  <a:pos x="0" y="152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60" h="152">
                  <a:moveTo>
                    <a:pt x="0" y="17"/>
                  </a:moveTo>
                  <a:lnTo>
                    <a:pt x="160" y="0"/>
                  </a:lnTo>
                  <a:lnTo>
                    <a:pt x="160" y="131"/>
                  </a:lnTo>
                  <a:lnTo>
                    <a:pt x="0" y="152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Freeform 155"/>
            <p:cNvSpPr>
              <a:spLocks/>
            </p:cNvSpPr>
            <p:nvPr/>
          </p:nvSpPr>
          <p:spPr bwMode="auto">
            <a:xfrm>
              <a:off x="2166938" y="5510213"/>
              <a:ext cx="241300" cy="22066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52" y="0"/>
                </a:cxn>
                <a:cxn ang="0">
                  <a:pos x="152" y="122"/>
                </a:cxn>
                <a:cxn ang="0">
                  <a:pos x="0" y="139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52" h="139">
                  <a:moveTo>
                    <a:pt x="0" y="17"/>
                  </a:moveTo>
                  <a:lnTo>
                    <a:pt x="152" y="0"/>
                  </a:lnTo>
                  <a:lnTo>
                    <a:pt x="152" y="122"/>
                  </a:lnTo>
                  <a:lnTo>
                    <a:pt x="0" y="139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2627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Freeform 156"/>
            <p:cNvSpPr>
              <a:spLocks/>
            </p:cNvSpPr>
            <p:nvPr/>
          </p:nvSpPr>
          <p:spPr bwMode="auto">
            <a:xfrm>
              <a:off x="2166938" y="5524500"/>
              <a:ext cx="254000" cy="21431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91" y="91"/>
                </a:cxn>
                <a:cxn ang="0">
                  <a:pos x="160" y="82"/>
                </a:cxn>
                <a:cxn ang="0">
                  <a:pos x="160" y="91"/>
                </a:cxn>
                <a:cxn ang="0">
                  <a:pos x="91" y="100"/>
                </a:cxn>
                <a:cxn ang="0">
                  <a:pos x="91" y="130"/>
                </a:cxn>
                <a:cxn ang="0">
                  <a:pos x="82" y="135"/>
                </a:cxn>
                <a:cxn ang="0">
                  <a:pos x="82" y="100"/>
                </a:cxn>
                <a:cxn ang="0">
                  <a:pos x="0" y="113"/>
                </a:cxn>
                <a:cxn ang="0">
                  <a:pos x="0" y="100"/>
                </a:cxn>
                <a:cxn ang="0">
                  <a:pos x="82" y="91"/>
                </a:cxn>
                <a:cxn ang="0">
                  <a:pos x="82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160" h="135">
                  <a:moveTo>
                    <a:pt x="91" y="0"/>
                  </a:moveTo>
                  <a:lnTo>
                    <a:pt x="91" y="91"/>
                  </a:lnTo>
                  <a:lnTo>
                    <a:pt x="160" y="82"/>
                  </a:lnTo>
                  <a:lnTo>
                    <a:pt x="160" y="91"/>
                  </a:lnTo>
                  <a:lnTo>
                    <a:pt x="91" y="100"/>
                  </a:lnTo>
                  <a:lnTo>
                    <a:pt x="91" y="130"/>
                  </a:lnTo>
                  <a:lnTo>
                    <a:pt x="82" y="135"/>
                  </a:lnTo>
                  <a:lnTo>
                    <a:pt x="82" y="100"/>
                  </a:lnTo>
                  <a:lnTo>
                    <a:pt x="0" y="113"/>
                  </a:lnTo>
                  <a:lnTo>
                    <a:pt x="0" y="100"/>
                  </a:lnTo>
                  <a:lnTo>
                    <a:pt x="82" y="91"/>
                  </a:lnTo>
                  <a:lnTo>
                    <a:pt x="82" y="0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8180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Freeform 157"/>
            <p:cNvSpPr>
              <a:spLocks/>
            </p:cNvSpPr>
            <p:nvPr/>
          </p:nvSpPr>
          <p:spPr bwMode="auto">
            <a:xfrm>
              <a:off x="2482851" y="5495925"/>
              <a:ext cx="61913" cy="7620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9" y="0"/>
                </a:cxn>
                <a:cxn ang="0">
                  <a:pos x="39" y="44"/>
                </a:cxn>
                <a:cxn ang="0">
                  <a:pos x="0" y="48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39" h="48">
                  <a:moveTo>
                    <a:pt x="0" y="5"/>
                  </a:moveTo>
                  <a:lnTo>
                    <a:pt x="39" y="0"/>
                  </a:lnTo>
                  <a:lnTo>
                    <a:pt x="39" y="44"/>
                  </a:lnTo>
                  <a:lnTo>
                    <a:pt x="0" y="48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Freeform 158"/>
            <p:cNvSpPr>
              <a:spLocks/>
            </p:cNvSpPr>
            <p:nvPr/>
          </p:nvSpPr>
          <p:spPr bwMode="auto">
            <a:xfrm>
              <a:off x="2482851" y="5495925"/>
              <a:ext cx="49213" cy="619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1" y="0"/>
                </a:cxn>
                <a:cxn ang="0">
                  <a:pos x="31" y="35"/>
                </a:cxn>
                <a:cxn ang="0">
                  <a:pos x="0" y="39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31" h="39">
                  <a:moveTo>
                    <a:pt x="0" y="5"/>
                  </a:moveTo>
                  <a:lnTo>
                    <a:pt x="31" y="0"/>
                  </a:lnTo>
                  <a:lnTo>
                    <a:pt x="31" y="35"/>
                  </a:lnTo>
                  <a:lnTo>
                    <a:pt x="0" y="39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2625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Freeform 159"/>
            <p:cNvSpPr>
              <a:spLocks/>
            </p:cNvSpPr>
            <p:nvPr/>
          </p:nvSpPr>
          <p:spPr bwMode="auto">
            <a:xfrm>
              <a:off x="2166938" y="4860925"/>
              <a:ext cx="268288" cy="179388"/>
            </a:xfrm>
            <a:custGeom>
              <a:avLst/>
              <a:gdLst/>
              <a:ahLst/>
              <a:cxnLst>
                <a:cxn ang="0">
                  <a:pos x="160" y="91"/>
                </a:cxn>
                <a:cxn ang="0">
                  <a:pos x="160" y="0"/>
                </a:cxn>
                <a:cxn ang="0">
                  <a:pos x="169" y="0"/>
                </a:cxn>
                <a:cxn ang="0">
                  <a:pos x="169" y="104"/>
                </a:cxn>
                <a:cxn ang="0">
                  <a:pos x="0" y="113"/>
                </a:cxn>
                <a:cxn ang="0">
                  <a:pos x="0" y="100"/>
                </a:cxn>
                <a:cxn ang="0">
                  <a:pos x="160" y="91"/>
                </a:cxn>
                <a:cxn ang="0">
                  <a:pos x="160" y="91"/>
                </a:cxn>
              </a:cxnLst>
              <a:rect l="0" t="0" r="r" b="b"/>
              <a:pathLst>
                <a:path w="169" h="113">
                  <a:moveTo>
                    <a:pt x="160" y="91"/>
                  </a:moveTo>
                  <a:lnTo>
                    <a:pt x="160" y="0"/>
                  </a:lnTo>
                  <a:lnTo>
                    <a:pt x="169" y="0"/>
                  </a:lnTo>
                  <a:lnTo>
                    <a:pt x="169" y="104"/>
                  </a:lnTo>
                  <a:lnTo>
                    <a:pt x="0" y="113"/>
                  </a:lnTo>
                  <a:lnTo>
                    <a:pt x="0" y="100"/>
                  </a:lnTo>
                  <a:lnTo>
                    <a:pt x="160" y="91"/>
                  </a:lnTo>
                  <a:lnTo>
                    <a:pt x="160" y="91"/>
                  </a:lnTo>
                  <a:close/>
                </a:path>
              </a:pathLst>
            </a:custGeom>
            <a:solidFill>
              <a:srgbClr val="D1BB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Freeform 160"/>
            <p:cNvSpPr>
              <a:spLocks/>
            </p:cNvSpPr>
            <p:nvPr/>
          </p:nvSpPr>
          <p:spPr bwMode="auto">
            <a:xfrm>
              <a:off x="2420938" y="4860925"/>
              <a:ext cx="14288" cy="165100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4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9" h="104">
                  <a:moveTo>
                    <a:pt x="0" y="91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9" y="104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A18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Freeform 161"/>
            <p:cNvSpPr>
              <a:spLocks/>
            </p:cNvSpPr>
            <p:nvPr/>
          </p:nvSpPr>
          <p:spPr bwMode="auto">
            <a:xfrm>
              <a:off x="2166938" y="4860925"/>
              <a:ext cx="254000" cy="15875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60" y="0"/>
                </a:cxn>
                <a:cxn ang="0">
                  <a:pos x="160" y="91"/>
                </a:cxn>
                <a:cxn ang="0">
                  <a:pos x="0" y="10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60" h="100">
                  <a:moveTo>
                    <a:pt x="0" y="9"/>
                  </a:moveTo>
                  <a:lnTo>
                    <a:pt x="160" y="0"/>
                  </a:lnTo>
                  <a:lnTo>
                    <a:pt x="160" y="91"/>
                  </a:lnTo>
                  <a:lnTo>
                    <a:pt x="0" y="10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Freeform 162"/>
            <p:cNvSpPr>
              <a:spLocks/>
            </p:cNvSpPr>
            <p:nvPr/>
          </p:nvSpPr>
          <p:spPr bwMode="auto">
            <a:xfrm>
              <a:off x="2166938" y="4860925"/>
              <a:ext cx="241300" cy="14446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52" y="0"/>
                </a:cxn>
                <a:cxn ang="0">
                  <a:pos x="152" y="87"/>
                </a:cxn>
                <a:cxn ang="0">
                  <a:pos x="0" y="91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52" h="91">
                  <a:moveTo>
                    <a:pt x="0" y="9"/>
                  </a:moveTo>
                  <a:lnTo>
                    <a:pt x="152" y="0"/>
                  </a:lnTo>
                  <a:lnTo>
                    <a:pt x="152" y="87"/>
                  </a:lnTo>
                  <a:lnTo>
                    <a:pt x="0" y="91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2627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Freeform 163"/>
            <p:cNvSpPr>
              <a:spLocks/>
            </p:cNvSpPr>
            <p:nvPr/>
          </p:nvSpPr>
          <p:spPr bwMode="auto">
            <a:xfrm>
              <a:off x="2166938" y="4867275"/>
              <a:ext cx="254000" cy="146050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91" y="61"/>
                </a:cxn>
                <a:cxn ang="0">
                  <a:pos x="160" y="57"/>
                </a:cxn>
                <a:cxn ang="0">
                  <a:pos x="160" y="66"/>
                </a:cxn>
                <a:cxn ang="0">
                  <a:pos x="91" y="70"/>
                </a:cxn>
                <a:cxn ang="0">
                  <a:pos x="91" y="92"/>
                </a:cxn>
                <a:cxn ang="0">
                  <a:pos x="82" y="92"/>
                </a:cxn>
                <a:cxn ang="0">
                  <a:pos x="82" y="70"/>
                </a:cxn>
                <a:cxn ang="0">
                  <a:pos x="0" y="74"/>
                </a:cxn>
                <a:cxn ang="0">
                  <a:pos x="0" y="66"/>
                </a:cxn>
                <a:cxn ang="0">
                  <a:pos x="82" y="61"/>
                </a:cxn>
                <a:cxn ang="0">
                  <a:pos x="82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160" h="92">
                  <a:moveTo>
                    <a:pt x="91" y="0"/>
                  </a:moveTo>
                  <a:lnTo>
                    <a:pt x="91" y="61"/>
                  </a:lnTo>
                  <a:lnTo>
                    <a:pt x="160" y="57"/>
                  </a:lnTo>
                  <a:lnTo>
                    <a:pt x="160" y="66"/>
                  </a:lnTo>
                  <a:lnTo>
                    <a:pt x="91" y="70"/>
                  </a:lnTo>
                  <a:lnTo>
                    <a:pt x="91" y="92"/>
                  </a:lnTo>
                  <a:lnTo>
                    <a:pt x="82" y="92"/>
                  </a:lnTo>
                  <a:lnTo>
                    <a:pt x="82" y="70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82" y="61"/>
                  </a:lnTo>
                  <a:lnTo>
                    <a:pt x="82" y="0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8180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Freeform 164"/>
            <p:cNvSpPr>
              <a:spLocks/>
            </p:cNvSpPr>
            <p:nvPr/>
          </p:nvSpPr>
          <p:spPr bwMode="auto">
            <a:xfrm>
              <a:off x="2105026" y="4529138"/>
              <a:ext cx="247650" cy="173038"/>
            </a:xfrm>
            <a:custGeom>
              <a:avLst/>
              <a:gdLst/>
              <a:ahLst/>
              <a:cxnLst>
                <a:cxn ang="0">
                  <a:pos x="147" y="92"/>
                </a:cxn>
                <a:cxn ang="0">
                  <a:pos x="147" y="0"/>
                </a:cxn>
                <a:cxn ang="0">
                  <a:pos x="156" y="0"/>
                </a:cxn>
                <a:cxn ang="0">
                  <a:pos x="156" y="105"/>
                </a:cxn>
                <a:cxn ang="0">
                  <a:pos x="0" y="109"/>
                </a:cxn>
                <a:cxn ang="0">
                  <a:pos x="0" y="92"/>
                </a:cxn>
                <a:cxn ang="0">
                  <a:pos x="147" y="92"/>
                </a:cxn>
                <a:cxn ang="0">
                  <a:pos x="147" y="92"/>
                </a:cxn>
              </a:cxnLst>
              <a:rect l="0" t="0" r="r" b="b"/>
              <a:pathLst>
                <a:path w="156" h="109">
                  <a:moveTo>
                    <a:pt x="147" y="92"/>
                  </a:moveTo>
                  <a:lnTo>
                    <a:pt x="147" y="0"/>
                  </a:lnTo>
                  <a:lnTo>
                    <a:pt x="156" y="0"/>
                  </a:lnTo>
                  <a:lnTo>
                    <a:pt x="156" y="105"/>
                  </a:lnTo>
                  <a:lnTo>
                    <a:pt x="0" y="109"/>
                  </a:lnTo>
                  <a:lnTo>
                    <a:pt x="0" y="92"/>
                  </a:lnTo>
                  <a:lnTo>
                    <a:pt x="147" y="92"/>
                  </a:lnTo>
                  <a:lnTo>
                    <a:pt x="147" y="92"/>
                  </a:lnTo>
                  <a:close/>
                </a:path>
              </a:pathLst>
            </a:custGeom>
            <a:solidFill>
              <a:srgbClr val="D1BB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Freeform 165"/>
            <p:cNvSpPr>
              <a:spLocks/>
            </p:cNvSpPr>
            <p:nvPr/>
          </p:nvSpPr>
          <p:spPr bwMode="auto">
            <a:xfrm>
              <a:off x="2338388" y="4529138"/>
              <a:ext cx="14288" cy="166688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5"/>
                </a:cxn>
                <a:cxn ang="0">
                  <a:pos x="0" y="92"/>
                </a:cxn>
                <a:cxn ang="0">
                  <a:pos x="0" y="92"/>
                </a:cxn>
              </a:cxnLst>
              <a:rect l="0" t="0" r="r" b="b"/>
              <a:pathLst>
                <a:path w="9" h="105">
                  <a:moveTo>
                    <a:pt x="0" y="92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9" y="105"/>
                  </a:lnTo>
                  <a:lnTo>
                    <a:pt x="0" y="9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A182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Freeform 166"/>
            <p:cNvSpPr>
              <a:spLocks/>
            </p:cNvSpPr>
            <p:nvPr/>
          </p:nvSpPr>
          <p:spPr bwMode="auto">
            <a:xfrm>
              <a:off x="2105026" y="4529138"/>
              <a:ext cx="233363" cy="146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92"/>
                </a:cxn>
                <a:cxn ang="0">
                  <a:pos x="0" y="9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7" h="92">
                  <a:moveTo>
                    <a:pt x="0" y="0"/>
                  </a:moveTo>
                  <a:lnTo>
                    <a:pt x="147" y="0"/>
                  </a:lnTo>
                  <a:lnTo>
                    <a:pt x="147" y="92"/>
                  </a:lnTo>
                  <a:lnTo>
                    <a:pt x="0" y="9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84C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Freeform 167"/>
            <p:cNvSpPr>
              <a:spLocks/>
            </p:cNvSpPr>
            <p:nvPr/>
          </p:nvSpPr>
          <p:spPr bwMode="auto">
            <a:xfrm>
              <a:off x="2105026" y="4529138"/>
              <a:ext cx="220663" cy="138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9" y="0"/>
                </a:cxn>
                <a:cxn ang="0">
                  <a:pos x="139" y="83"/>
                </a:cxn>
                <a:cxn ang="0">
                  <a:pos x="0" y="8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9" h="87">
                  <a:moveTo>
                    <a:pt x="0" y="0"/>
                  </a:moveTo>
                  <a:lnTo>
                    <a:pt x="139" y="0"/>
                  </a:lnTo>
                  <a:lnTo>
                    <a:pt x="139" y="83"/>
                  </a:lnTo>
                  <a:lnTo>
                    <a:pt x="0" y="8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7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Freeform 168"/>
            <p:cNvSpPr>
              <a:spLocks/>
            </p:cNvSpPr>
            <p:nvPr/>
          </p:nvSpPr>
          <p:spPr bwMode="auto">
            <a:xfrm>
              <a:off x="2105026" y="4529138"/>
              <a:ext cx="233363" cy="146050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2" y="61"/>
                </a:cxn>
                <a:cxn ang="0">
                  <a:pos x="147" y="61"/>
                </a:cxn>
                <a:cxn ang="0">
                  <a:pos x="147" y="70"/>
                </a:cxn>
                <a:cxn ang="0">
                  <a:pos x="82" y="70"/>
                </a:cxn>
                <a:cxn ang="0">
                  <a:pos x="82" y="92"/>
                </a:cxn>
                <a:cxn ang="0">
                  <a:pos x="74" y="92"/>
                </a:cxn>
                <a:cxn ang="0">
                  <a:pos x="74" y="70"/>
                </a:cxn>
                <a:cxn ang="0">
                  <a:pos x="0" y="70"/>
                </a:cxn>
                <a:cxn ang="0">
                  <a:pos x="0" y="65"/>
                </a:cxn>
                <a:cxn ang="0">
                  <a:pos x="74" y="61"/>
                </a:cxn>
                <a:cxn ang="0">
                  <a:pos x="74" y="0"/>
                </a:cxn>
                <a:cxn ang="0">
                  <a:pos x="82" y="0"/>
                </a:cxn>
                <a:cxn ang="0">
                  <a:pos x="82" y="0"/>
                </a:cxn>
              </a:cxnLst>
              <a:rect l="0" t="0" r="r" b="b"/>
              <a:pathLst>
                <a:path w="147" h="92">
                  <a:moveTo>
                    <a:pt x="82" y="0"/>
                  </a:moveTo>
                  <a:lnTo>
                    <a:pt x="82" y="61"/>
                  </a:lnTo>
                  <a:lnTo>
                    <a:pt x="147" y="61"/>
                  </a:lnTo>
                  <a:lnTo>
                    <a:pt x="147" y="70"/>
                  </a:lnTo>
                  <a:lnTo>
                    <a:pt x="82" y="70"/>
                  </a:lnTo>
                  <a:lnTo>
                    <a:pt x="82" y="92"/>
                  </a:lnTo>
                  <a:lnTo>
                    <a:pt x="74" y="92"/>
                  </a:lnTo>
                  <a:lnTo>
                    <a:pt x="74" y="70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74" y="61"/>
                  </a:lnTo>
                  <a:lnTo>
                    <a:pt x="74" y="0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8180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Freeform 169"/>
            <p:cNvSpPr>
              <a:spLocks/>
            </p:cNvSpPr>
            <p:nvPr/>
          </p:nvSpPr>
          <p:spPr bwMode="auto">
            <a:xfrm>
              <a:off x="2565401" y="5275263"/>
              <a:ext cx="34925" cy="193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3"/>
                </a:cxn>
                <a:cxn ang="0">
                  <a:pos x="22" y="122"/>
                </a:cxn>
                <a:cxn ang="0">
                  <a:pos x="0" y="10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" h="122">
                  <a:moveTo>
                    <a:pt x="0" y="0"/>
                  </a:moveTo>
                  <a:lnTo>
                    <a:pt x="22" y="13"/>
                  </a:lnTo>
                  <a:lnTo>
                    <a:pt x="22" y="122"/>
                  </a:lnTo>
                  <a:lnTo>
                    <a:pt x="0" y="10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6E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Freeform 170"/>
            <p:cNvSpPr>
              <a:spLocks/>
            </p:cNvSpPr>
            <p:nvPr/>
          </p:nvSpPr>
          <p:spPr bwMode="auto">
            <a:xfrm>
              <a:off x="2573338" y="5275263"/>
              <a:ext cx="53975" cy="187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0"/>
                </a:cxn>
                <a:cxn ang="0">
                  <a:pos x="34" y="13"/>
                </a:cxn>
                <a:cxn ang="0">
                  <a:pos x="34" y="118"/>
                </a:cxn>
                <a:cxn ang="0">
                  <a:pos x="17" y="118"/>
                </a:cxn>
                <a:cxn ang="0">
                  <a:pos x="17" y="1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118">
                  <a:moveTo>
                    <a:pt x="0" y="0"/>
                  </a:moveTo>
                  <a:lnTo>
                    <a:pt x="13" y="0"/>
                  </a:lnTo>
                  <a:lnTo>
                    <a:pt x="34" y="13"/>
                  </a:lnTo>
                  <a:lnTo>
                    <a:pt x="34" y="118"/>
                  </a:lnTo>
                  <a:lnTo>
                    <a:pt x="17" y="118"/>
                  </a:lnTo>
                  <a:lnTo>
                    <a:pt x="17" y="1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DF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Freeform 171"/>
            <p:cNvSpPr>
              <a:spLocks/>
            </p:cNvSpPr>
            <p:nvPr/>
          </p:nvSpPr>
          <p:spPr bwMode="auto">
            <a:xfrm>
              <a:off x="2462213" y="4487863"/>
              <a:ext cx="152400" cy="24130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91" y="148"/>
                </a:cxn>
                <a:cxn ang="0">
                  <a:pos x="96" y="100"/>
                </a:cxn>
                <a:cxn ang="0">
                  <a:pos x="22" y="70"/>
                </a:cxn>
                <a:cxn ang="0">
                  <a:pos x="22" y="0"/>
                </a:cxn>
                <a:cxn ang="0">
                  <a:pos x="0" y="0"/>
                </a:cxn>
                <a:cxn ang="0">
                  <a:pos x="0" y="152"/>
                </a:cxn>
                <a:cxn ang="0">
                  <a:pos x="0" y="152"/>
                </a:cxn>
              </a:cxnLst>
              <a:rect l="0" t="0" r="r" b="b"/>
              <a:pathLst>
                <a:path w="96" h="152">
                  <a:moveTo>
                    <a:pt x="0" y="152"/>
                  </a:moveTo>
                  <a:lnTo>
                    <a:pt x="91" y="148"/>
                  </a:lnTo>
                  <a:lnTo>
                    <a:pt x="96" y="100"/>
                  </a:lnTo>
                  <a:lnTo>
                    <a:pt x="22" y="70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52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61635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Freeform 172"/>
            <p:cNvSpPr>
              <a:spLocks/>
            </p:cNvSpPr>
            <p:nvPr/>
          </p:nvSpPr>
          <p:spPr bwMode="auto">
            <a:xfrm>
              <a:off x="2043113" y="4452938"/>
              <a:ext cx="522288" cy="41275"/>
            </a:xfrm>
            <a:custGeom>
              <a:avLst/>
              <a:gdLst/>
              <a:ahLst/>
              <a:cxnLst>
                <a:cxn ang="0">
                  <a:pos x="329" y="0"/>
                </a:cxn>
                <a:cxn ang="0">
                  <a:pos x="0" y="5"/>
                </a:cxn>
                <a:cxn ang="0">
                  <a:pos x="0" y="26"/>
                </a:cxn>
                <a:cxn ang="0">
                  <a:pos x="329" y="18"/>
                </a:cxn>
                <a:cxn ang="0">
                  <a:pos x="329" y="0"/>
                </a:cxn>
                <a:cxn ang="0">
                  <a:pos x="329" y="0"/>
                </a:cxn>
              </a:cxnLst>
              <a:rect l="0" t="0" r="r" b="b"/>
              <a:pathLst>
                <a:path w="329" h="26">
                  <a:moveTo>
                    <a:pt x="329" y="0"/>
                  </a:moveTo>
                  <a:lnTo>
                    <a:pt x="0" y="5"/>
                  </a:lnTo>
                  <a:lnTo>
                    <a:pt x="0" y="26"/>
                  </a:lnTo>
                  <a:lnTo>
                    <a:pt x="329" y="18"/>
                  </a:lnTo>
                  <a:lnTo>
                    <a:pt x="329" y="0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F5EC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Freeform 173"/>
            <p:cNvSpPr>
              <a:spLocks/>
            </p:cNvSpPr>
            <p:nvPr/>
          </p:nvSpPr>
          <p:spPr bwMode="auto">
            <a:xfrm>
              <a:off x="2090738" y="5434013"/>
              <a:ext cx="530225" cy="90488"/>
            </a:xfrm>
            <a:custGeom>
              <a:avLst/>
              <a:gdLst/>
              <a:ahLst/>
              <a:cxnLst>
                <a:cxn ang="0">
                  <a:pos x="334" y="22"/>
                </a:cxn>
                <a:cxn ang="0">
                  <a:pos x="299" y="0"/>
                </a:cxn>
                <a:cxn ang="0">
                  <a:pos x="0" y="31"/>
                </a:cxn>
                <a:cxn ang="0">
                  <a:pos x="22" y="57"/>
                </a:cxn>
                <a:cxn ang="0">
                  <a:pos x="334" y="22"/>
                </a:cxn>
                <a:cxn ang="0">
                  <a:pos x="334" y="22"/>
                </a:cxn>
              </a:cxnLst>
              <a:rect l="0" t="0" r="r" b="b"/>
              <a:pathLst>
                <a:path w="334" h="57">
                  <a:moveTo>
                    <a:pt x="334" y="22"/>
                  </a:moveTo>
                  <a:lnTo>
                    <a:pt x="299" y="0"/>
                  </a:lnTo>
                  <a:lnTo>
                    <a:pt x="0" y="31"/>
                  </a:lnTo>
                  <a:lnTo>
                    <a:pt x="22" y="57"/>
                  </a:lnTo>
                  <a:lnTo>
                    <a:pt x="334" y="22"/>
                  </a:lnTo>
                  <a:lnTo>
                    <a:pt x="334" y="22"/>
                  </a:lnTo>
                  <a:close/>
                </a:path>
              </a:pathLst>
            </a:custGeom>
            <a:solidFill>
              <a:srgbClr val="AE9C6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Freeform 174"/>
            <p:cNvSpPr>
              <a:spLocks/>
            </p:cNvSpPr>
            <p:nvPr/>
          </p:nvSpPr>
          <p:spPr bwMode="auto">
            <a:xfrm>
              <a:off x="2063751" y="5475288"/>
              <a:ext cx="68263" cy="4127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43" y="26"/>
                </a:cxn>
                <a:cxn ang="0">
                  <a:pos x="26" y="26"/>
                </a:cxn>
                <a:cxn ang="0">
                  <a:pos x="0" y="5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43" h="26">
                  <a:moveTo>
                    <a:pt x="17" y="0"/>
                  </a:moveTo>
                  <a:lnTo>
                    <a:pt x="43" y="26"/>
                  </a:lnTo>
                  <a:lnTo>
                    <a:pt x="26" y="26"/>
                  </a:lnTo>
                  <a:lnTo>
                    <a:pt x="0" y="5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9F3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Freeform 175"/>
            <p:cNvSpPr>
              <a:spLocks/>
            </p:cNvSpPr>
            <p:nvPr/>
          </p:nvSpPr>
          <p:spPr bwMode="auto">
            <a:xfrm>
              <a:off x="2063751" y="5483225"/>
              <a:ext cx="41275" cy="68263"/>
            </a:xfrm>
            <a:custGeom>
              <a:avLst/>
              <a:gdLst/>
              <a:ahLst/>
              <a:cxnLst>
                <a:cxn ang="0">
                  <a:pos x="26" y="21"/>
                </a:cxn>
                <a:cxn ang="0">
                  <a:pos x="26" y="21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26" y="43"/>
                </a:cxn>
                <a:cxn ang="0">
                  <a:pos x="26" y="43"/>
                </a:cxn>
                <a:cxn ang="0">
                  <a:pos x="26" y="21"/>
                </a:cxn>
                <a:cxn ang="0">
                  <a:pos x="26" y="21"/>
                </a:cxn>
              </a:cxnLst>
              <a:rect l="0" t="0" r="r" b="b"/>
              <a:pathLst>
                <a:path w="26" h="43">
                  <a:moveTo>
                    <a:pt x="26" y="21"/>
                  </a:moveTo>
                  <a:lnTo>
                    <a:pt x="26" y="21"/>
                  </a:lnTo>
                  <a:lnTo>
                    <a:pt x="0" y="0"/>
                  </a:lnTo>
                  <a:lnTo>
                    <a:pt x="0" y="21"/>
                  </a:lnTo>
                  <a:lnTo>
                    <a:pt x="26" y="43"/>
                  </a:lnTo>
                  <a:lnTo>
                    <a:pt x="26" y="43"/>
                  </a:lnTo>
                  <a:lnTo>
                    <a:pt x="26" y="21"/>
                  </a:lnTo>
                  <a:lnTo>
                    <a:pt x="26" y="21"/>
                  </a:lnTo>
                  <a:close/>
                </a:path>
              </a:pathLst>
            </a:custGeom>
            <a:solidFill>
              <a:srgbClr val="AC985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Freeform 176"/>
            <p:cNvSpPr>
              <a:spLocks/>
            </p:cNvSpPr>
            <p:nvPr/>
          </p:nvSpPr>
          <p:spPr bwMode="auto">
            <a:xfrm>
              <a:off x="2084388" y="4646613"/>
              <a:ext cx="550863" cy="187325"/>
            </a:xfrm>
            <a:custGeom>
              <a:avLst/>
              <a:gdLst/>
              <a:ahLst/>
              <a:cxnLst>
                <a:cxn ang="0">
                  <a:pos x="17" y="57"/>
                </a:cxn>
                <a:cxn ang="0">
                  <a:pos x="334" y="48"/>
                </a:cxn>
                <a:cxn ang="0">
                  <a:pos x="334" y="0"/>
                </a:cxn>
                <a:cxn ang="0">
                  <a:pos x="347" y="0"/>
                </a:cxn>
                <a:cxn ang="0">
                  <a:pos x="347" y="83"/>
                </a:cxn>
                <a:cxn ang="0">
                  <a:pos x="347" y="83"/>
                </a:cxn>
                <a:cxn ang="0">
                  <a:pos x="347" y="105"/>
                </a:cxn>
                <a:cxn ang="0">
                  <a:pos x="0" y="118"/>
                </a:cxn>
                <a:cxn ang="0">
                  <a:pos x="0" y="83"/>
                </a:cxn>
                <a:cxn ang="0">
                  <a:pos x="0" y="57"/>
                </a:cxn>
                <a:cxn ang="0">
                  <a:pos x="0" y="9"/>
                </a:cxn>
                <a:cxn ang="0">
                  <a:pos x="17" y="9"/>
                </a:cxn>
                <a:cxn ang="0">
                  <a:pos x="17" y="57"/>
                </a:cxn>
                <a:cxn ang="0">
                  <a:pos x="17" y="57"/>
                </a:cxn>
              </a:cxnLst>
              <a:rect l="0" t="0" r="r" b="b"/>
              <a:pathLst>
                <a:path w="347" h="118">
                  <a:moveTo>
                    <a:pt x="17" y="57"/>
                  </a:moveTo>
                  <a:lnTo>
                    <a:pt x="334" y="48"/>
                  </a:lnTo>
                  <a:lnTo>
                    <a:pt x="334" y="0"/>
                  </a:lnTo>
                  <a:lnTo>
                    <a:pt x="347" y="0"/>
                  </a:lnTo>
                  <a:lnTo>
                    <a:pt x="347" y="83"/>
                  </a:lnTo>
                  <a:lnTo>
                    <a:pt x="347" y="83"/>
                  </a:lnTo>
                  <a:lnTo>
                    <a:pt x="347" y="105"/>
                  </a:lnTo>
                  <a:lnTo>
                    <a:pt x="0" y="118"/>
                  </a:lnTo>
                  <a:lnTo>
                    <a:pt x="0" y="83"/>
                  </a:lnTo>
                  <a:lnTo>
                    <a:pt x="0" y="57"/>
                  </a:lnTo>
                  <a:lnTo>
                    <a:pt x="0" y="9"/>
                  </a:lnTo>
                  <a:lnTo>
                    <a:pt x="17" y="9"/>
                  </a:lnTo>
                  <a:lnTo>
                    <a:pt x="17" y="57"/>
                  </a:lnTo>
                  <a:lnTo>
                    <a:pt x="17" y="57"/>
                  </a:lnTo>
                  <a:close/>
                </a:path>
              </a:pathLst>
            </a:custGeom>
            <a:solidFill>
              <a:srgbClr val="E2DC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Freeform 177"/>
            <p:cNvSpPr>
              <a:spLocks/>
            </p:cNvSpPr>
            <p:nvPr/>
          </p:nvSpPr>
          <p:spPr bwMode="auto">
            <a:xfrm>
              <a:off x="2166938" y="5033963"/>
              <a:ext cx="274638" cy="165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73" y="0"/>
                </a:cxn>
                <a:cxn ang="0">
                  <a:pos x="173" y="96"/>
                </a:cxn>
                <a:cxn ang="0">
                  <a:pos x="0" y="10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73" h="104">
                  <a:moveTo>
                    <a:pt x="0" y="4"/>
                  </a:moveTo>
                  <a:lnTo>
                    <a:pt x="173" y="0"/>
                  </a:lnTo>
                  <a:lnTo>
                    <a:pt x="173" y="96"/>
                  </a:lnTo>
                  <a:lnTo>
                    <a:pt x="0" y="10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3C99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178"/>
            <p:cNvSpPr>
              <a:spLocks/>
            </p:cNvSpPr>
            <p:nvPr/>
          </p:nvSpPr>
          <p:spPr bwMode="auto">
            <a:xfrm>
              <a:off x="2255838" y="3609975"/>
              <a:ext cx="695325" cy="477838"/>
            </a:xfrm>
            <a:custGeom>
              <a:avLst/>
              <a:gdLst/>
              <a:ahLst/>
              <a:cxnLst>
                <a:cxn ang="0">
                  <a:pos x="113" y="79"/>
                </a:cxn>
                <a:cxn ang="0">
                  <a:pos x="113" y="244"/>
                </a:cxn>
                <a:cxn ang="0">
                  <a:pos x="113" y="301"/>
                </a:cxn>
                <a:cxn ang="0">
                  <a:pos x="429" y="301"/>
                </a:cxn>
                <a:cxn ang="0">
                  <a:pos x="429" y="188"/>
                </a:cxn>
                <a:cxn ang="0">
                  <a:pos x="429" y="79"/>
                </a:cxn>
                <a:cxn ang="0">
                  <a:pos x="438" y="79"/>
                </a:cxn>
                <a:cxn ang="0">
                  <a:pos x="438" y="79"/>
                </a:cxn>
                <a:cxn ang="0">
                  <a:pos x="421" y="61"/>
                </a:cxn>
                <a:cxn ang="0">
                  <a:pos x="403" y="44"/>
                </a:cxn>
                <a:cxn ang="0">
                  <a:pos x="377" y="31"/>
                </a:cxn>
                <a:cxn ang="0">
                  <a:pos x="351" y="22"/>
                </a:cxn>
                <a:cxn ang="0">
                  <a:pos x="321" y="14"/>
                </a:cxn>
                <a:cxn ang="0">
                  <a:pos x="291" y="5"/>
                </a:cxn>
                <a:cxn ang="0">
                  <a:pos x="256" y="0"/>
                </a:cxn>
                <a:cxn ang="0">
                  <a:pos x="221" y="0"/>
                </a:cxn>
                <a:cxn ang="0">
                  <a:pos x="221" y="0"/>
                </a:cxn>
                <a:cxn ang="0">
                  <a:pos x="182" y="0"/>
                </a:cxn>
                <a:cxn ang="0">
                  <a:pos x="148" y="5"/>
                </a:cxn>
                <a:cxn ang="0">
                  <a:pos x="117" y="14"/>
                </a:cxn>
                <a:cxn ang="0">
                  <a:pos x="87" y="22"/>
                </a:cxn>
                <a:cxn ang="0">
                  <a:pos x="61" y="31"/>
                </a:cxn>
                <a:cxn ang="0">
                  <a:pos x="35" y="44"/>
                </a:cxn>
                <a:cxn ang="0">
                  <a:pos x="18" y="61"/>
                </a:cxn>
                <a:cxn ang="0">
                  <a:pos x="0" y="79"/>
                </a:cxn>
                <a:cxn ang="0">
                  <a:pos x="113" y="79"/>
                </a:cxn>
                <a:cxn ang="0">
                  <a:pos x="113" y="79"/>
                </a:cxn>
              </a:cxnLst>
              <a:rect l="0" t="0" r="r" b="b"/>
              <a:pathLst>
                <a:path w="438" h="301">
                  <a:moveTo>
                    <a:pt x="113" y="79"/>
                  </a:moveTo>
                  <a:lnTo>
                    <a:pt x="113" y="244"/>
                  </a:lnTo>
                  <a:lnTo>
                    <a:pt x="113" y="301"/>
                  </a:lnTo>
                  <a:lnTo>
                    <a:pt x="429" y="301"/>
                  </a:lnTo>
                  <a:lnTo>
                    <a:pt x="429" y="188"/>
                  </a:lnTo>
                  <a:lnTo>
                    <a:pt x="429" y="79"/>
                  </a:lnTo>
                  <a:lnTo>
                    <a:pt x="438" y="79"/>
                  </a:lnTo>
                  <a:lnTo>
                    <a:pt x="438" y="79"/>
                  </a:lnTo>
                  <a:lnTo>
                    <a:pt x="421" y="61"/>
                  </a:lnTo>
                  <a:lnTo>
                    <a:pt x="403" y="44"/>
                  </a:lnTo>
                  <a:lnTo>
                    <a:pt x="377" y="31"/>
                  </a:lnTo>
                  <a:lnTo>
                    <a:pt x="351" y="22"/>
                  </a:lnTo>
                  <a:lnTo>
                    <a:pt x="321" y="14"/>
                  </a:lnTo>
                  <a:lnTo>
                    <a:pt x="291" y="5"/>
                  </a:lnTo>
                  <a:lnTo>
                    <a:pt x="256" y="0"/>
                  </a:lnTo>
                  <a:lnTo>
                    <a:pt x="221" y="0"/>
                  </a:lnTo>
                  <a:lnTo>
                    <a:pt x="221" y="0"/>
                  </a:lnTo>
                  <a:lnTo>
                    <a:pt x="182" y="0"/>
                  </a:lnTo>
                  <a:lnTo>
                    <a:pt x="148" y="5"/>
                  </a:lnTo>
                  <a:lnTo>
                    <a:pt x="117" y="14"/>
                  </a:lnTo>
                  <a:lnTo>
                    <a:pt x="87" y="22"/>
                  </a:lnTo>
                  <a:lnTo>
                    <a:pt x="61" y="31"/>
                  </a:lnTo>
                  <a:lnTo>
                    <a:pt x="35" y="44"/>
                  </a:lnTo>
                  <a:lnTo>
                    <a:pt x="18" y="61"/>
                  </a:lnTo>
                  <a:lnTo>
                    <a:pt x="0" y="79"/>
                  </a:lnTo>
                  <a:lnTo>
                    <a:pt x="113" y="79"/>
                  </a:lnTo>
                  <a:lnTo>
                    <a:pt x="113" y="79"/>
                  </a:lnTo>
                  <a:close/>
                </a:path>
              </a:pathLst>
            </a:custGeom>
            <a:solidFill>
              <a:srgbClr val="E4B1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179"/>
            <p:cNvSpPr>
              <a:spLocks/>
            </p:cNvSpPr>
            <p:nvPr/>
          </p:nvSpPr>
          <p:spPr bwMode="auto">
            <a:xfrm>
              <a:off x="1884363" y="3832225"/>
              <a:ext cx="1624013" cy="4762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8"/>
                </a:cxn>
                <a:cxn ang="0">
                  <a:pos x="0" y="26"/>
                </a:cxn>
                <a:cxn ang="0">
                  <a:pos x="26" y="21"/>
                </a:cxn>
                <a:cxn ang="0">
                  <a:pos x="1023" y="30"/>
                </a:cxn>
                <a:cxn ang="0">
                  <a:pos x="1023" y="13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23" h="30">
                  <a:moveTo>
                    <a:pt x="26" y="0"/>
                  </a:moveTo>
                  <a:lnTo>
                    <a:pt x="0" y="8"/>
                  </a:lnTo>
                  <a:lnTo>
                    <a:pt x="0" y="26"/>
                  </a:lnTo>
                  <a:lnTo>
                    <a:pt x="26" y="21"/>
                  </a:lnTo>
                  <a:lnTo>
                    <a:pt x="1023" y="30"/>
                  </a:lnTo>
                  <a:lnTo>
                    <a:pt x="1023" y="13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5EC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Freeform 180"/>
            <p:cNvSpPr>
              <a:spLocks/>
            </p:cNvSpPr>
            <p:nvPr/>
          </p:nvSpPr>
          <p:spPr bwMode="auto">
            <a:xfrm>
              <a:off x="3130551" y="5413375"/>
              <a:ext cx="68263" cy="2286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3" y="4"/>
                </a:cxn>
                <a:cxn ang="0">
                  <a:pos x="39" y="144"/>
                </a:cxn>
                <a:cxn ang="0">
                  <a:pos x="0" y="12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3" h="144">
                  <a:moveTo>
                    <a:pt x="4" y="0"/>
                  </a:moveTo>
                  <a:lnTo>
                    <a:pt x="43" y="4"/>
                  </a:lnTo>
                  <a:lnTo>
                    <a:pt x="39" y="144"/>
                  </a:lnTo>
                  <a:lnTo>
                    <a:pt x="0" y="12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241F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181"/>
            <p:cNvSpPr>
              <a:spLocks/>
            </p:cNvSpPr>
            <p:nvPr/>
          </p:nvSpPr>
          <p:spPr bwMode="auto">
            <a:xfrm>
              <a:off x="2600326" y="5345113"/>
              <a:ext cx="654050" cy="15081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12" y="0"/>
                </a:cxn>
                <a:cxn ang="0">
                  <a:pos x="412" y="52"/>
                </a:cxn>
                <a:cxn ang="0">
                  <a:pos x="0" y="95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412" h="95">
                  <a:moveTo>
                    <a:pt x="0" y="43"/>
                  </a:moveTo>
                  <a:lnTo>
                    <a:pt x="412" y="0"/>
                  </a:lnTo>
                  <a:lnTo>
                    <a:pt x="412" y="52"/>
                  </a:lnTo>
                  <a:lnTo>
                    <a:pt x="0" y="95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3C99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182"/>
            <p:cNvSpPr>
              <a:spLocks/>
            </p:cNvSpPr>
            <p:nvPr/>
          </p:nvSpPr>
          <p:spPr bwMode="auto">
            <a:xfrm>
              <a:off x="2600326" y="5600700"/>
              <a:ext cx="646113" cy="150813"/>
            </a:xfrm>
            <a:custGeom>
              <a:avLst/>
              <a:gdLst/>
              <a:ahLst/>
              <a:cxnLst>
                <a:cxn ang="0">
                  <a:pos x="407" y="43"/>
                </a:cxn>
                <a:cxn ang="0">
                  <a:pos x="4" y="95"/>
                </a:cxn>
                <a:cxn ang="0">
                  <a:pos x="0" y="34"/>
                </a:cxn>
                <a:cxn ang="0">
                  <a:pos x="299" y="0"/>
                </a:cxn>
                <a:cxn ang="0">
                  <a:pos x="407" y="30"/>
                </a:cxn>
                <a:cxn ang="0">
                  <a:pos x="407" y="43"/>
                </a:cxn>
                <a:cxn ang="0">
                  <a:pos x="407" y="43"/>
                </a:cxn>
              </a:cxnLst>
              <a:rect l="0" t="0" r="r" b="b"/>
              <a:pathLst>
                <a:path w="407" h="95">
                  <a:moveTo>
                    <a:pt x="407" y="43"/>
                  </a:moveTo>
                  <a:lnTo>
                    <a:pt x="4" y="95"/>
                  </a:lnTo>
                  <a:lnTo>
                    <a:pt x="0" y="34"/>
                  </a:lnTo>
                  <a:lnTo>
                    <a:pt x="299" y="0"/>
                  </a:lnTo>
                  <a:lnTo>
                    <a:pt x="407" y="30"/>
                  </a:lnTo>
                  <a:lnTo>
                    <a:pt x="407" y="43"/>
                  </a:lnTo>
                  <a:lnTo>
                    <a:pt x="407" y="43"/>
                  </a:lnTo>
                  <a:close/>
                </a:path>
              </a:pathLst>
            </a:custGeom>
            <a:solidFill>
              <a:srgbClr val="E5CC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183"/>
            <p:cNvSpPr>
              <a:spLocks/>
            </p:cNvSpPr>
            <p:nvPr/>
          </p:nvSpPr>
          <p:spPr bwMode="auto">
            <a:xfrm>
              <a:off x="2490788" y="3894138"/>
              <a:ext cx="74613" cy="193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47" y="122"/>
                </a:cxn>
                <a:cxn ang="0">
                  <a:pos x="0" y="12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7" h="122">
                  <a:moveTo>
                    <a:pt x="0" y="0"/>
                  </a:moveTo>
                  <a:lnTo>
                    <a:pt x="47" y="0"/>
                  </a:lnTo>
                  <a:lnTo>
                    <a:pt x="47" y="122"/>
                  </a:lnTo>
                  <a:lnTo>
                    <a:pt x="0" y="1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1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184"/>
            <p:cNvSpPr>
              <a:spLocks/>
            </p:cNvSpPr>
            <p:nvPr/>
          </p:nvSpPr>
          <p:spPr bwMode="auto">
            <a:xfrm>
              <a:off x="2490788" y="3894138"/>
              <a:ext cx="61913" cy="179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39" y="113"/>
                </a:cxn>
                <a:cxn ang="0">
                  <a:pos x="0" y="11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" h="113">
                  <a:moveTo>
                    <a:pt x="0" y="0"/>
                  </a:moveTo>
                  <a:lnTo>
                    <a:pt x="39" y="0"/>
                  </a:lnTo>
                  <a:lnTo>
                    <a:pt x="39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28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185"/>
            <p:cNvSpPr>
              <a:spLocks/>
            </p:cNvSpPr>
            <p:nvPr/>
          </p:nvSpPr>
          <p:spPr bwMode="auto">
            <a:xfrm>
              <a:off x="2490788" y="3983038"/>
              <a:ext cx="74613" cy="14288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7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7" h="9">
                  <a:moveTo>
                    <a:pt x="47" y="0"/>
                  </a:moveTo>
                  <a:lnTo>
                    <a:pt x="47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676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Freeform 186"/>
            <p:cNvSpPr>
              <a:spLocks/>
            </p:cNvSpPr>
            <p:nvPr/>
          </p:nvSpPr>
          <p:spPr bwMode="auto">
            <a:xfrm>
              <a:off x="2717801" y="3900488"/>
              <a:ext cx="74613" cy="187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47" y="118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7" h="118">
                  <a:moveTo>
                    <a:pt x="0" y="0"/>
                  </a:moveTo>
                  <a:lnTo>
                    <a:pt x="47" y="0"/>
                  </a:lnTo>
                  <a:lnTo>
                    <a:pt x="47" y="118"/>
                  </a:lnTo>
                  <a:lnTo>
                    <a:pt x="0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15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Freeform 187"/>
            <p:cNvSpPr>
              <a:spLocks/>
            </p:cNvSpPr>
            <p:nvPr/>
          </p:nvSpPr>
          <p:spPr bwMode="auto">
            <a:xfrm>
              <a:off x="2717801" y="3900488"/>
              <a:ext cx="61913" cy="173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39" y="109"/>
                </a:cxn>
                <a:cxn ang="0">
                  <a:pos x="0" y="10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" h="109">
                  <a:moveTo>
                    <a:pt x="0" y="0"/>
                  </a:moveTo>
                  <a:lnTo>
                    <a:pt x="39" y="0"/>
                  </a:lnTo>
                  <a:lnTo>
                    <a:pt x="39" y="109"/>
                  </a:lnTo>
                  <a:lnTo>
                    <a:pt x="0" y="10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28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188"/>
            <p:cNvSpPr>
              <a:spLocks/>
            </p:cNvSpPr>
            <p:nvPr/>
          </p:nvSpPr>
          <p:spPr bwMode="auto">
            <a:xfrm>
              <a:off x="2717801" y="3983038"/>
              <a:ext cx="74613" cy="20638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7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7" h="13">
                  <a:moveTo>
                    <a:pt x="47" y="0"/>
                  </a:moveTo>
                  <a:lnTo>
                    <a:pt x="47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676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189"/>
            <p:cNvSpPr>
              <a:spLocks/>
            </p:cNvSpPr>
            <p:nvPr/>
          </p:nvSpPr>
          <p:spPr bwMode="auto">
            <a:xfrm>
              <a:off x="2620963" y="3865563"/>
              <a:ext cx="26988" cy="222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0"/>
                </a:cxn>
                <a:cxn ang="0">
                  <a:pos x="17" y="140"/>
                </a:cxn>
                <a:cxn ang="0">
                  <a:pos x="0" y="14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40">
                  <a:moveTo>
                    <a:pt x="0" y="0"/>
                  </a:moveTo>
                  <a:lnTo>
                    <a:pt x="17" y="0"/>
                  </a:lnTo>
                  <a:lnTo>
                    <a:pt x="17" y="140"/>
                  </a:lnTo>
                  <a:lnTo>
                    <a:pt x="0" y="14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EC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190"/>
            <p:cNvSpPr>
              <a:spLocks/>
            </p:cNvSpPr>
            <p:nvPr/>
          </p:nvSpPr>
          <p:spPr bwMode="auto">
            <a:xfrm>
              <a:off x="2930526" y="3865563"/>
              <a:ext cx="26988" cy="222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0"/>
                </a:cxn>
                <a:cxn ang="0">
                  <a:pos x="17" y="140"/>
                </a:cxn>
                <a:cxn ang="0">
                  <a:pos x="0" y="14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40">
                  <a:moveTo>
                    <a:pt x="0" y="0"/>
                  </a:moveTo>
                  <a:lnTo>
                    <a:pt x="17" y="0"/>
                  </a:lnTo>
                  <a:lnTo>
                    <a:pt x="17" y="140"/>
                  </a:lnTo>
                  <a:lnTo>
                    <a:pt x="0" y="14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EC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191"/>
            <p:cNvSpPr>
              <a:spLocks/>
            </p:cNvSpPr>
            <p:nvPr/>
          </p:nvSpPr>
          <p:spPr bwMode="auto">
            <a:xfrm>
              <a:off x="1939926" y="3865563"/>
              <a:ext cx="26988" cy="2222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7" y="0"/>
                </a:cxn>
                <a:cxn ang="0">
                  <a:pos x="17" y="140"/>
                </a:cxn>
                <a:cxn ang="0">
                  <a:pos x="0" y="14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7" h="140">
                  <a:moveTo>
                    <a:pt x="4" y="0"/>
                  </a:moveTo>
                  <a:lnTo>
                    <a:pt x="17" y="0"/>
                  </a:lnTo>
                  <a:lnTo>
                    <a:pt x="17" y="140"/>
                  </a:lnTo>
                  <a:lnTo>
                    <a:pt x="0" y="14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5EC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192"/>
            <p:cNvSpPr>
              <a:spLocks/>
            </p:cNvSpPr>
            <p:nvPr/>
          </p:nvSpPr>
          <p:spPr bwMode="auto">
            <a:xfrm>
              <a:off x="3432176" y="3865563"/>
              <a:ext cx="28575" cy="255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3" y="161"/>
                </a:cxn>
                <a:cxn ang="0">
                  <a:pos x="0" y="16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61">
                  <a:moveTo>
                    <a:pt x="0" y="0"/>
                  </a:moveTo>
                  <a:lnTo>
                    <a:pt x="18" y="0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EC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193"/>
            <p:cNvSpPr>
              <a:spLocks/>
            </p:cNvSpPr>
            <p:nvPr/>
          </p:nvSpPr>
          <p:spPr bwMode="auto">
            <a:xfrm>
              <a:off x="1884363" y="3832225"/>
              <a:ext cx="41275" cy="4127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8"/>
                </a:cxn>
                <a:cxn ang="0">
                  <a:pos x="0" y="26"/>
                </a:cxn>
                <a:cxn ang="0">
                  <a:pos x="26" y="21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6" h="26">
                  <a:moveTo>
                    <a:pt x="26" y="0"/>
                  </a:moveTo>
                  <a:lnTo>
                    <a:pt x="0" y="8"/>
                  </a:lnTo>
                  <a:lnTo>
                    <a:pt x="0" y="26"/>
                  </a:lnTo>
                  <a:lnTo>
                    <a:pt x="26" y="2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D0C09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194"/>
            <p:cNvSpPr>
              <a:spLocks/>
            </p:cNvSpPr>
            <p:nvPr/>
          </p:nvSpPr>
          <p:spPr bwMode="auto">
            <a:xfrm>
              <a:off x="1706563" y="5654675"/>
              <a:ext cx="2538413" cy="519113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" y="327"/>
                </a:cxn>
                <a:cxn ang="0">
                  <a:pos x="1230" y="131"/>
                </a:cxn>
                <a:cxn ang="0">
                  <a:pos x="1230" y="131"/>
                </a:cxn>
                <a:cxn ang="0">
                  <a:pos x="1417" y="83"/>
                </a:cxn>
                <a:cxn ang="0">
                  <a:pos x="1534" y="48"/>
                </a:cxn>
                <a:cxn ang="0">
                  <a:pos x="1568" y="31"/>
                </a:cxn>
                <a:cxn ang="0">
                  <a:pos x="1590" y="22"/>
                </a:cxn>
                <a:cxn ang="0">
                  <a:pos x="1599" y="9"/>
                </a:cxn>
                <a:cxn ang="0">
                  <a:pos x="1599" y="9"/>
                </a:cxn>
                <a:cxn ang="0">
                  <a:pos x="1594" y="5"/>
                </a:cxn>
                <a:cxn ang="0">
                  <a:pos x="1594" y="5"/>
                </a:cxn>
                <a:cxn ang="0">
                  <a:pos x="1573" y="0"/>
                </a:cxn>
                <a:cxn ang="0">
                  <a:pos x="1521" y="5"/>
                </a:cxn>
                <a:cxn ang="0">
                  <a:pos x="1339" y="27"/>
                </a:cxn>
                <a:cxn ang="0">
                  <a:pos x="1092" y="61"/>
                </a:cxn>
                <a:cxn ang="0">
                  <a:pos x="810" y="105"/>
                </a:cxn>
                <a:cxn ang="0">
                  <a:pos x="281" y="187"/>
                </a:cxn>
                <a:cxn ang="0">
                  <a:pos x="104" y="218"/>
                </a:cxn>
                <a:cxn ang="0">
                  <a:pos x="34" y="235"/>
                </a:cxn>
                <a:cxn ang="0">
                  <a:pos x="34" y="235"/>
                </a:cxn>
                <a:cxn ang="0">
                  <a:pos x="26" y="244"/>
                </a:cxn>
                <a:cxn ang="0">
                  <a:pos x="17" y="266"/>
                </a:cxn>
                <a:cxn ang="0">
                  <a:pos x="0" y="318"/>
                </a:cxn>
                <a:cxn ang="0">
                  <a:pos x="0" y="318"/>
                </a:cxn>
              </a:cxnLst>
              <a:rect l="0" t="0" r="r" b="b"/>
              <a:pathLst>
                <a:path w="1599" h="327">
                  <a:moveTo>
                    <a:pt x="0" y="318"/>
                  </a:moveTo>
                  <a:lnTo>
                    <a:pt x="4" y="327"/>
                  </a:lnTo>
                  <a:lnTo>
                    <a:pt x="1230" y="131"/>
                  </a:lnTo>
                  <a:lnTo>
                    <a:pt x="1230" y="131"/>
                  </a:lnTo>
                  <a:lnTo>
                    <a:pt x="1417" y="83"/>
                  </a:lnTo>
                  <a:lnTo>
                    <a:pt x="1534" y="48"/>
                  </a:lnTo>
                  <a:lnTo>
                    <a:pt x="1568" y="31"/>
                  </a:lnTo>
                  <a:lnTo>
                    <a:pt x="1590" y="22"/>
                  </a:lnTo>
                  <a:lnTo>
                    <a:pt x="1599" y="9"/>
                  </a:lnTo>
                  <a:lnTo>
                    <a:pt x="1599" y="9"/>
                  </a:lnTo>
                  <a:lnTo>
                    <a:pt x="1594" y="5"/>
                  </a:lnTo>
                  <a:lnTo>
                    <a:pt x="1594" y="5"/>
                  </a:lnTo>
                  <a:lnTo>
                    <a:pt x="1573" y="0"/>
                  </a:lnTo>
                  <a:lnTo>
                    <a:pt x="1521" y="5"/>
                  </a:lnTo>
                  <a:lnTo>
                    <a:pt x="1339" y="27"/>
                  </a:lnTo>
                  <a:lnTo>
                    <a:pt x="1092" y="61"/>
                  </a:lnTo>
                  <a:lnTo>
                    <a:pt x="810" y="105"/>
                  </a:lnTo>
                  <a:lnTo>
                    <a:pt x="281" y="187"/>
                  </a:lnTo>
                  <a:lnTo>
                    <a:pt x="104" y="218"/>
                  </a:lnTo>
                  <a:lnTo>
                    <a:pt x="34" y="235"/>
                  </a:lnTo>
                  <a:lnTo>
                    <a:pt x="34" y="235"/>
                  </a:lnTo>
                  <a:lnTo>
                    <a:pt x="26" y="244"/>
                  </a:lnTo>
                  <a:lnTo>
                    <a:pt x="17" y="266"/>
                  </a:lnTo>
                  <a:lnTo>
                    <a:pt x="0" y="318"/>
                  </a:lnTo>
                  <a:lnTo>
                    <a:pt x="0" y="318"/>
                  </a:lnTo>
                  <a:close/>
                </a:path>
              </a:pathLst>
            </a:custGeom>
            <a:solidFill>
              <a:srgbClr val="F4E3A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195"/>
            <p:cNvSpPr>
              <a:spLocks/>
            </p:cNvSpPr>
            <p:nvPr/>
          </p:nvSpPr>
          <p:spPr bwMode="auto">
            <a:xfrm>
              <a:off x="942976" y="4660900"/>
              <a:ext cx="873125" cy="1125538"/>
            </a:xfrm>
            <a:custGeom>
              <a:avLst/>
              <a:gdLst/>
              <a:ahLst/>
              <a:cxnLst>
                <a:cxn ang="0">
                  <a:pos x="338" y="83"/>
                </a:cxn>
                <a:cxn ang="0">
                  <a:pos x="312" y="69"/>
                </a:cxn>
                <a:cxn ang="0">
                  <a:pos x="299" y="91"/>
                </a:cxn>
                <a:cxn ang="0">
                  <a:pos x="290" y="78"/>
                </a:cxn>
                <a:cxn ang="0">
                  <a:pos x="290" y="39"/>
                </a:cxn>
                <a:cxn ang="0">
                  <a:pos x="277" y="30"/>
                </a:cxn>
                <a:cxn ang="0">
                  <a:pos x="251" y="56"/>
                </a:cxn>
                <a:cxn ang="0">
                  <a:pos x="247" y="39"/>
                </a:cxn>
                <a:cxn ang="0">
                  <a:pos x="238" y="0"/>
                </a:cxn>
                <a:cxn ang="0">
                  <a:pos x="221" y="13"/>
                </a:cxn>
                <a:cxn ang="0">
                  <a:pos x="143" y="104"/>
                </a:cxn>
                <a:cxn ang="0">
                  <a:pos x="125" y="113"/>
                </a:cxn>
                <a:cxn ang="0">
                  <a:pos x="95" y="104"/>
                </a:cxn>
                <a:cxn ang="0">
                  <a:pos x="60" y="152"/>
                </a:cxn>
                <a:cxn ang="0">
                  <a:pos x="21" y="217"/>
                </a:cxn>
                <a:cxn ang="0">
                  <a:pos x="26" y="270"/>
                </a:cxn>
                <a:cxn ang="0">
                  <a:pos x="60" y="322"/>
                </a:cxn>
                <a:cxn ang="0">
                  <a:pos x="52" y="331"/>
                </a:cxn>
                <a:cxn ang="0">
                  <a:pos x="34" y="370"/>
                </a:cxn>
                <a:cxn ang="0">
                  <a:pos x="39" y="391"/>
                </a:cxn>
                <a:cxn ang="0">
                  <a:pos x="21" y="413"/>
                </a:cxn>
                <a:cxn ang="0">
                  <a:pos x="0" y="439"/>
                </a:cxn>
                <a:cxn ang="0">
                  <a:pos x="13" y="461"/>
                </a:cxn>
                <a:cxn ang="0">
                  <a:pos x="34" y="522"/>
                </a:cxn>
                <a:cxn ang="0">
                  <a:pos x="13" y="557"/>
                </a:cxn>
                <a:cxn ang="0">
                  <a:pos x="26" y="587"/>
                </a:cxn>
                <a:cxn ang="0">
                  <a:pos x="69" y="644"/>
                </a:cxn>
                <a:cxn ang="0">
                  <a:pos x="73" y="674"/>
                </a:cxn>
                <a:cxn ang="0">
                  <a:pos x="95" y="696"/>
                </a:cxn>
                <a:cxn ang="0">
                  <a:pos x="199" y="709"/>
                </a:cxn>
                <a:cxn ang="0">
                  <a:pos x="290" y="700"/>
                </a:cxn>
                <a:cxn ang="0">
                  <a:pos x="364" y="679"/>
                </a:cxn>
                <a:cxn ang="0">
                  <a:pos x="420" y="692"/>
                </a:cxn>
                <a:cxn ang="0">
                  <a:pos x="476" y="687"/>
                </a:cxn>
                <a:cxn ang="0">
                  <a:pos x="507" y="670"/>
                </a:cxn>
                <a:cxn ang="0">
                  <a:pos x="550" y="587"/>
                </a:cxn>
                <a:cxn ang="0">
                  <a:pos x="533" y="587"/>
                </a:cxn>
                <a:cxn ang="0">
                  <a:pos x="524" y="565"/>
                </a:cxn>
                <a:cxn ang="0">
                  <a:pos x="528" y="548"/>
                </a:cxn>
                <a:cxn ang="0">
                  <a:pos x="481" y="544"/>
                </a:cxn>
                <a:cxn ang="0">
                  <a:pos x="481" y="535"/>
                </a:cxn>
                <a:cxn ang="0">
                  <a:pos x="507" y="531"/>
                </a:cxn>
                <a:cxn ang="0">
                  <a:pos x="515" y="509"/>
                </a:cxn>
                <a:cxn ang="0">
                  <a:pos x="533" y="448"/>
                </a:cxn>
                <a:cxn ang="0">
                  <a:pos x="524" y="431"/>
                </a:cxn>
                <a:cxn ang="0">
                  <a:pos x="498" y="418"/>
                </a:cxn>
                <a:cxn ang="0">
                  <a:pos x="489" y="387"/>
                </a:cxn>
                <a:cxn ang="0">
                  <a:pos x="498" y="335"/>
                </a:cxn>
                <a:cxn ang="0">
                  <a:pos x="494" y="274"/>
                </a:cxn>
                <a:cxn ang="0">
                  <a:pos x="481" y="261"/>
                </a:cxn>
                <a:cxn ang="0">
                  <a:pos x="459" y="265"/>
                </a:cxn>
                <a:cxn ang="0">
                  <a:pos x="442" y="226"/>
                </a:cxn>
                <a:cxn ang="0">
                  <a:pos x="420" y="183"/>
                </a:cxn>
                <a:cxn ang="0">
                  <a:pos x="403" y="191"/>
                </a:cxn>
                <a:cxn ang="0">
                  <a:pos x="377" y="191"/>
                </a:cxn>
                <a:cxn ang="0">
                  <a:pos x="377" y="174"/>
                </a:cxn>
                <a:cxn ang="0">
                  <a:pos x="411" y="130"/>
                </a:cxn>
                <a:cxn ang="0">
                  <a:pos x="416" y="109"/>
                </a:cxn>
                <a:cxn ang="0">
                  <a:pos x="355" y="96"/>
                </a:cxn>
                <a:cxn ang="0">
                  <a:pos x="346" y="100"/>
                </a:cxn>
              </a:cxnLst>
              <a:rect l="0" t="0" r="r" b="b"/>
              <a:pathLst>
                <a:path w="550" h="709">
                  <a:moveTo>
                    <a:pt x="346" y="100"/>
                  </a:moveTo>
                  <a:lnTo>
                    <a:pt x="346" y="100"/>
                  </a:lnTo>
                  <a:lnTo>
                    <a:pt x="338" y="83"/>
                  </a:lnTo>
                  <a:lnTo>
                    <a:pt x="325" y="69"/>
                  </a:lnTo>
                  <a:lnTo>
                    <a:pt x="316" y="69"/>
                  </a:lnTo>
                  <a:lnTo>
                    <a:pt x="312" y="69"/>
                  </a:lnTo>
                  <a:lnTo>
                    <a:pt x="312" y="69"/>
                  </a:lnTo>
                  <a:lnTo>
                    <a:pt x="303" y="78"/>
                  </a:lnTo>
                  <a:lnTo>
                    <a:pt x="299" y="91"/>
                  </a:lnTo>
                  <a:lnTo>
                    <a:pt x="294" y="91"/>
                  </a:lnTo>
                  <a:lnTo>
                    <a:pt x="294" y="91"/>
                  </a:lnTo>
                  <a:lnTo>
                    <a:pt x="290" y="78"/>
                  </a:lnTo>
                  <a:lnTo>
                    <a:pt x="290" y="78"/>
                  </a:lnTo>
                  <a:lnTo>
                    <a:pt x="286" y="56"/>
                  </a:lnTo>
                  <a:lnTo>
                    <a:pt x="290" y="39"/>
                  </a:lnTo>
                  <a:lnTo>
                    <a:pt x="290" y="26"/>
                  </a:lnTo>
                  <a:lnTo>
                    <a:pt x="277" y="30"/>
                  </a:lnTo>
                  <a:lnTo>
                    <a:pt x="277" y="30"/>
                  </a:lnTo>
                  <a:lnTo>
                    <a:pt x="260" y="43"/>
                  </a:lnTo>
                  <a:lnTo>
                    <a:pt x="251" y="52"/>
                  </a:lnTo>
                  <a:lnTo>
                    <a:pt x="251" y="56"/>
                  </a:lnTo>
                  <a:lnTo>
                    <a:pt x="247" y="52"/>
                  </a:lnTo>
                  <a:lnTo>
                    <a:pt x="247" y="39"/>
                  </a:lnTo>
                  <a:lnTo>
                    <a:pt x="247" y="39"/>
                  </a:lnTo>
                  <a:lnTo>
                    <a:pt x="242" y="17"/>
                  </a:lnTo>
                  <a:lnTo>
                    <a:pt x="242" y="4"/>
                  </a:lnTo>
                  <a:lnTo>
                    <a:pt x="238" y="0"/>
                  </a:lnTo>
                  <a:lnTo>
                    <a:pt x="234" y="0"/>
                  </a:lnTo>
                  <a:lnTo>
                    <a:pt x="221" y="13"/>
                  </a:lnTo>
                  <a:lnTo>
                    <a:pt x="221" y="13"/>
                  </a:lnTo>
                  <a:lnTo>
                    <a:pt x="186" y="65"/>
                  </a:lnTo>
                  <a:lnTo>
                    <a:pt x="164" y="87"/>
                  </a:lnTo>
                  <a:lnTo>
                    <a:pt x="143" y="104"/>
                  </a:lnTo>
                  <a:lnTo>
                    <a:pt x="143" y="104"/>
                  </a:lnTo>
                  <a:lnTo>
                    <a:pt x="134" y="109"/>
                  </a:lnTo>
                  <a:lnTo>
                    <a:pt x="125" y="113"/>
                  </a:lnTo>
                  <a:lnTo>
                    <a:pt x="112" y="104"/>
                  </a:lnTo>
                  <a:lnTo>
                    <a:pt x="99" y="100"/>
                  </a:lnTo>
                  <a:lnTo>
                    <a:pt x="95" y="104"/>
                  </a:lnTo>
                  <a:lnTo>
                    <a:pt x="86" y="109"/>
                  </a:lnTo>
                  <a:lnTo>
                    <a:pt x="86" y="109"/>
                  </a:lnTo>
                  <a:lnTo>
                    <a:pt x="60" y="152"/>
                  </a:lnTo>
                  <a:lnTo>
                    <a:pt x="30" y="196"/>
                  </a:lnTo>
                  <a:lnTo>
                    <a:pt x="30" y="196"/>
                  </a:lnTo>
                  <a:lnTo>
                    <a:pt x="21" y="217"/>
                  </a:lnTo>
                  <a:lnTo>
                    <a:pt x="13" y="230"/>
                  </a:lnTo>
                  <a:lnTo>
                    <a:pt x="13" y="248"/>
                  </a:lnTo>
                  <a:lnTo>
                    <a:pt x="26" y="270"/>
                  </a:lnTo>
                  <a:lnTo>
                    <a:pt x="26" y="270"/>
                  </a:lnTo>
                  <a:lnTo>
                    <a:pt x="56" y="309"/>
                  </a:lnTo>
                  <a:lnTo>
                    <a:pt x="60" y="322"/>
                  </a:lnTo>
                  <a:lnTo>
                    <a:pt x="56" y="326"/>
                  </a:lnTo>
                  <a:lnTo>
                    <a:pt x="52" y="331"/>
                  </a:lnTo>
                  <a:lnTo>
                    <a:pt x="52" y="331"/>
                  </a:lnTo>
                  <a:lnTo>
                    <a:pt x="43" y="335"/>
                  </a:lnTo>
                  <a:lnTo>
                    <a:pt x="34" y="339"/>
                  </a:lnTo>
                  <a:lnTo>
                    <a:pt x="34" y="370"/>
                  </a:lnTo>
                  <a:lnTo>
                    <a:pt x="34" y="370"/>
                  </a:lnTo>
                  <a:lnTo>
                    <a:pt x="34" y="383"/>
                  </a:lnTo>
                  <a:lnTo>
                    <a:pt x="39" y="391"/>
                  </a:lnTo>
                  <a:lnTo>
                    <a:pt x="34" y="400"/>
                  </a:lnTo>
                  <a:lnTo>
                    <a:pt x="21" y="413"/>
                  </a:lnTo>
                  <a:lnTo>
                    <a:pt x="21" y="413"/>
                  </a:lnTo>
                  <a:lnTo>
                    <a:pt x="8" y="431"/>
                  </a:lnTo>
                  <a:lnTo>
                    <a:pt x="0" y="435"/>
                  </a:lnTo>
                  <a:lnTo>
                    <a:pt x="0" y="439"/>
                  </a:lnTo>
                  <a:lnTo>
                    <a:pt x="0" y="444"/>
                  </a:lnTo>
                  <a:lnTo>
                    <a:pt x="13" y="461"/>
                  </a:lnTo>
                  <a:lnTo>
                    <a:pt x="13" y="461"/>
                  </a:lnTo>
                  <a:lnTo>
                    <a:pt x="43" y="492"/>
                  </a:lnTo>
                  <a:lnTo>
                    <a:pt x="43" y="500"/>
                  </a:lnTo>
                  <a:lnTo>
                    <a:pt x="34" y="522"/>
                  </a:lnTo>
                  <a:lnTo>
                    <a:pt x="34" y="522"/>
                  </a:lnTo>
                  <a:lnTo>
                    <a:pt x="21" y="544"/>
                  </a:lnTo>
                  <a:lnTo>
                    <a:pt x="13" y="557"/>
                  </a:lnTo>
                  <a:lnTo>
                    <a:pt x="13" y="561"/>
                  </a:lnTo>
                  <a:lnTo>
                    <a:pt x="13" y="570"/>
                  </a:lnTo>
                  <a:lnTo>
                    <a:pt x="26" y="587"/>
                  </a:lnTo>
                  <a:lnTo>
                    <a:pt x="26" y="587"/>
                  </a:lnTo>
                  <a:lnTo>
                    <a:pt x="60" y="626"/>
                  </a:lnTo>
                  <a:lnTo>
                    <a:pt x="69" y="644"/>
                  </a:lnTo>
                  <a:lnTo>
                    <a:pt x="73" y="661"/>
                  </a:lnTo>
                  <a:lnTo>
                    <a:pt x="73" y="661"/>
                  </a:lnTo>
                  <a:lnTo>
                    <a:pt x="73" y="674"/>
                  </a:lnTo>
                  <a:lnTo>
                    <a:pt x="78" y="683"/>
                  </a:lnTo>
                  <a:lnTo>
                    <a:pt x="82" y="687"/>
                  </a:lnTo>
                  <a:lnTo>
                    <a:pt x="95" y="696"/>
                  </a:lnTo>
                  <a:lnTo>
                    <a:pt x="134" y="700"/>
                  </a:lnTo>
                  <a:lnTo>
                    <a:pt x="199" y="709"/>
                  </a:lnTo>
                  <a:lnTo>
                    <a:pt x="199" y="709"/>
                  </a:lnTo>
                  <a:lnTo>
                    <a:pt x="238" y="709"/>
                  </a:lnTo>
                  <a:lnTo>
                    <a:pt x="268" y="709"/>
                  </a:lnTo>
                  <a:lnTo>
                    <a:pt x="290" y="700"/>
                  </a:lnTo>
                  <a:lnTo>
                    <a:pt x="312" y="696"/>
                  </a:lnTo>
                  <a:lnTo>
                    <a:pt x="346" y="679"/>
                  </a:lnTo>
                  <a:lnTo>
                    <a:pt x="364" y="679"/>
                  </a:lnTo>
                  <a:lnTo>
                    <a:pt x="381" y="679"/>
                  </a:lnTo>
                  <a:lnTo>
                    <a:pt x="381" y="679"/>
                  </a:lnTo>
                  <a:lnTo>
                    <a:pt x="420" y="692"/>
                  </a:lnTo>
                  <a:lnTo>
                    <a:pt x="450" y="696"/>
                  </a:lnTo>
                  <a:lnTo>
                    <a:pt x="463" y="692"/>
                  </a:lnTo>
                  <a:lnTo>
                    <a:pt x="476" y="687"/>
                  </a:lnTo>
                  <a:lnTo>
                    <a:pt x="489" y="683"/>
                  </a:lnTo>
                  <a:lnTo>
                    <a:pt x="507" y="670"/>
                  </a:lnTo>
                  <a:lnTo>
                    <a:pt x="507" y="670"/>
                  </a:lnTo>
                  <a:lnTo>
                    <a:pt x="528" y="639"/>
                  </a:lnTo>
                  <a:lnTo>
                    <a:pt x="541" y="613"/>
                  </a:lnTo>
                  <a:lnTo>
                    <a:pt x="550" y="587"/>
                  </a:lnTo>
                  <a:lnTo>
                    <a:pt x="550" y="587"/>
                  </a:lnTo>
                  <a:lnTo>
                    <a:pt x="541" y="592"/>
                  </a:lnTo>
                  <a:lnTo>
                    <a:pt x="533" y="587"/>
                  </a:lnTo>
                  <a:lnTo>
                    <a:pt x="524" y="579"/>
                  </a:lnTo>
                  <a:lnTo>
                    <a:pt x="524" y="579"/>
                  </a:lnTo>
                  <a:lnTo>
                    <a:pt x="524" y="565"/>
                  </a:lnTo>
                  <a:lnTo>
                    <a:pt x="528" y="552"/>
                  </a:lnTo>
                  <a:lnTo>
                    <a:pt x="528" y="548"/>
                  </a:lnTo>
                  <a:lnTo>
                    <a:pt x="528" y="548"/>
                  </a:lnTo>
                  <a:lnTo>
                    <a:pt x="515" y="544"/>
                  </a:lnTo>
                  <a:lnTo>
                    <a:pt x="515" y="544"/>
                  </a:lnTo>
                  <a:lnTo>
                    <a:pt x="481" y="544"/>
                  </a:lnTo>
                  <a:lnTo>
                    <a:pt x="476" y="539"/>
                  </a:lnTo>
                  <a:lnTo>
                    <a:pt x="481" y="535"/>
                  </a:lnTo>
                  <a:lnTo>
                    <a:pt x="481" y="535"/>
                  </a:lnTo>
                  <a:lnTo>
                    <a:pt x="494" y="531"/>
                  </a:lnTo>
                  <a:lnTo>
                    <a:pt x="502" y="531"/>
                  </a:lnTo>
                  <a:lnTo>
                    <a:pt x="507" y="531"/>
                  </a:lnTo>
                  <a:lnTo>
                    <a:pt x="507" y="526"/>
                  </a:lnTo>
                  <a:lnTo>
                    <a:pt x="515" y="509"/>
                  </a:lnTo>
                  <a:lnTo>
                    <a:pt x="515" y="509"/>
                  </a:lnTo>
                  <a:lnTo>
                    <a:pt x="520" y="487"/>
                  </a:lnTo>
                  <a:lnTo>
                    <a:pt x="528" y="465"/>
                  </a:lnTo>
                  <a:lnTo>
                    <a:pt x="533" y="448"/>
                  </a:lnTo>
                  <a:lnTo>
                    <a:pt x="528" y="439"/>
                  </a:lnTo>
                  <a:lnTo>
                    <a:pt x="524" y="431"/>
                  </a:lnTo>
                  <a:lnTo>
                    <a:pt x="524" y="431"/>
                  </a:lnTo>
                  <a:lnTo>
                    <a:pt x="511" y="422"/>
                  </a:lnTo>
                  <a:lnTo>
                    <a:pt x="502" y="422"/>
                  </a:lnTo>
                  <a:lnTo>
                    <a:pt x="498" y="418"/>
                  </a:lnTo>
                  <a:lnTo>
                    <a:pt x="494" y="404"/>
                  </a:lnTo>
                  <a:lnTo>
                    <a:pt x="494" y="404"/>
                  </a:lnTo>
                  <a:lnTo>
                    <a:pt x="489" y="387"/>
                  </a:lnTo>
                  <a:lnTo>
                    <a:pt x="494" y="378"/>
                  </a:lnTo>
                  <a:lnTo>
                    <a:pt x="494" y="361"/>
                  </a:lnTo>
                  <a:lnTo>
                    <a:pt x="498" y="335"/>
                  </a:lnTo>
                  <a:lnTo>
                    <a:pt x="498" y="335"/>
                  </a:lnTo>
                  <a:lnTo>
                    <a:pt x="498" y="296"/>
                  </a:lnTo>
                  <a:lnTo>
                    <a:pt x="494" y="274"/>
                  </a:lnTo>
                  <a:lnTo>
                    <a:pt x="489" y="261"/>
                  </a:lnTo>
                  <a:lnTo>
                    <a:pt x="485" y="261"/>
                  </a:lnTo>
                  <a:lnTo>
                    <a:pt x="481" y="261"/>
                  </a:lnTo>
                  <a:lnTo>
                    <a:pt x="481" y="261"/>
                  </a:lnTo>
                  <a:lnTo>
                    <a:pt x="463" y="270"/>
                  </a:lnTo>
                  <a:lnTo>
                    <a:pt x="459" y="265"/>
                  </a:lnTo>
                  <a:lnTo>
                    <a:pt x="450" y="252"/>
                  </a:lnTo>
                  <a:lnTo>
                    <a:pt x="450" y="252"/>
                  </a:lnTo>
                  <a:lnTo>
                    <a:pt x="442" y="226"/>
                  </a:lnTo>
                  <a:lnTo>
                    <a:pt x="433" y="204"/>
                  </a:lnTo>
                  <a:lnTo>
                    <a:pt x="424" y="187"/>
                  </a:lnTo>
                  <a:lnTo>
                    <a:pt x="420" y="183"/>
                  </a:lnTo>
                  <a:lnTo>
                    <a:pt x="416" y="183"/>
                  </a:lnTo>
                  <a:lnTo>
                    <a:pt x="416" y="183"/>
                  </a:lnTo>
                  <a:lnTo>
                    <a:pt x="403" y="191"/>
                  </a:lnTo>
                  <a:lnTo>
                    <a:pt x="385" y="196"/>
                  </a:lnTo>
                  <a:lnTo>
                    <a:pt x="381" y="191"/>
                  </a:lnTo>
                  <a:lnTo>
                    <a:pt x="377" y="191"/>
                  </a:lnTo>
                  <a:lnTo>
                    <a:pt x="372" y="183"/>
                  </a:lnTo>
                  <a:lnTo>
                    <a:pt x="377" y="174"/>
                  </a:lnTo>
                  <a:lnTo>
                    <a:pt x="377" y="174"/>
                  </a:lnTo>
                  <a:lnTo>
                    <a:pt x="381" y="161"/>
                  </a:lnTo>
                  <a:lnTo>
                    <a:pt x="390" y="152"/>
                  </a:lnTo>
                  <a:lnTo>
                    <a:pt x="411" y="130"/>
                  </a:lnTo>
                  <a:lnTo>
                    <a:pt x="416" y="122"/>
                  </a:lnTo>
                  <a:lnTo>
                    <a:pt x="420" y="117"/>
                  </a:lnTo>
                  <a:lnTo>
                    <a:pt x="416" y="109"/>
                  </a:lnTo>
                  <a:lnTo>
                    <a:pt x="403" y="104"/>
                  </a:lnTo>
                  <a:lnTo>
                    <a:pt x="403" y="104"/>
                  </a:lnTo>
                  <a:lnTo>
                    <a:pt x="355" y="96"/>
                  </a:lnTo>
                  <a:lnTo>
                    <a:pt x="346" y="96"/>
                  </a:lnTo>
                  <a:lnTo>
                    <a:pt x="346" y="100"/>
                  </a:lnTo>
                  <a:lnTo>
                    <a:pt x="346" y="100"/>
                  </a:lnTo>
                  <a:close/>
                </a:path>
              </a:pathLst>
            </a:custGeom>
            <a:solidFill>
              <a:srgbClr val="5761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196"/>
            <p:cNvSpPr>
              <a:spLocks noEditPoints="1"/>
            </p:cNvSpPr>
            <p:nvPr/>
          </p:nvSpPr>
          <p:spPr bwMode="auto">
            <a:xfrm>
              <a:off x="955676" y="4957763"/>
              <a:ext cx="695325" cy="828675"/>
            </a:xfrm>
            <a:custGeom>
              <a:avLst/>
              <a:gdLst/>
              <a:ahLst/>
              <a:cxnLst>
                <a:cxn ang="0">
                  <a:pos x="252" y="0"/>
                </a:cxn>
                <a:cxn ang="0">
                  <a:pos x="234" y="22"/>
                </a:cxn>
                <a:cxn ang="0">
                  <a:pos x="221" y="30"/>
                </a:cxn>
                <a:cxn ang="0">
                  <a:pos x="204" y="9"/>
                </a:cxn>
                <a:cxn ang="0">
                  <a:pos x="195" y="35"/>
                </a:cxn>
                <a:cxn ang="0">
                  <a:pos x="161" y="39"/>
                </a:cxn>
                <a:cxn ang="0">
                  <a:pos x="148" y="48"/>
                </a:cxn>
                <a:cxn ang="0">
                  <a:pos x="195" y="100"/>
                </a:cxn>
                <a:cxn ang="0">
                  <a:pos x="234" y="74"/>
                </a:cxn>
                <a:cxn ang="0">
                  <a:pos x="0" y="265"/>
                </a:cxn>
                <a:cxn ang="0">
                  <a:pos x="35" y="305"/>
                </a:cxn>
                <a:cxn ang="0">
                  <a:pos x="22" y="339"/>
                </a:cxn>
                <a:cxn ang="0">
                  <a:pos x="48" y="322"/>
                </a:cxn>
                <a:cxn ang="0">
                  <a:pos x="70" y="265"/>
                </a:cxn>
                <a:cxn ang="0">
                  <a:pos x="96" y="283"/>
                </a:cxn>
                <a:cxn ang="0">
                  <a:pos x="113" y="318"/>
                </a:cxn>
                <a:cxn ang="0">
                  <a:pos x="156" y="244"/>
                </a:cxn>
                <a:cxn ang="0">
                  <a:pos x="135" y="196"/>
                </a:cxn>
                <a:cxn ang="0">
                  <a:pos x="109" y="200"/>
                </a:cxn>
                <a:cxn ang="0">
                  <a:pos x="83" y="235"/>
                </a:cxn>
                <a:cxn ang="0">
                  <a:pos x="52" y="222"/>
                </a:cxn>
                <a:cxn ang="0">
                  <a:pos x="44" y="261"/>
                </a:cxn>
                <a:cxn ang="0">
                  <a:pos x="13" y="270"/>
                </a:cxn>
                <a:cxn ang="0">
                  <a:pos x="5" y="374"/>
                </a:cxn>
                <a:cxn ang="0">
                  <a:pos x="18" y="400"/>
                </a:cxn>
                <a:cxn ang="0">
                  <a:pos x="65" y="474"/>
                </a:cxn>
                <a:cxn ang="0">
                  <a:pos x="87" y="509"/>
                </a:cxn>
                <a:cxn ang="0">
                  <a:pos x="230" y="522"/>
                </a:cxn>
                <a:cxn ang="0">
                  <a:pos x="304" y="505"/>
                </a:cxn>
                <a:cxn ang="0">
                  <a:pos x="265" y="422"/>
                </a:cxn>
                <a:cxn ang="0">
                  <a:pos x="243" y="439"/>
                </a:cxn>
                <a:cxn ang="0">
                  <a:pos x="213" y="431"/>
                </a:cxn>
                <a:cxn ang="0">
                  <a:pos x="182" y="439"/>
                </a:cxn>
                <a:cxn ang="0">
                  <a:pos x="139" y="383"/>
                </a:cxn>
                <a:cxn ang="0">
                  <a:pos x="117" y="348"/>
                </a:cxn>
                <a:cxn ang="0">
                  <a:pos x="100" y="396"/>
                </a:cxn>
                <a:cxn ang="0">
                  <a:pos x="44" y="374"/>
                </a:cxn>
                <a:cxn ang="0">
                  <a:pos x="5" y="374"/>
                </a:cxn>
                <a:cxn ang="0">
                  <a:pos x="243" y="287"/>
                </a:cxn>
                <a:cxn ang="0">
                  <a:pos x="282" y="305"/>
                </a:cxn>
                <a:cxn ang="0">
                  <a:pos x="343" y="274"/>
                </a:cxn>
                <a:cxn ang="0">
                  <a:pos x="369" y="287"/>
                </a:cxn>
                <a:cxn ang="0">
                  <a:pos x="434" y="252"/>
                </a:cxn>
                <a:cxn ang="0">
                  <a:pos x="429" y="222"/>
                </a:cxn>
                <a:cxn ang="0">
                  <a:pos x="412" y="209"/>
                </a:cxn>
                <a:cxn ang="0">
                  <a:pos x="377" y="226"/>
                </a:cxn>
                <a:cxn ang="0">
                  <a:pos x="347" y="213"/>
                </a:cxn>
                <a:cxn ang="0">
                  <a:pos x="317" y="235"/>
                </a:cxn>
                <a:cxn ang="0">
                  <a:pos x="256" y="235"/>
                </a:cxn>
                <a:cxn ang="0">
                  <a:pos x="234" y="331"/>
                </a:cxn>
                <a:cxn ang="0">
                  <a:pos x="217" y="278"/>
                </a:cxn>
                <a:cxn ang="0">
                  <a:pos x="178" y="313"/>
                </a:cxn>
                <a:cxn ang="0">
                  <a:pos x="152" y="318"/>
                </a:cxn>
                <a:cxn ang="0">
                  <a:pos x="143" y="339"/>
                </a:cxn>
                <a:cxn ang="0">
                  <a:pos x="165" y="378"/>
                </a:cxn>
                <a:cxn ang="0">
                  <a:pos x="195" y="374"/>
                </a:cxn>
                <a:cxn ang="0">
                  <a:pos x="234" y="331"/>
                </a:cxn>
              </a:cxnLst>
              <a:rect l="0" t="0" r="r" b="b"/>
              <a:pathLst>
                <a:path w="438" h="522">
                  <a:moveTo>
                    <a:pt x="260" y="30"/>
                  </a:moveTo>
                  <a:lnTo>
                    <a:pt x="260" y="30"/>
                  </a:lnTo>
                  <a:lnTo>
                    <a:pt x="252" y="0"/>
                  </a:lnTo>
                  <a:lnTo>
                    <a:pt x="252" y="0"/>
                  </a:lnTo>
                  <a:lnTo>
                    <a:pt x="252" y="0"/>
                  </a:lnTo>
                  <a:lnTo>
                    <a:pt x="239" y="9"/>
                  </a:lnTo>
                  <a:lnTo>
                    <a:pt x="239" y="9"/>
                  </a:lnTo>
                  <a:lnTo>
                    <a:pt x="234" y="22"/>
                  </a:lnTo>
                  <a:lnTo>
                    <a:pt x="230" y="35"/>
                  </a:lnTo>
                  <a:lnTo>
                    <a:pt x="230" y="39"/>
                  </a:lnTo>
                  <a:lnTo>
                    <a:pt x="221" y="30"/>
                  </a:lnTo>
                  <a:lnTo>
                    <a:pt x="221" y="30"/>
                  </a:lnTo>
                  <a:lnTo>
                    <a:pt x="217" y="13"/>
                  </a:lnTo>
                  <a:lnTo>
                    <a:pt x="213" y="4"/>
                  </a:lnTo>
                  <a:lnTo>
                    <a:pt x="208" y="0"/>
                  </a:lnTo>
                  <a:lnTo>
                    <a:pt x="204" y="9"/>
                  </a:lnTo>
                  <a:lnTo>
                    <a:pt x="204" y="9"/>
                  </a:lnTo>
                  <a:lnTo>
                    <a:pt x="195" y="22"/>
                  </a:lnTo>
                  <a:lnTo>
                    <a:pt x="195" y="30"/>
                  </a:lnTo>
                  <a:lnTo>
                    <a:pt x="195" y="35"/>
                  </a:lnTo>
                  <a:lnTo>
                    <a:pt x="182" y="43"/>
                  </a:lnTo>
                  <a:lnTo>
                    <a:pt x="182" y="43"/>
                  </a:lnTo>
                  <a:lnTo>
                    <a:pt x="174" y="43"/>
                  </a:lnTo>
                  <a:lnTo>
                    <a:pt x="161" y="39"/>
                  </a:lnTo>
                  <a:lnTo>
                    <a:pt x="143" y="35"/>
                  </a:lnTo>
                  <a:lnTo>
                    <a:pt x="135" y="30"/>
                  </a:lnTo>
                  <a:lnTo>
                    <a:pt x="148" y="48"/>
                  </a:lnTo>
                  <a:lnTo>
                    <a:pt x="148" y="48"/>
                  </a:lnTo>
                  <a:lnTo>
                    <a:pt x="169" y="74"/>
                  </a:lnTo>
                  <a:lnTo>
                    <a:pt x="182" y="91"/>
                  </a:lnTo>
                  <a:lnTo>
                    <a:pt x="187" y="96"/>
                  </a:lnTo>
                  <a:lnTo>
                    <a:pt x="195" y="100"/>
                  </a:lnTo>
                  <a:lnTo>
                    <a:pt x="204" y="96"/>
                  </a:lnTo>
                  <a:lnTo>
                    <a:pt x="213" y="91"/>
                  </a:lnTo>
                  <a:lnTo>
                    <a:pt x="213" y="91"/>
                  </a:lnTo>
                  <a:lnTo>
                    <a:pt x="234" y="74"/>
                  </a:lnTo>
                  <a:lnTo>
                    <a:pt x="247" y="52"/>
                  </a:lnTo>
                  <a:lnTo>
                    <a:pt x="260" y="30"/>
                  </a:lnTo>
                  <a:lnTo>
                    <a:pt x="260" y="30"/>
                  </a:lnTo>
                  <a:close/>
                  <a:moveTo>
                    <a:pt x="0" y="265"/>
                  </a:moveTo>
                  <a:lnTo>
                    <a:pt x="0" y="265"/>
                  </a:lnTo>
                  <a:lnTo>
                    <a:pt x="5" y="274"/>
                  </a:lnTo>
                  <a:lnTo>
                    <a:pt x="5" y="274"/>
                  </a:lnTo>
                  <a:lnTo>
                    <a:pt x="35" y="305"/>
                  </a:lnTo>
                  <a:lnTo>
                    <a:pt x="35" y="313"/>
                  </a:lnTo>
                  <a:lnTo>
                    <a:pt x="26" y="335"/>
                  </a:lnTo>
                  <a:lnTo>
                    <a:pt x="26" y="335"/>
                  </a:lnTo>
                  <a:lnTo>
                    <a:pt x="22" y="339"/>
                  </a:lnTo>
                  <a:lnTo>
                    <a:pt x="22" y="339"/>
                  </a:lnTo>
                  <a:lnTo>
                    <a:pt x="35" y="331"/>
                  </a:lnTo>
                  <a:lnTo>
                    <a:pt x="48" y="322"/>
                  </a:lnTo>
                  <a:lnTo>
                    <a:pt x="48" y="322"/>
                  </a:lnTo>
                  <a:lnTo>
                    <a:pt x="57" y="305"/>
                  </a:lnTo>
                  <a:lnTo>
                    <a:pt x="61" y="291"/>
                  </a:lnTo>
                  <a:lnTo>
                    <a:pt x="65" y="270"/>
                  </a:lnTo>
                  <a:lnTo>
                    <a:pt x="70" y="265"/>
                  </a:lnTo>
                  <a:lnTo>
                    <a:pt x="70" y="261"/>
                  </a:lnTo>
                  <a:lnTo>
                    <a:pt x="83" y="270"/>
                  </a:lnTo>
                  <a:lnTo>
                    <a:pt x="83" y="270"/>
                  </a:lnTo>
                  <a:lnTo>
                    <a:pt x="96" y="283"/>
                  </a:lnTo>
                  <a:lnTo>
                    <a:pt x="100" y="291"/>
                  </a:lnTo>
                  <a:lnTo>
                    <a:pt x="109" y="309"/>
                  </a:lnTo>
                  <a:lnTo>
                    <a:pt x="109" y="318"/>
                  </a:lnTo>
                  <a:lnTo>
                    <a:pt x="113" y="318"/>
                  </a:lnTo>
                  <a:lnTo>
                    <a:pt x="126" y="305"/>
                  </a:lnTo>
                  <a:lnTo>
                    <a:pt x="126" y="305"/>
                  </a:lnTo>
                  <a:lnTo>
                    <a:pt x="148" y="257"/>
                  </a:lnTo>
                  <a:lnTo>
                    <a:pt x="156" y="244"/>
                  </a:lnTo>
                  <a:lnTo>
                    <a:pt x="156" y="244"/>
                  </a:lnTo>
                  <a:lnTo>
                    <a:pt x="152" y="231"/>
                  </a:lnTo>
                  <a:lnTo>
                    <a:pt x="139" y="204"/>
                  </a:lnTo>
                  <a:lnTo>
                    <a:pt x="135" y="196"/>
                  </a:lnTo>
                  <a:lnTo>
                    <a:pt x="126" y="191"/>
                  </a:lnTo>
                  <a:lnTo>
                    <a:pt x="117" y="191"/>
                  </a:lnTo>
                  <a:lnTo>
                    <a:pt x="109" y="200"/>
                  </a:lnTo>
                  <a:lnTo>
                    <a:pt x="109" y="200"/>
                  </a:lnTo>
                  <a:lnTo>
                    <a:pt x="100" y="222"/>
                  </a:lnTo>
                  <a:lnTo>
                    <a:pt x="96" y="239"/>
                  </a:lnTo>
                  <a:lnTo>
                    <a:pt x="91" y="244"/>
                  </a:lnTo>
                  <a:lnTo>
                    <a:pt x="83" y="235"/>
                  </a:lnTo>
                  <a:lnTo>
                    <a:pt x="83" y="235"/>
                  </a:lnTo>
                  <a:lnTo>
                    <a:pt x="70" y="226"/>
                  </a:lnTo>
                  <a:lnTo>
                    <a:pt x="61" y="222"/>
                  </a:lnTo>
                  <a:lnTo>
                    <a:pt x="52" y="222"/>
                  </a:lnTo>
                  <a:lnTo>
                    <a:pt x="48" y="235"/>
                  </a:lnTo>
                  <a:lnTo>
                    <a:pt x="48" y="235"/>
                  </a:lnTo>
                  <a:lnTo>
                    <a:pt x="44" y="248"/>
                  </a:lnTo>
                  <a:lnTo>
                    <a:pt x="44" y="261"/>
                  </a:lnTo>
                  <a:lnTo>
                    <a:pt x="39" y="265"/>
                  </a:lnTo>
                  <a:lnTo>
                    <a:pt x="35" y="270"/>
                  </a:lnTo>
                  <a:lnTo>
                    <a:pt x="26" y="270"/>
                  </a:lnTo>
                  <a:lnTo>
                    <a:pt x="13" y="270"/>
                  </a:lnTo>
                  <a:lnTo>
                    <a:pt x="13" y="270"/>
                  </a:lnTo>
                  <a:lnTo>
                    <a:pt x="0" y="265"/>
                  </a:lnTo>
                  <a:lnTo>
                    <a:pt x="0" y="265"/>
                  </a:lnTo>
                  <a:close/>
                  <a:moveTo>
                    <a:pt x="5" y="374"/>
                  </a:moveTo>
                  <a:lnTo>
                    <a:pt x="5" y="374"/>
                  </a:lnTo>
                  <a:lnTo>
                    <a:pt x="9" y="387"/>
                  </a:lnTo>
                  <a:lnTo>
                    <a:pt x="18" y="400"/>
                  </a:lnTo>
                  <a:lnTo>
                    <a:pt x="18" y="400"/>
                  </a:lnTo>
                  <a:lnTo>
                    <a:pt x="52" y="439"/>
                  </a:lnTo>
                  <a:lnTo>
                    <a:pt x="61" y="457"/>
                  </a:lnTo>
                  <a:lnTo>
                    <a:pt x="65" y="474"/>
                  </a:lnTo>
                  <a:lnTo>
                    <a:pt x="65" y="474"/>
                  </a:lnTo>
                  <a:lnTo>
                    <a:pt x="65" y="487"/>
                  </a:lnTo>
                  <a:lnTo>
                    <a:pt x="70" y="496"/>
                  </a:lnTo>
                  <a:lnTo>
                    <a:pt x="74" y="500"/>
                  </a:lnTo>
                  <a:lnTo>
                    <a:pt x="87" y="509"/>
                  </a:lnTo>
                  <a:lnTo>
                    <a:pt x="126" y="513"/>
                  </a:lnTo>
                  <a:lnTo>
                    <a:pt x="191" y="522"/>
                  </a:lnTo>
                  <a:lnTo>
                    <a:pt x="191" y="522"/>
                  </a:lnTo>
                  <a:lnTo>
                    <a:pt x="230" y="522"/>
                  </a:lnTo>
                  <a:lnTo>
                    <a:pt x="260" y="522"/>
                  </a:lnTo>
                  <a:lnTo>
                    <a:pt x="286" y="513"/>
                  </a:lnTo>
                  <a:lnTo>
                    <a:pt x="304" y="505"/>
                  </a:lnTo>
                  <a:lnTo>
                    <a:pt x="304" y="505"/>
                  </a:lnTo>
                  <a:lnTo>
                    <a:pt x="291" y="461"/>
                  </a:lnTo>
                  <a:lnTo>
                    <a:pt x="278" y="431"/>
                  </a:lnTo>
                  <a:lnTo>
                    <a:pt x="273" y="422"/>
                  </a:lnTo>
                  <a:lnTo>
                    <a:pt x="265" y="422"/>
                  </a:lnTo>
                  <a:lnTo>
                    <a:pt x="260" y="422"/>
                  </a:lnTo>
                  <a:lnTo>
                    <a:pt x="252" y="431"/>
                  </a:lnTo>
                  <a:lnTo>
                    <a:pt x="252" y="431"/>
                  </a:lnTo>
                  <a:lnTo>
                    <a:pt x="243" y="439"/>
                  </a:lnTo>
                  <a:lnTo>
                    <a:pt x="239" y="444"/>
                  </a:lnTo>
                  <a:lnTo>
                    <a:pt x="230" y="439"/>
                  </a:lnTo>
                  <a:lnTo>
                    <a:pt x="226" y="439"/>
                  </a:lnTo>
                  <a:lnTo>
                    <a:pt x="213" y="431"/>
                  </a:lnTo>
                  <a:lnTo>
                    <a:pt x="204" y="426"/>
                  </a:lnTo>
                  <a:lnTo>
                    <a:pt x="195" y="431"/>
                  </a:lnTo>
                  <a:lnTo>
                    <a:pt x="195" y="431"/>
                  </a:lnTo>
                  <a:lnTo>
                    <a:pt x="182" y="439"/>
                  </a:lnTo>
                  <a:lnTo>
                    <a:pt x="178" y="444"/>
                  </a:lnTo>
                  <a:lnTo>
                    <a:pt x="156" y="418"/>
                  </a:lnTo>
                  <a:lnTo>
                    <a:pt x="156" y="418"/>
                  </a:lnTo>
                  <a:lnTo>
                    <a:pt x="139" y="383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17" y="348"/>
                  </a:lnTo>
                  <a:lnTo>
                    <a:pt x="117" y="348"/>
                  </a:lnTo>
                  <a:lnTo>
                    <a:pt x="109" y="361"/>
                  </a:lnTo>
                  <a:lnTo>
                    <a:pt x="109" y="361"/>
                  </a:lnTo>
                  <a:lnTo>
                    <a:pt x="104" y="383"/>
                  </a:lnTo>
                  <a:lnTo>
                    <a:pt x="100" y="396"/>
                  </a:lnTo>
                  <a:lnTo>
                    <a:pt x="91" y="396"/>
                  </a:lnTo>
                  <a:lnTo>
                    <a:pt x="70" y="383"/>
                  </a:lnTo>
                  <a:lnTo>
                    <a:pt x="70" y="383"/>
                  </a:lnTo>
                  <a:lnTo>
                    <a:pt x="44" y="374"/>
                  </a:lnTo>
                  <a:lnTo>
                    <a:pt x="26" y="365"/>
                  </a:lnTo>
                  <a:lnTo>
                    <a:pt x="13" y="365"/>
                  </a:lnTo>
                  <a:lnTo>
                    <a:pt x="5" y="374"/>
                  </a:lnTo>
                  <a:lnTo>
                    <a:pt x="5" y="374"/>
                  </a:lnTo>
                  <a:close/>
                  <a:moveTo>
                    <a:pt x="239" y="239"/>
                  </a:moveTo>
                  <a:lnTo>
                    <a:pt x="239" y="239"/>
                  </a:lnTo>
                  <a:lnTo>
                    <a:pt x="239" y="265"/>
                  </a:lnTo>
                  <a:lnTo>
                    <a:pt x="243" y="287"/>
                  </a:lnTo>
                  <a:lnTo>
                    <a:pt x="252" y="300"/>
                  </a:lnTo>
                  <a:lnTo>
                    <a:pt x="256" y="305"/>
                  </a:lnTo>
                  <a:lnTo>
                    <a:pt x="269" y="305"/>
                  </a:lnTo>
                  <a:lnTo>
                    <a:pt x="282" y="305"/>
                  </a:lnTo>
                  <a:lnTo>
                    <a:pt x="282" y="305"/>
                  </a:lnTo>
                  <a:lnTo>
                    <a:pt x="321" y="278"/>
                  </a:lnTo>
                  <a:lnTo>
                    <a:pt x="338" y="274"/>
                  </a:lnTo>
                  <a:lnTo>
                    <a:pt x="343" y="274"/>
                  </a:lnTo>
                  <a:lnTo>
                    <a:pt x="351" y="278"/>
                  </a:lnTo>
                  <a:lnTo>
                    <a:pt x="351" y="278"/>
                  </a:lnTo>
                  <a:lnTo>
                    <a:pt x="360" y="287"/>
                  </a:lnTo>
                  <a:lnTo>
                    <a:pt x="369" y="287"/>
                  </a:lnTo>
                  <a:lnTo>
                    <a:pt x="395" y="274"/>
                  </a:lnTo>
                  <a:lnTo>
                    <a:pt x="395" y="274"/>
                  </a:lnTo>
                  <a:lnTo>
                    <a:pt x="425" y="261"/>
                  </a:lnTo>
                  <a:lnTo>
                    <a:pt x="434" y="252"/>
                  </a:lnTo>
                  <a:lnTo>
                    <a:pt x="438" y="248"/>
                  </a:lnTo>
                  <a:lnTo>
                    <a:pt x="434" y="239"/>
                  </a:lnTo>
                  <a:lnTo>
                    <a:pt x="434" y="239"/>
                  </a:lnTo>
                  <a:lnTo>
                    <a:pt x="429" y="222"/>
                  </a:lnTo>
                  <a:lnTo>
                    <a:pt x="429" y="209"/>
                  </a:lnTo>
                  <a:lnTo>
                    <a:pt x="425" y="204"/>
                  </a:lnTo>
                  <a:lnTo>
                    <a:pt x="412" y="209"/>
                  </a:lnTo>
                  <a:lnTo>
                    <a:pt x="412" y="209"/>
                  </a:lnTo>
                  <a:lnTo>
                    <a:pt x="386" y="231"/>
                  </a:lnTo>
                  <a:lnTo>
                    <a:pt x="377" y="231"/>
                  </a:lnTo>
                  <a:lnTo>
                    <a:pt x="377" y="226"/>
                  </a:lnTo>
                  <a:lnTo>
                    <a:pt x="377" y="226"/>
                  </a:lnTo>
                  <a:lnTo>
                    <a:pt x="373" y="213"/>
                  </a:lnTo>
                  <a:lnTo>
                    <a:pt x="373" y="204"/>
                  </a:lnTo>
                  <a:lnTo>
                    <a:pt x="364" y="204"/>
                  </a:lnTo>
                  <a:lnTo>
                    <a:pt x="347" y="213"/>
                  </a:lnTo>
                  <a:lnTo>
                    <a:pt x="347" y="213"/>
                  </a:lnTo>
                  <a:lnTo>
                    <a:pt x="334" y="226"/>
                  </a:lnTo>
                  <a:lnTo>
                    <a:pt x="325" y="235"/>
                  </a:lnTo>
                  <a:lnTo>
                    <a:pt x="317" y="235"/>
                  </a:lnTo>
                  <a:lnTo>
                    <a:pt x="299" y="235"/>
                  </a:lnTo>
                  <a:lnTo>
                    <a:pt x="299" y="235"/>
                  </a:lnTo>
                  <a:lnTo>
                    <a:pt x="273" y="231"/>
                  </a:lnTo>
                  <a:lnTo>
                    <a:pt x="256" y="235"/>
                  </a:lnTo>
                  <a:lnTo>
                    <a:pt x="239" y="239"/>
                  </a:lnTo>
                  <a:lnTo>
                    <a:pt x="239" y="239"/>
                  </a:lnTo>
                  <a:close/>
                  <a:moveTo>
                    <a:pt x="234" y="331"/>
                  </a:moveTo>
                  <a:lnTo>
                    <a:pt x="234" y="331"/>
                  </a:lnTo>
                  <a:lnTo>
                    <a:pt x="230" y="305"/>
                  </a:lnTo>
                  <a:lnTo>
                    <a:pt x="226" y="287"/>
                  </a:lnTo>
                  <a:lnTo>
                    <a:pt x="221" y="278"/>
                  </a:lnTo>
                  <a:lnTo>
                    <a:pt x="217" y="278"/>
                  </a:lnTo>
                  <a:lnTo>
                    <a:pt x="213" y="278"/>
                  </a:lnTo>
                  <a:lnTo>
                    <a:pt x="204" y="287"/>
                  </a:lnTo>
                  <a:lnTo>
                    <a:pt x="204" y="287"/>
                  </a:lnTo>
                  <a:lnTo>
                    <a:pt x="178" y="313"/>
                  </a:lnTo>
                  <a:lnTo>
                    <a:pt x="169" y="322"/>
                  </a:lnTo>
                  <a:lnTo>
                    <a:pt x="161" y="322"/>
                  </a:lnTo>
                  <a:lnTo>
                    <a:pt x="161" y="322"/>
                  </a:lnTo>
                  <a:lnTo>
                    <a:pt x="152" y="318"/>
                  </a:lnTo>
                  <a:lnTo>
                    <a:pt x="139" y="318"/>
                  </a:lnTo>
                  <a:lnTo>
                    <a:pt x="135" y="322"/>
                  </a:lnTo>
                  <a:lnTo>
                    <a:pt x="135" y="322"/>
                  </a:lnTo>
                  <a:lnTo>
                    <a:pt x="143" y="339"/>
                  </a:lnTo>
                  <a:lnTo>
                    <a:pt x="143" y="339"/>
                  </a:lnTo>
                  <a:lnTo>
                    <a:pt x="156" y="357"/>
                  </a:lnTo>
                  <a:lnTo>
                    <a:pt x="161" y="374"/>
                  </a:lnTo>
                  <a:lnTo>
                    <a:pt x="165" y="378"/>
                  </a:lnTo>
                  <a:lnTo>
                    <a:pt x="174" y="378"/>
                  </a:lnTo>
                  <a:lnTo>
                    <a:pt x="182" y="378"/>
                  </a:lnTo>
                  <a:lnTo>
                    <a:pt x="195" y="374"/>
                  </a:lnTo>
                  <a:lnTo>
                    <a:pt x="195" y="374"/>
                  </a:lnTo>
                  <a:lnTo>
                    <a:pt x="217" y="357"/>
                  </a:lnTo>
                  <a:lnTo>
                    <a:pt x="230" y="344"/>
                  </a:lnTo>
                  <a:lnTo>
                    <a:pt x="234" y="331"/>
                  </a:lnTo>
                  <a:lnTo>
                    <a:pt x="234" y="331"/>
                  </a:lnTo>
                  <a:close/>
                </a:path>
              </a:pathLst>
            </a:custGeom>
            <a:solidFill>
              <a:srgbClr val="35381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197"/>
            <p:cNvSpPr>
              <a:spLocks/>
            </p:cNvSpPr>
            <p:nvPr/>
          </p:nvSpPr>
          <p:spPr bwMode="auto">
            <a:xfrm>
              <a:off x="1347788" y="5302250"/>
              <a:ext cx="3289300" cy="1009650"/>
            </a:xfrm>
            <a:custGeom>
              <a:avLst/>
              <a:gdLst/>
              <a:ahLst/>
              <a:cxnLst>
                <a:cxn ang="0">
                  <a:pos x="1673" y="9"/>
                </a:cxn>
                <a:cxn ang="0">
                  <a:pos x="1716" y="31"/>
                </a:cxn>
                <a:cxn ang="0">
                  <a:pos x="1764" y="48"/>
                </a:cxn>
                <a:cxn ang="0">
                  <a:pos x="1829" y="61"/>
                </a:cxn>
                <a:cxn ang="0">
                  <a:pos x="1859" y="105"/>
                </a:cxn>
                <a:cxn ang="0">
                  <a:pos x="1920" y="118"/>
                </a:cxn>
                <a:cxn ang="0">
                  <a:pos x="1963" y="140"/>
                </a:cxn>
                <a:cxn ang="0">
                  <a:pos x="1994" y="188"/>
                </a:cxn>
                <a:cxn ang="0">
                  <a:pos x="2007" y="214"/>
                </a:cxn>
                <a:cxn ang="0">
                  <a:pos x="2054" y="240"/>
                </a:cxn>
                <a:cxn ang="0">
                  <a:pos x="2072" y="314"/>
                </a:cxn>
                <a:cxn ang="0">
                  <a:pos x="2028" y="344"/>
                </a:cxn>
                <a:cxn ang="0">
                  <a:pos x="1907" y="405"/>
                </a:cxn>
                <a:cxn ang="0">
                  <a:pos x="1790" y="418"/>
                </a:cxn>
                <a:cxn ang="0">
                  <a:pos x="1365" y="483"/>
                </a:cxn>
                <a:cxn ang="0">
                  <a:pos x="520" y="592"/>
                </a:cxn>
                <a:cxn ang="0">
                  <a:pos x="204" y="636"/>
                </a:cxn>
                <a:cxn ang="0">
                  <a:pos x="100" y="614"/>
                </a:cxn>
                <a:cxn ang="0">
                  <a:pos x="61" y="483"/>
                </a:cxn>
                <a:cxn ang="0">
                  <a:pos x="0" y="318"/>
                </a:cxn>
                <a:cxn ang="0">
                  <a:pos x="26" y="231"/>
                </a:cxn>
                <a:cxn ang="0">
                  <a:pos x="57" y="214"/>
                </a:cxn>
                <a:cxn ang="0">
                  <a:pos x="96" y="231"/>
                </a:cxn>
                <a:cxn ang="0">
                  <a:pos x="130" y="227"/>
                </a:cxn>
                <a:cxn ang="0">
                  <a:pos x="135" y="288"/>
                </a:cxn>
                <a:cxn ang="0">
                  <a:pos x="165" y="322"/>
                </a:cxn>
                <a:cxn ang="0">
                  <a:pos x="187" y="366"/>
                </a:cxn>
                <a:cxn ang="0">
                  <a:pos x="204" y="427"/>
                </a:cxn>
                <a:cxn ang="0">
                  <a:pos x="230" y="466"/>
                </a:cxn>
                <a:cxn ang="0">
                  <a:pos x="278" y="479"/>
                </a:cxn>
                <a:cxn ang="0">
                  <a:pos x="304" y="505"/>
                </a:cxn>
                <a:cxn ang="0">
                  <a:pos x="395" y="488"/>
                </a:cxn>
                <a:cxn ang="0">
                  <a:pos x="529" y="440"/>
                </a:cxn>
                <a:cxn ang="0">
                  <a:pos x="581" y="462"/>
                </a:cxn>
                <a:cxn ang="0">
                  <a:pos x="659" y="423"/>
                </a:cxn>
                <a:cxn ang="0">
                  <a:pos x="707" y="431"/>
                </a:cxn>
                <a:cxn ang="0">
                  <a:pos x="776" y="453"/>
                </a:cxn>
                <a:cxn ang="0">
                  <a:pos x="798" y="396"/>
                </a:cxn>
                <a:cxn ang="0">
                  <a:pos x="811" y="414"/>
                </a:cxn>
                <a:cxn ang="0">
                  <a:pos x="845" y="405"/>
                </a:cxn>
                <a:cxn ang="0">
                  <a:pos x="949" y="396"/>
                </a:cxn>
                <a:cxn ang="0">
                  <a:pos x="1023" y="392"/>
                </a:cxn>
                <a:cxn ang="0">
                  <a:pos x="1001" y="353"/>
                </a:cxn>
                <a:cxn ang="0">
                  <a:pos x="1014" y="349"/>
                </a:cxn>
                <a:cxn ang="0">
                  <a:pos x="1053" y="344"/>
                </a:cxn>
                <a:cxn ang="0">
                  <a:pos x="1071" y="344"/>
                </a:cxn>
                <a:cxn ang="0">
                  <a:pos x="1118" y="357"/>
                </a:cxn>
                <a:cxn ang="0">
                  <a:pos x="1136" y="340"/>
                </a:cxn>
                <a:cxn ang="0">
                  <a:pos x="1214" y="366"/>
                </a:cxn>
                <a:cxn ang="0">
                  <a:pos x="1283" y="314"/>
                </a:cxn>
                <a:cxn ang="0">
                  <a:pos x="1326" y="318"/>
                </a:cxn>
                <a:cxn ang="0">
                  <a:pos x="1374" y="327"/>
                </a:cxn>
                <a:cxn ang="0">
                  <a:pos x="1404" y="309"/>
                </a:cxn>
                <a:cxn ang="0">
                  <a:pos x="1456" y="318"/>
                </a:cxn>
                <a:cxn ang="0">
                  <a:pos x="1526" y="257"/>
                </a:cxn>
                <a:cxn ang="0">
                  <a:pos x="1517" y="301"/>
                </a:cxn>
                <a:cxn ang="0">
                  <a:pos x="1604" y="270"/>
                </a:cxn>
                <a:cxn ang="0">
                  <a:pos x="1647" y="288"/>
                </a:cxn>
                <a:cxn ang="0">
                  <a:pos x="1816" y="262"/>
                </a:cxn>
                <a:cxn ang="0">
                  <a:pos x="1604" y="0"/>
                </a:cxn>
              </a:cxnLst>
              <a:rect l="0" t="0" r="r" b="b"/>
              <a:pathLst>
                <a:path w="2072" h="636">
                  <a:moveTo>
                    <a:pt x="1604" y="0"/>
                  </a:moveTo>
                  <a:lnTo>
                    <a:pt x="1604" y="0"/>
                  </a:lnTo>
                  <a:lnTo>
                    <a:pt x="1625" y="9"/>
                  </a:lnTo>
                  <a:lnTo>
                    <a:pt x="1643" y="9"/>
                  </a:lnTo>
                  <a:lnTo>
                    <a:pt x="1673" y="9"/>
                  </a:lnTo>
                  <a:lnTo>
                    <a:pt x="1695" y="9"/>
                  </a:lnTo>
                  <a:lnTo>
                    <a:pt x="1703" y="14"/>
                  </a:lnTo>
                  <a:lnTo>
                    <a:pt x="1708" y="22"/>
                  </a:lnTo>
                  <a:lnTo>
                    <a:pt x="1708" y="22"/>
                  </a:lnTo>
                  <a:lnTo>
                    <a:pt x="1716" y="31"/>
                  </a:lnTo>
                  <a:lnTo>
                    <a:pt x="1725" y="35"/>
                  </a:lnTo>
                  <a:lnTo>
                    <a:pt x="1734" y="35"/>
                  </a:lnTo>
                  <a:lnTo>
                    <a:pt x="1747" y="35"/>
                  </a:lnTo>
                  <a:lnTo>
                    <a:pt x="1755" y="40"/>
                  </a:lnTo>
                  <a:lnTo>
                    <a:pt x="1764" y="48"/>
                  </a:lnTo>
                  <a:lnTo>
                    <a:pt x="1764" y="48"/>
                  </a:lnTo>
                  <a:lnTo>
                    <a:pt x="1777" y="57"/>
                  </a:lnTo>
                  <a:lnTo>
                    <a:pt x="1790" y="61"/>
                  </a:lnTo>
                  <a:lnTo>
                    <a:pt x="1816" y="61"/>
                  </a:lnTo>
                  <a:lnTo>
                    <a:pt x="1829" y="61"/>
                  </a:lnTo>
                  <a:lnTo>
                    <a:pt x="1842" y="61"/>
                  </a:lnTo>
                  <a:lnTo>
                    <a:pt x="1851" y="66"/>
                  </a:lnTo>
                  <a:lnTo>
                    <a:pt x="1855" y="79"/>
                  </a:lnTo>
                  <a:lnTo>
                    <a:pt x="1855" y="79"/>
                  </a:lnTo>
                  <a:lnTo>
                    <a:pt x="1859" y="105"/>
                  </a:lnTo>
                  <a:lnTo>
                    <a:pt x="1868" y="118"/>
                  </a:lnTo>
                  <a:lnTo>
                    <a:pt x="1881" y="127"/>
                  </a:lnTo>
                  <a:lnTo>
                    <a:pt x="1898" y="122"/>
                  </a:lnTo>
                  <a:lnTo>
                    <a:pt x="1898" y="122"/>
                  </a:lnTo>
                  <a:lnTo>
                    <a:pt x="1920" y="118"/>
                  </a:lnTo>
                  <a:lnTo>
                    <a:pt x="1942" y="118"/>
                  </a:lnTo>
                  <a:lnTo>
                    <a:pt x="1950" y="118"/>
                  </a:lnTo>
                  <a:lnTo>
                    <a:pt x="1959" y="122"/>
                  </a:lnTo>
                  <a:lnTo>
                    <a:pt x="1963" y="131"/>
                  </a:lnTo>
                  <a:lnTo>
                    <a:pt x="1963" y="140"/>
                  </a:lnTo>
                  <a:lnTo>
                    <a:pt x="1963" y="140"/>
                  </a:lnTo>
                  <a:lnTo>
                    <a:pt x="1963" y="153"/>
                  </a:lnTo>
                  <a:lnTo>
                    <a:pt x="1968" y="161"/>
                  </a:lnTo>
                  <a:lnTo>
                    <a:pt x="1981" y="175"/>
                  </a:lnTo>
                  <a:lnTo>
                    <a:pt x="1994" y="188"/>
                  </a:lnTo>
                  <a:lnTo>
                    <a:pt x="1998" y="196"/>
                  </a:lnTo>
                  <a:lnTo>
                    <a:pt x="1998" y="205"/>
                  </a:lnTo>
                  <a:lnTo>
                    <a:pt x="1998" y="205"/>
                  </a:lnTo>
                  <a:lnTo>
                    <a:pt x="2002" y="214"/>
                  </a:lnTo>
                  <a:lnTo>
                    <a:pt x="2007" y="214"/>
                  </a:lnTo>
                  <a:lnTo>
                    <a:pt x="2028" y="209"/>
                  </a:lnTo>
                  <a:lnTo>
                    <a:pt x="2037" y="209"/>
                  </a:lnTo>
                  <a:lnTo>
                    <a:pt x="2046" y="214"/>
                  </a:lnTo>
                  <a:lnTo>
                    <a:pt x="2054" y="222"/>
                  </a:lnTo>
                  <a:lnTo>
                    <a:pt x="2054" y="240"/>
                  </a:lnTo>
                  <a:lnTo>
                    <a:pt x="2054" y="240"/>
                  </a:lnTo>
                  <a:lnTo>
                    <a:pt x="2054" y="262"/>
                  </a:lnTo>
                  <a:lnTo>
                    <a:pt x="2059" y="279"/>
                  </a:lnTo>
                  <a:lnTo>
                    <a:pt x="2067" y="305"/>
                  </a:lnTo>
                  <a:lnTo>
                    <a:pt x="2072" y="314"/>
                  </a:lnTo>
                  <a:lnTo>
                    <a:pt x="2072" y="322"/>
                  </a:lnTo>
                  <a:lnTo>
                    <a:pt x="2063" y="331"/>
                  </a:lnTo>
                  <a:lnTo>
                    <a:pt x="2046" y="336"/>
                  </a:lnTo>
                  <a:lnTo>
                    <a:pt x="2046" y="336"/>
                  </a:lnTo>
                  <a:lnTo>
                    <a:pt x="2028" y="344"/>
                  </a:lnTo>
                  <a:lnTo>
                    <a:pt x="2007" y="357"/>
                  </a:lnTo>
                  <a:lnTo>
                    <a:pt x="1963" y="383"/>
                  </a:lnTo>
                  <a:lnTo>
                    <a:pt x="1946" y="392"/>
                  </a:lnTo>
                  <a:lnTo>
                    <a:pt x="1924" y="401"/>
                  </a:lnTo>
                  <a:lnTo>
                    <a:pt x="1907" y="405"/>
                  </a:lnTo>
                  <a:lnTo>
                    <a:pt x="1890" y="405"/>
                  </a:lnTo>
                  <a:lnTo>
                    <a:pt x="1890" y="405"/>
                  </a:lnTo>
                  <a:lnTo>
                    <a:pt x="1868" y="401"/>
                  </a:lnTo>
                  <a:lnTo>
                    <a:pt x="1846" y="401"/>
                  </a:lnTo>
                  <a:lnTo>
                    <a:pt x="1790" y="418"/>
                  </a:lnTo>
                  <a:lnTo>
                    <a:pt x="1708" y="444"/>
                  </a:lnTo>
                  <a:lnTo>
                    <a:pt x="1651" y="453"/>
                  </a:lnTo>
                  <a:lnTo>
                    <a:pt x="1591" y="462"/>
                  </a:lnTo>
                  <a:lnTo>
                    <a:pt x="1591" y="462"/>
                  </a:lnTo>
                  <a:lnTo>
                    <a:pt x="1365" y="483"/>
                  </a:lnTo>
                  <a:lnTo>
                    <a:pt x="1032" y="523"/>
                  </a:lnTo>
                  <a:lnTo>
                    <a:pt x="711" y="562"/>
                  </a:lnTo>
                  <a:lnTo>
                    <a:pt x="594" y="579"/>
                  </a:lnTo>
                  <a:lnTo>
                    <a:pt x="520" y="592"/>
                  </a:lnTo>
                  <a:lnTo>
                    <a:pt x="520" y="592"/>
                  </a:lnTo>
                  <a:lnTo>
                    <a:pt x="434" y="614"/>
                  </a:lnTo>
                  <a:lnTo>
                    <a:pt x="347" y="627"/>
                  </a:lnTo>
                  <a:lnTo>
                    <a:pt x="269" y="636"/>
                  </a:lnTo>
                  <a:lnTo>
                    <a:pt x="204" y="636"/>
                  </a:lnTo>
                  <a:lnTo>
                    <a:pt x="204" y="636"/>
                  </a:lnTo>
                  <a:lnTo>
                    <a:pt x="156" y="636"/>
                  </a:lnTo>
                  <a:lnTo>
                    <a:pt x="126" y="636"/>
                  </a:lnTo>
                  <a:lnTo>
                    <a:pt x="117" y="631"/>
                  </a:lnTo>
                  <a:lnTo>
                    <a:pt x="109" y="627"/>
                  </a:lnTo>
                  <a:lnTo>
                    <a:pt x="100" y="614"/>
                  </a:lnTo>
                  <a:lnTo>
                    <a:pt x="91" y="597"/>
                  </a:lnTo>
                  <a:lnTo>
                    <a:pt x="91" y="597"/>
                  </a:lnTo>
                  <a:lnTo>
                    <a:pt x="78" y="557"/>
                  </a:lnTo>
                  <a:lnTo>
                    <a:pt x="70" y="523"/>
                  </a:lnTo>
                  <a:lnTo>
                    <a:pt x="61" y="483"/>
                  </a:lnTo>
                  <a:lnTo>
                    <a:pt x="39" y="440"/>
                  </a:lnTo>
                  <a:lnTo>
                    <a:pt x="39" y="440"/>
                  </a:lnTo>
                  <a:lnTo>
                    <a:pt x="18" y="392"/>
                  </a:lnTo>
                  <a:lnTo>
                    <a:pt x="5" y="353"/>
                  </a:lnTo>
                  <a:lnTo>
                    <a:pt x="0" y="318"/>
                  </a:lnTo>
                  <a:lnTo>
                    <a:pt x="5" y="305"/>
                  </a:lnTo>
                  <a:lnTo>
                    <a:pt x="9" y="292"/>
                  </a:lnTo>
                  <a:lnTo>
                    <a:pt x="9" y="292"/>
                  </a:lnTo>
                  <a:lnTo>
                    <a:pt x="18" y="262"/>
                  </a:lnTo>
                  <a:lnTo>
                    <a:pt x="26" y="231"/>
                  </a:lnTo>
                  <a:lnTo>
                    <a:pt x="35" y="218"/>
                  </a:lnTo>
                  <a:lnTo>
                    <a:pt x="39" y="209"/>
                  </a:lnTo>
                  <a:lnTo>
                    <a:pt x="48" y="209"/>
                  </a:lnTo>
                  <a:lnTo>
                    <a:pt x="57" y="214"/>
                  </a:lnTo>
                  <a:lnTo>
                    <a:pt x="57" y="214"/>
                  </a:lnTo>
                  <a:lnTo>
                    <a:pt x="70" y="227"/>
                  </a:lnTo>
                  <a:lnTo>
                    <a:pt x="78" y="235"/>
                  </a:lnTo>
                  <a:lnTo>
                    <a:pt x="83" y="240"/>
                  </a:lnTo>
                  <a:lnTo>
                    <a:pt x="96" y="231"/>
                  </a:lnTo>
                  <a:lnTo>
                    <a:pt x="96" y="231"/>
                  </a:lnTo>
                  <a:lnTo>
                    <a:pt x="117" y="209"/>
                  </a:lnTo>
                  <a:lnTo>
                    <a:pt x="122" y="209"/>
                  </a:lnTo>
                  <a:lnTo>
                    <a:pt x="122" y="209"/>
                  </a:lnTo>
                  <a:lnTo>
                    <a:pt x="130" y="227"/>
                  </a:lnTo>
                  <a:lnTo>
                    <a:pt x="130" y="227"/>
                  </a:lnTo>
                  <a:lnTo>
                    <a:pt x="135" y="240"/>
                  </a:lnTo>
                  <a:lnTo>
                    <a:pt x="135" y="249"/>
                  </a:lnTo>
                  <a:lnTo>
                    <a:pt x="130" y="266"/>
                  </a:lnTo>
                  <a:lnTo>
                    <a:pt x="130" y="283"/>
                  </a:lnTo>
                  <a:lnTo>
                    <a:pt x="135" y="288"/>
                  </a:lnTo>
                  <a:lnTo>
                    <a:pt x="143" y="292"/>
                  </a:lnTo>
                  <a:lnTo>
                    <a:pt x="143" y="292"/>
                  </a:lnTo>
                  <a:lnTo>
                    <a:pt x="156" y="301"/>
                  </a:lnTo>
                  <a:lnTo>
                    <a:pt x="165" y="309"/>
                  </a:lnTo>
                  <a:lnTo>
                    <a:pt x="165" y="322"/>
                  </a:lnTo>
                  <a:lnTo>
                    <a:pt x="169" y="344"/>
                  </a:lnTo>
                  <a:lnTo>
                    <a:pt x="169" y="344"/>
                  </a:lnTo>
                  <a:lnTo>
                    <a:pt x="169" y="353"/>
                  </a:lnTo>
                  <a:lnTo>
                    <a:pt x="174" y="357"/>
                  </a:lnTo>
                  <a:lnTo>
                    <a:pt x="187" y="366"/>
                  </a:lnTo>
                  <a:lnTo>
                    <a:pt x="200" y="379"/>
                  </a:lnTo>
                  <a:lnTo>
                    <a:pt x="204" y="388"/>
                  </a:lnTo>
                  <a:lnTo>
                    <a:pt x="204" y="401"/>
                  </a:lnTo>
                  <a:lnTo>
                    <a:pt x="204" y="401"/>
                  </a:lnTo>
                  <a:lnTo>
                    <a:pt x="204" y="427"/>
                  </a:lnTo>
                  <a:lnTo>
                    <a:pt x="208" y="449"/>
                  </a:lnTo>
                  <a:lnTo>
                    <a:pt x="208" y="457"/>
                  </a:lnTo>
                  <a:lnTo>
                    <a:pt x="213" y="462"/>
                  </a:lnTo>
                  <a:lnTo>
                    <a:pt x="221" y="466"/>
                  </a:lnTo>
                  <a:lnTo>
                    <a:pt x="230" y="466"/>
                  </a:lnTo>
                  <a:lnTo>
                    <a:pt x="230" y="466"/>
                  </a:lnTo>
                  <a:lnTo>
                    <a:pt x="265" y="462"/>
                  </a:lnTo>
                  <a:lnTo>
                    <a:pt x="273" y="466"/>
                  </a:lnTo>
                  <a:lnTo>
                    <a:pt x="278" y="470"/>
                  </a:lnTo>
                  <a:lnTo>
                    <a:pt x="278" y="479"/>
                  </a:lnTo>
                  <a:lnTo>
                    <a:pt x="278" y="479"/>
                  </a:lnTo>
                  <a:lnTo>
                    <a:pt x="282" y="488"/>
                  </a:lnTo>
                  <a:lnTo>
                    <a:pt x="286" y="492"/>
                  </a:lnTo>
                  <a:lnTo>
                    <a:pt x="295" y="501"/>
                  </a:lnTo>
                  <a:lnTo>
                    <a:pt x="304" y="505"/>
                  </a:lnTo>
                  <a:lnTo>
                    <a:pt x="321" y="510"/>
                  </a:lnTo>
                  <a:lnTo>
                    <a:pt x="343" y="505"/>
                  </a:lnTo>
                  <a:lnTo>
                    <a:pt x="364" y="501"/>
                  </a:lnTo>
                  <a:lnTo>
                    <a:pt x="395" y="488"/>
                  </a:lnTo>
                  <a:lnTo>
                    <a:pt x="395" y="488"/>
                  </a:lnTo>
                  <a:lnTo>
                    <a:pt x="447" y="462"/>
                  </a:lnTo>
                  <a:lnTo>
                    <a:pt x="490" y="444"/>
                  </a:lnTo>
                  <a:lnTo>
                    <a:pt x="507" y="440"/>
                  </a:lnTo>
                  <a:lnTo>
                    <a:pt x="520" y="440"/>
                  </a:lnTo>
                  <a:lnTo>
                    <a:pt x="529" y="440"/>
                  </a:lnTo>
                  <a:lnTo>
                    <a:pt x="538" y="449"/>
                  </a:lnTo>
                  <a:lnTo>
                    <a:pt x="538" y="449"/>
                  </a:lnTo>
                  <a:lnTo>
                    <a:pt x="546" y="457"/>
                  </a:lnTo>
                  <a:lnTo>
                    <a:pt x="559" y="462"/>
                  </a:lnTo>
                  <a:lnTo>
                    <a:pt x="581" y="462"/>
                  </a:lnTo>
                  <a:lnTo>
                    <a:pt x="607" y="457"/>
                  </a:lnTo>
                  <a:lnTo>
                    <a:pt x="629" y="449"/>
                  </a:lnTo>
                  <a:lnTo>
                    <a:pt x="629" y="449"/>
                  </a:lnTo>
                  <a:lnTo>
                    <a:pt x="642" y="436"/>
                  </a:lnTo>
                  <a:lnTo>
                    <a:pt x="659" y="423"/>
                  </a:lnTo>
                  <a:lnTo>
                    <a:pt x="668" y="423"/>
                  </a:lnTo>
                  <a:lnTo>
                    <a:pt x="681" y="423"/>
                  </a:lnTo>
                  <a:lnTo>
                    <a:pt x="694" y="423"/>
                  </a:lnTo>
                  <a:lnTo>
                    <a:pt x="707" y="431"/>
                  </a:lnTo>
                  <a:lnTo>
                    <a:pt x="707" y="431"/>
                  </a:lnTo>
                  <a:lnTo>
                    <a:pt x="733" y="444"/>
                  </a:lnTo>
                  <a:lnTo>
                    <a:pt x="759" y="457"/>
                  </a:lnTo>
                  <a:lnTo>
                    <a:pt x="767" y="462"/>
                  </a:lnTo>
                  <a:lnTo>
                    <a:pt x="772" y="457"/>
                  </a:lnTo>
                  <a:lnTo>
                    <a:pt x="776" y="453"/>
                  </a:lnTo>
                  <a:lnTo>
                    <a:pt x="780" y="444"/>
                  </a:lnTo>
                  <a:lnTo>
                    <a:pt x="780" y="444"/>
                  </a:lnTo>
                  <a:lnTo>
                    <a:pt x="785" y="423"/>
                  </a:lnTo>
                  <a:lnTo>
                    <a:pt x="793" y="405"/>
                  </a:lnTo>
                  <a:lnTo>
                    <a:pt x="798" y="396"/>
                  </a:lnTo>
                  <a:lnTo>
                    <a:pt x="802" y="401"/>
                  </a:lnTo>
                  <a:lnTo>
                    <a:pt x="806" y="405"/>
                  </a:lnTo>
                  <a:lnTo>
                    <a:pt x="806" y="405"/>
                  </a:lnTo>
                  <a:lnTo>
                    <a:pt x="811" y="414"/>
                  </a:lnTo>
                  <a:lnTo>
                    <a:pt x="811" y="414"/>
                  </a:lnTo>
                  <a:lnTo>
                    <a:pt x="819" y="409"/>
                  </a:lnTo>
                  <a:lnTo>
                    <a:pt x="832" y="405"/>
                  </a:lnTo>
                  <a:lnTo>
                    <a:pt x="841" y="405"/>
                  </a:lnTo>
                  <a:lnTo>
                    <a:pt x="845" y="405"/>
                  </a:lnTo>
                  <a:lnTo>
                    <a:pt x="845" y="405"/>
                  </a:lnTo>
                  <a:lnTo>
                    <a:pt x="871" y="414"/>
                  </a:lnTo>
                  <a:lnTo>
                    <a:pt x="902" y="414"/>
                  </a:lnTo>
                  <a:lnTo>
                    <a:pt x="932" y="409"/>
                  </a:lnTo>
                  <a:lnTo>
                    <a:pt x="945" y="401"/>
                  </a:lnTo>
                  <a:lnTo>
                    <a:pt x="949" y="396"/>
                  </a:lnTo>
                  <a:lnTo>
                    <a:pt x="949" y="396"/>
                  </a:lnTo>
                  <a:lnTo>
                    <a:pt x="958" y="388"/>
                  </a:lnTo>
                  <a:lnTo>
                    <a:pt x="971" y="388"/>
                  </a:lnTo>
                  <a:lnTo>
                    <a:pt x="1001" y="388"/>
                  </a:lnTo>
                  <a:lnTo>
                    <a:pt x="1023" y="392"/>
                  </a:lnTo>
                  <a:lnTo>
                    <a:pt x="1027" y="388"/>
                  </a:lnTo>
                  <a:lnTo>
                    <a:pt x="1023" y="383"/>
                  </a:lnTo>
                  <a:lnTo>
                    <a:pt x="1023" y="383"/>
                  </a:lnTo>
                  <a:lnTo>
                    <a:pt x="1010" y="366"/>
                  </a:lnTo>
                  <a:lnTo>
                    <a:pt x="1001" y="353"/>
                  </a:lnTo>
                  <a:lnTo>
                    <a:pt x="1001" y="344"/>
                  </a:lnTo>
                  <a:lnTo>
                    <a:pt x="1001" y="344"/>
                  </a:lnTo>
                  <a:lnTo>
                    <a:pt x="1006" y="344"/>
                  </a:lnTo>
                  <a:lnTo>
                    <a:pt x="1014" y="349"/>
                  </a:lnTo>
                  <a:lnTo>
                    <a:pt x="1014" y="349"/>
                  </a:lnTo>
                  <a:lnTo>
                    <a:pt x="1032" y="357"/>
                  </a:lnTo>
                  <a:lnTo>
                    <a:pt x="1045" y="362"/>
                  </a:lnTo>
                  <a:lnTo>
                    <a:pt x="1053" y="362"/>
                  </a:lnTo>
                  <a:lnTo>
                    <a:pt x="1053" y="362"/>
                  </a:lnTo>
                  <a:lnTo>
                    <a:pt x="1053" y="344"/>
                  </a:lnTo>
                  <a:lnTo>
                    <a:pt x="1058" y="340"/>
                  </a:lnTo>
                  <a:lnTo>
                    <a:pt x="1058" y="336"/>
                  </a:lnTo>
                  <a:lnTo>
                    <a:pt x="1062" y="340"/>
                  </a:lnTo>
                  <a:lnTo>
                    <a:pt x="1071" y="344"/>
                  </a:lnTo>
                  <a:lnTo>
                    <a:pt x="1071" y="344"/>
                  </a:lnTo>
                  <a:lnTo>
                    <a:pt x="1088" y="357"/>
                  </a:lnTo>
                  <a:lnTo>
                    <a:pt x="1105" y="366"/>
                  </a:lnTo>
                  <a:lnTo>
                    <a:pt x="1114" y="370"/>
                  </a:lnTo>
                  <a:lnTo>
                    <a:pt x="1118" y="366"/>
                  </a:lnTo>
                  <a:lnTo>
                    <a:pt x="1118" y="357"/>
                  </a:lnTo>
                  <a:lnTo>
                    <a:pt x="1118" y="357"/>
                  </a:lnTo>
                  <a:lnTo>
                    <a:pt x="1114" y="336"/>
                  </a:lnTo>
                  <a:lnTo>
                    <a:pt x="1114" y="331"/>
                  </a:lnTo>
                  <a:lnTo>
                    <a:pt x="1118" y="331"/>
                  </a:lnTo>
                  <a:lnTo>
                    <a:pt x="1136" y="340"/>
                  </a:lnTo>
                  <a:lnTo>
                    <a:pt x="1136" y="340"/>
                  </a:lnTo>
                  <a:lnTo>
                    <a:pt x="1162" y="353"/>
                  </a:lnTo>
                  <a:lnTo>
                    <a:pt x="1192" y="366"/>
                  </a:lnTo>
                  <a:lnTo>
                    <a:pt x="1205" y="366"/>
                  </a:lnTo>
                  <a:lnTo>
                    <a:pt x="1214" y="366"/>
                  </a:lnTo>
                  <a:lnTo>
                    <a:pt x="1227" y="362"/>
                  </a:lnTo>
                  <a:lnTo>
                    <a:pt x="1235" y="353"/>
                  </a:lnTo>
                  <a:lnTo>
                    <a:pt x="1235" y="353"/>
                  </a:lnTo>
                  <a:lnTo>
                    <a:pt x="1257" y="327"/>
                  </a:lnTo>
                  <a:lnTo>
                    <a:pt x="1283" y="314"/>
                  </a:lnTo>
                  <a:lnTo>
                    <a:pt x="1292" y="309"/>
                  </a:lnTo>
                  <a:lnTo>
                    <a:pt x="1305" y="305"/>
                  </a:lnTo>
                  <a:lnTo>
                    <a:pt x="1318" y="309"/>
                  </a:lnTo>
                  <a:lnTo>
                    <a:pt x="1326" y="318"/>
                  </a:lnTo>
                  <a:lnTo>
                    <a:pt x="1326" y="318"/>
                  </a:lnTo>
                  <a:lnTo>
                    <a:pt x="1335" y="327"/>
                  </a:lnTo>
                  <a:lnTo>
                    <a:pt x="1344" y="331"/>
                  </a:lnTo>
                  <a:lnTo>
                    <a:pt x="1361" y="331"/>
                  </a:lnTo>
                  <a:lnTo>
                    <a:pt x="1370" y="327"/>
                  </a:lnTo>
                  <a:lnTo>
                    <a:pt x="1374" y="327"/>
                  </a:lnTo>
                  <a:lnTo>
                    <a:pt x="1374" y="327"/>
                  </a:lnTo>
                  <a:lnTo>
                    <a:pt x="1378" y="322"/>
                  </a:lnTo>
                  <a:lnTo>
                    <a:pt x="1387" y="314"/>
                  </a:lnTo>
                  <a:lnTo>
                    <a:pt x="1396" y="309"/>
                  </a:lnTo>
                  <a:lnTo>
                    <a:pt x="1404" y="309"/>
                  </a:lnTo>
                  <a:lnTo>
                    <a:pt x="1413" y="314"/>
                  </a:lnTo>
                  <a:lnTo>
                    <a:pt x="1413" y="314"/>
                  </a:lnTo>
                  <a:lnTo>
                    <a:pt x="1422" y="318"/>
                  </a:lnTo>
                  <a:lnTo>
                    <a:pt x="1430" y="322"/>
                  </a:lnTo>
                  <a:lnTo>
                    <a:pt x="1456" y="318"/>
                  </a:lnTo>
                  <a:lnTo>
                    <a:pt x="1482" y="309"/>
                  </a:lnTo>
                  <a:lnTo>
                    <a:pt x="1482" y="309"/>
                  </a:lnTo>
                  <a:lnTo>
                    <a:pt x="1504" y="275"/>
                  </a:lnTo>
                  <a:lnTo>
                    <a:pt x="1521" y="257"/>
                  </a:lnTo>
                  <a:lnTo>
                    <a:pt x="1526" y="257"/>
                  </a:lnTo>
                  <a:lnTo>
                    <a:pt x="1526" y="270"/>
                  </a:lnTo>
                  <a:lnTo>
                    <a:pt x="1526" y="270"/>
                  </a:lnTo>
                  <a:lnTo>
                    <a:pt x="1517" y="292"/>
                  </a:lnTo>
                  <a:lnTo>
                    <a:pt x="1513" y="301"/>
                  </a:lnTo>
                  <a:lnTo>
                    <a:pt x="1517" y="301"/>
                  </a:lnTo>
                  <a:lnTo>
                    <a:pt x="1534" y="292"/>
                  </a:lnTo>
                  <a:lnTo>
                    <a:pt x="1534" y="292"/>
                  </a:lnTo>
                  <a:lnTo>
                    <a:pt x="1560" y="279"/>
                  </a:lnTo>
                  <a:lnTo>
                    <a:pt x="1582" y="270"/>
                  </a:lnTo>
                  <a:lnTo>
                    <a:pt x="1604" y="270"/>
                  </a:lnTo>
                  <a:lnTo>
                    <a:pt x="1617" y="275"/>
                  </a:lnTo>
                  <a:lnTo>
                    <a:pt x="1625" y="279"/>
                  </a:lnTo>
                  <a:lnTo>
                    <a:pt x="1625" y="279"/>
                  </a:lnTo>
                  <a:lnTo>
                    <a:pt x="1634" y="288"/>
                  </a:lnTo>
                  <a:lnTo>
                    <a:pt x="1647" y="288"/>
                  </a:lnTo>
                  <a:lnTo>
                    <a:pt x="1686" y="283"/>
                  </a:lnTo>
                  <a:lnTo>
                    <a:pt x="1729" y="270"/>
                  </a:lnTo>
                  <a:lnTo>
                    <a:pt x="1777" y="266"/>
                  </a:lnTo>
                  <a:lnTo>
                    <a:pt x="1777" y="266"/>
                  </a:lnTo>
                  <a:lnTo>
                    <a:pt x="1816" y="262"/>
                  </a:lnTo>
                  <a:lnTo>
                    <a:pt x="1838" y="253"/>
                  </a:lnTo>
                  <a:lnTo>
                    <a:pt x="1859" y="244"/>
                  </a:lnTo>
                  <a:lnTo>
                    <a:pt x="1855" y="188"/>
                  </a:lnTo>
                  <a:lnTo>
                    <a:pt x="1604" y="61"/>
                  </a:lnTo>
                  <a:lnTo>
                    <a:pt x="1604" y="0"/>
                  </a:lnTo>
                  <a:lnTo>
                    <a:pt x="1604" y="0"/>
                  </a:lnTo>
                  <a:close/>
                </a:path>
              </a:pathLst>
            </a:custGeom>
            <a:solidFill>
              <a:srgbClr val="8686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Freeform 198"/>
            <p:cNvSpPr>
              <a:spLocks/>
            </p:cNvSpPr>
            <p:nvPr/>
          </p:nvSpPr>
          <p:spPr bwMode="auto">
            <a:xfrm>
              <a:off x="1347788" y="5668963"/>
              <a:ext cx="3289300" cy="642938"/>
            </a:xfrm>
            <a:custGeom>
              <a:avLst/>
              <a:gdLst/>
              <a:ahLst/>
              <a:cxnLst>
                <a:cxn ang="0">
                  <a:pos x="2059" y="48"/>
                </a:cxn>
                <a:cxn ang="0">
                  <a:pos x="2063" y="100"/>
                </a:cxn>
                <a:cxn ang="0">
                  <a:pos x="2007" y="126"/>
                </a:cxn>
                <a:cxn ang="0">
                  <a:pos x="1907" y="174"/>
                </a:cxn>
                <a:cxn ang="0">
                  <a:pos x="1846" y="170"/>
                </a:cxn>
                <a:cxn ang="0">
                  <a:pos x="1591" y="231"/>
                </a:cxn>
                <a:cxn ang="0">
                  <a:pos x="711" y="331"/>
                </a:cxn>
                <a:cxn ang="0">
                  <a:pos x="434" y="383"/>
                </a:cxn>
                <a:cxn ang="0">
                  <a:pos x="204" y="405"/>
                </a:cxn>
                <a:cxn ang="0">
                  <a:pos x="109" y="396"/>
                </a:cxn>
                <a:cxn ang="0">
                  <a:pos x="78" y="326"/>
                </a:cxn>
                <a:cxn ang="0">
                  <a:pos x="39" y="209"/>
                </a:cxn>
                <a:cxn ang="0">
                  <a:pos x="5" y="74"/>
                </a:cxn>
                <a:cxn ang="0">
                  <a:pos x="31" y="0"/>
                </a:cxn>
                <a:cxn ang="0">
                  <a:pos x="35" y="39"/>
                </a:cxn>
                <a:cxn ang="0">
                  <a:pos x="96" y="105"/>
                </a:cxn>
                <a:cxn ang="0">
                  <a:pos x="135" y="187"/>
                </a:cxn>
                <a:cxn ang="0">
                  <a:pos x="165" y="222"/>
                </a:cxn>
                <a:cxn ang="0">
                  <a:pos x="169" y="270"/>
                </a:cxn>
                <a:cxn ang="0">
                  <a:pos x="187" y="309"/>
                </a:cxn>
                <a:cxn ang="0">
                  <a:pos x="243" y="309"/>
                </a:cxn>
                <a:cxn ang="0">
                  <a:pos x="247" y="326"/>
                </a:cxn>
                <a:cxn ang="0">
                  <a:pos x="334" y="344"/>
                </a:cxn>
                <a:cxn ang="0">
                  <a:pos x="486" y="318"/>
                </a:cxn>
                <a:cxn ang="0">
                  <a:pos x="598" y="270"/>
                </a:cxn>
                <a:cxn ang="0">
                  <a:pos x="633" y="279"/>
                </a:cxn>
                <a:cxn ang="0">
                  <a:pos x="698" y="287"/>
                </a:cxn>
                <a:cxn ang="0">
                  <a:pos x="754" y="252"/>
                </a:cxn>
                <a:cxn ang="0">
                  <a:pos x="798" y="257"/>
                </a:cxn>
                <a:cxn ang="0">
                  <a:pos x="858" y="287"/>
                </a:cxn>
                <a:cxn ang="0">
                  <a:pos x="871" y="274"/>
                </a:cxn>
                <a:cxn ang="0">
                  <a:pos x="897" y="231"/>
                </a:cxn>
                <a:cxn ang="0">
                  <a:pos x="906" y="244"/>
                </a:cxn>
                <a:cxn ang="0">
                  <a:pos x="941" y="235"/>
                </a:cxn>
                <a:cxn ang="0">
                  <a:pos x="1023" y="235"/>
                </a:cxn>
                <a:cxn ang="0">
                  <a:pos x="1053" y="218"/>
                </a:cxn>
                <a:cxn ang="0">
                  <a:pos x="1118" y="218"/>
                </a:cxn>
                <a:cxn ang="0">
                  <a:pos x="1092" y="178"/>
                </a:cxn>
                <a:cxn ang="0">
                  <a:pos x="1105" y="174"/>
                </a:cxn>
                <a:cxn ang="0">
                  <a:pos x="1149" y="192"/>
                </a:cxn>
                <a:cxn ang="0">
                  <a:pos x="1153" y="165"/>
                </a:cxn>
                <a:cxn ang="0">
                  <a:pos x="1179" y="187"/>
                </a:cxn>
                <a:cxn ang="0">
                  <a:pos x="1209" y="187"/>
                </a:cxn>
                <a:cxn ang="0">
                  <a:pos x="1214" y="161"/>
                </a:cxn>
                <a:cxn ang="0">
                  <a:pos x="1283" y="192"/>
                </a:cxn>
                <a:cxn ang="0">
                  <a:pos x="1331" y="178"/>
                </a:cxn>
                <a:cxn ang="0">
                  <a:pos x="1387" y="135"/>
                </a:cxn>
                <a:cxn ang="0">
                  <a:pos x="1417" y="148"/>
                </a:cxn>
                <a:cxn ang="0">
                  <a:pos x="1465" y="157"/>
                </a:cxn>
                <a:cxn ang="0">
                  <a:pos x="1478" y="139"/>
                </a:cxn>
                <a:cxn ang="0">
                  <a:pos x="1504" y="144"/>
                </a:cxn>
                <a:cxn ang="0">
                  <a:pos x="1578" y="139"/>
                </a:cxn>
                <a:cxn ang="0">
                  <a:pos x="1617" y="87"/>
                </a:cxn>
                <a:cxn ang="0">
                  <a:pos x="1608" y="131"/>
                </a:cxn>
                <a:cxn ang="0">
                  <a:pos x="1651" y="109"/>
                </a:cxn>
                <a:cxn ang="0">
                  <a:pos x="1716" y="109"/>
                </a:cxn>
                <a:cxn ang="0">
                  <a:pos x="1777" y="109"/>
                </a:cxn>
                <a:cxn ang="0">
                  <a:pos x="1907" y="87"/>
                </a:cxn>
                <a:cxn ang="0">
                  <a:pos x="1963" y="91"/>
                </a:cxn>
                <a:cxn ang="0">
                  <a:pos x="1981" y="52"/>
                </a:cxn>
                <a:cxn ang="0">
                  <a:pos x="2024" y="0"/>
                </a:cxn>
              </a:cxnLst>
              <a:rect l="0" t="0" r="r" b="b"/>
              <a:pathLst>
                <a:path w="2072" h="405">
                  <a:moveTo>
                    <a:pt x="2054" y="9"/>
                  </a:moveTo>
                  <a:lnTo>
                    <a:pt x="2054" y="9"/>
                  </a:lnTo>
                  <a:lnTo>
                    <a:pt x="2054" y="31"/>
                  </a:lnTo>
                  <a:lnTo>
                    <a:pt x="2059" y="48"/>
                  </a:lnTo>
                  <a:lnTo>
                    <a:pt x="2067" y="74"/>
                  </a:lnTo>
                  <a:lnTo>
                    <a:pt x="2072" y="83"/>
                  </a:lnTo>
                  <a:lnTo>
                    <a:pt x="2072" y="91"/>
                  </a:lnTo>
                  <a:lnTo>
                    <a:pt x="2063" y="100"/>
                  </a:lnTo>
                  <a:lnTo>
                    <a:pt x="2046" y="105"/>
                  </a:lnTo>
                  <a:lnTo>
                    <a:pt x="2046" y="105"/>
                  </a:lnTo>
                  <a:lnTo>
                    <a:pt x="2028" y="113"/>
                  </a:lnTo>
                  <a:lnTo>
                    <a:pt x="2007" y="126"/>
                  </a:lnTo>
                  <a:lnTo>
                    <a:pt x="1963" y="152"/>
                  </a:lnTo>
                  <a:lnTo>
                    <a:pt x="1946" y="161"/>
                  </a:lnTo>
                  <a:lnTo>
                    <a:pt x="1924" y="170"/>
                  </a:lnTo>
                  <a:lnTo>
                    <a:pt x="1907" y="174"/>
                  </a:lnTo>
                  <a:lnTo>
                    <a:pt x="1890" y="174"/>
                  </a:lnTo>
                  <a:lnTo>
                    <a:pt x="1890" y="174"/>
                  </a:lnTo>
                  <a:lnTo>
                    <a:pt x="1868" y="170"/>
                  </a:lnTo>
                  <a:lnTo>
                    <a:pt x="1846" y="170"/>
                  </a:lnTo>
                  <a:lnTo>
                    <a:pt x="1790" y="187"/>
                  </a:lnTo>
                  <a:lnTo>
                    <a:pt x="1708" y="213"/>
                  </a:lnTo>
                  <a:lnTo>
                    <a:pt x="1651" y="222"/>
                  </a:lnTo>
                  <a:lnTo>
                    <a:pt x="1591" y="231"/>
                  </a:lnTo>
                  <a:lnTo>
                    <a:pt x="1591" y="231"/>
                  </a:lnTo>
                  <a:lnTo>
                    <a:pt x="1365" y="252"/>
                  </a:lnTo>
                  <a:lnTo>
                    <a:pt x="1032" y="292"/>
                  </a:lnTo>
                  <a:lnTo>
                    <a:pt x="711" y="331"/>
                  </a:lnTo>
                  <a:lnTo>
                    <a:pt x="594" y="348"/>
                  </a:lnTo>
                  <a:lnTo>
                    <a:pt x="520" y="361"/>
                  </a:lnTo>
                  <a:lnTo>
                    <a:pt x="520" y="361"/>
                  </a:lnTo>
                  <a:lnTo>
                    <a:pt x="434" y="383"/>
                  </a:lnTo>
                  <a:lnTo>
                    <a:pt x="347" y="396"/>
                  </a:lnTo>
                  <a:lnTo>
                    <a:pt x="269" y="405"/>
                  </a:lnTo>
                  <a:lnTo>
                    <a:pt x="204" y="405"/>
                  </a:lnTo>
                  <a:lnTo>
                    <a:pt x="204" y="405"/>
                  </a:lnTo>
                  <a:lnTo>
                    <a:pt x="156" y="405"/>
                  </a:lnTo>
                  <a:lnTo>
                    <a:pt x="126" y="405"/>
                  </a:lnTo>
                  <a:lnTo>
                    <a:pt x="117" y="400"/>
                  </a:lnTo>
                  <a:lnTo>
                    <a:pt x="109" y="396"/>
                  </a:lnTo>
                  <a:lnTo>
                    <a:pt x="100" y="383"/>
                  </a:lnTo>
                  <a:lnTo>
                    <a:pt x="91" y="366"/>
                  </a:lnTo>
                  <a:lnTo>
                    <a:pt x="91" y="366"/>
                  </a:lnTo>
                  <a:lnTo>
                    <a:pt x="78" y="326"/>
                  </a:lnTo>
                  <a:lnTo>
                    <a:pt x="70" y="292"/>
                  </a:lnTo>
                  <a:lnTo>
                    <a:pt x="61" y="252"/>
                  </a:lnTo>
                  <a:lnTo>
                    <a:pt x="39" y="209"/>
                  </a:lnTo>
                  <a:lnTo>
                    <a:pt x="39" y="209"/>
                  </a:lnTo>
                  <a:lnTo>
                    <a:pt x="18" y="161"/>
                  </a:lnTo>
                  <a:lnTo>
                    <a:pt x="5" y="122"/>
                  </a:lnTo>
                  <a:lnTo>
                    <a:pt x="0" y="87"/>
                  </a:lnTo>
                  <a:lnTo>
                    <a:pt x="5" y="74"/>
                  </a:lnTo>
                  <a:lnTo>
                    <a:pt x="9" y="61"/>
                  </a:lnTo>
                  <a:lnTo>
                    <a:pt x="9" y="61"/>
                  </a:lnTo>
                  <a:lnTo>
                    <a:pt x="18" y="31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6" y="22"/>
                  </a:lnTo>
                  <a:lnTo>
                    <a:pt x="26" y="31"/>
                  </a:lnTo>
                  <a:lnTo>
                    <a:pt x="35" y="39"/>
                  </a:lnTo>
                  <a:lnTo>
                    <a:pt x="35" y="39"/>
                  </a:lnTo>
                  <a:lnTo>
                    <a:pt x="48" y="48"/>
                  </a:lnTo>
                  <a:lnTo>
                    <a:pt x="65" y="61"/>
                  </a:lnTo>
                  <a:lnTo>
                    <a:pt x="96" y="105"/>
                  </a:lnTo>
                  <a:lnTo>
                    <a:pt x="122" y="152"/>
                  </a:lnTo>
                  <a:lnTo>
                    <a:pt x="130" y="174"/>
                  </a:lnTo>
                  <a:lnTo>
                    <a:pt x="135" y="187"/>
                  </a:lnTo>
                  <a:lnTo>
                    <a:pt x="135" y="187"/>
                  </a:lnTo>
                  <a:lnTo>
                    <a:pt x="135" y="196"/>
                  </a:lnTo>
                  <a:lnTo>
                    <a:pt x="139" y="205"/>
                  </a:lnTo>
                  <a:lnTo>
                    <a:pt x="152" y="209"/>
                  </a:lnTo>
                  <a:lnTo>
                    <a:pt x="165" y="222"/>
                  </a:lnTo>
                  <a:lnTo>
                    <a:pt x="169" y="231"/>
                  </a:lnTo>
                  <a:lnTo>
                    <a:pt x="169" y="244"/>
                  </a:lnTo>
                  <a:lnTo>
                    <a:pt x="169" y="244"/>
                  </a:lnTo>
                  <a:lnTo>
                    <a:pt x="169" y="270"/>
                  </a:lnTo>
                  <a:lnTo>
                    <a:pt x="174" y="292"/>
                  </a:lnTo>
                  <a:lnTo>
                    <a:pt x="178" y="300"/>
                  </a:lnTo>
                  <a:lnTo>
                    <a:pt x="182" y="309"/>
                  </a:lnTo>
                  <a:lnTo>
                    <a:pt x="187" y="309"/>
                  </a:lnTo>
                  <a:lnTo>
                    <a:pt x="195" y="309"/>
                  </a:lnTo>
                  <a:lnTo>
                    <a:pt x="195" y="309"/>
                  </a:lnTo>
                  <a:lnTo>
                    <a:pt x="230" y="305"/>
                  </a:lnTo>
                  <a:lnTo>
                    <a:pt x="243" y="309"/>
                  </a:lnTo>
                  <a:lnTo>
                    <a:pt x="243" y="313"/>
                  </a:lnTo>
                  <a:lnTo>
                    <a:pt x="247" y="322"/>
                  </a:lnTo>
                  <a:lnTo>
                    <a:pt x="247" y="322"/>
                  </a:lnTo>
                  <a:lnTo>
                    <a:pt x="247" y="326"/>
                  </a:lnTo>
                  <a:lnTo>
                    <a:pt x="252" y="331"/>
                  </a:lnTo>
                  <a:lnTo>
                    <a:pt x="273" y="335"/>
                  </a:lnTo>
                  <a:lnTo>
                    <a:pt x="299" y="339"/>
                  </a:lnTo>
                  <a:lnTo>
                    <a:pt x="334" y="344"/>
                  </a:lnTo>
                  <a:lnTo>
                    <a:pt x="373" y="339"/>
                  </a:lnTo>
                  <a:lnTo>
                    <a:pt x="416" y="335"/>
                  </a:lnTo>
                  <a:lnTo>
                    <a:pt x="451" y="331"/>
                  </a:lnTo>
                  <a:lnTo>
                    <a:pt x="486" y="318"/>
                  </a:lnTo>
                  <a:lnTo>
                    <a:pt x="486" y="318"/>
                  </a:lnTo>
                  <a:lnTo>
                    <a:pt x="542" y="292"/>
                  </a:lnTo>
                  <a:lnTo>
                    <a:pt x="581" y="274"/>
                  </a:lnTo>
                  <a:lnTo>
                    <a:pt x="598" y="270"/>
                  </a:lnTo>
                  <a:lnTo>
                    <a:pt x="611" y="266"/>
                  </a:lnTo>
                  <a:lnTo>
                    <a:pt x="624" y="270"/>
                  </a:lnTo>
                  <a:lnTo>
                    <a:pt x="633" y="279"/>
                  </a:lnTo>
                  <a:lnTo>
                    <a:pt x="633" y="279"/>
                  </a:lnTo>
                  <a:lnTo>
                    <a:pt x="642" y="283"/>
                  </a:lnTo>
                  <a:lnTo>
                    <a:pt x="650" y="292"/>
                  </a:lnTo>
                  <a:lnTo>
                    <a:pt x="676" y="292"/>
                  </a:lnTo>
                  <a:lnTo>
                    <a:pt x="698" y="287"/>
                  </a:lnTo>
                  <a:lnTo>
                    <a:pt x="720" y="279"/>
                  </a:lnTo>
                  <a:lnTo>
                    <a:pt x="720" y="279"/>
                  </a:lnTo>
                  <a:lnTo>
                    <a:pt x="737" y="266"/>
                  </a:lnTo>
                  <a:lnTo>
                    <a:pt x="754" y="252"/>
                  </a:lnTo>
                  <a:lnTo>
                    <a:pt x="763" y="248"/>
                  </a:lnTo>
                  <a:lnTo>
                    <a:pt x="772" y="248"/>
                  </a:lnTo>
                  <a:lnTo>
                    <a:pt x="785" y="252"/>
                  </a:lnTo>
                  <a:lnTo>
                    <a:pt x="798" y="257"/>
                  </a:lnTo>
                  <a:lnTo>
                    <a:pt x="798" y="257"/>
                  </a:lnTo>
                  <a:lnTo>
                    <a:pt x="828" y="274"/>
                  </a:lnTo>
                  <a:lnTo>
                    <a:pt x="850" y="287"/>
                  </a:lnTo>
                  <a:lnTo>
                    <a:pt x="858" y="287"/>
                  </a:lnTo>
                  <a:lnTo>
                    <a:pt x="867" y="287"/>
                  </a:lnTo>
                  <a:lnTo>
                    <a:pt x="871" y="283"/>
                  </a:lnTo>
                  <a:lnTo>
                    <a:pt x="871" y="274"/>
                  </a:lnTo>
                  <a:lnTo>
                    <a:pt x="871" y="274"/>
                  </a:lnTo>
                  <a:lnTo>
                    <a:pt x="876" y="248"/>
                  </a:lnTo>
                  <a:lnTo>
                    <a:pt x="884" y="235"/>
                  </a:lnTo>
                  <a:lnTo>
                    <a:pt x="893" y="226"/>
                  </a:lnTo>
                  <a:lnTo>
                    <a:pt x="897" y="231"/>
                  </a:lnTo>
                  <a:lnTo>
                    <a:pt x="897" y="235"/>
                  </a:lnTo>
                  <a:lnTo>
                    <a:pt x="897" y="235"/>
                  </a:lnTo>
                  <a:lnTo>
                    <a:pt x="902" y="239"/>
                  </a:lnTo>
                  <a:lnTo>
                    <a:pt x="906" y="244"/>
                  </a:lnTo>
                  <a:lnTo>
                    <a:pt x="915" y="239"/>
                  </a:lnTo>
                  <a:lnTo>
                    <a:pt x="923" y="235"/>
                  </a:lnTo>
                  <a:lnTo>
                    <a:pt x="932" y="235"/>
                  </a:lnTo>
                  <a:lnTo>
                    <a:pt x="941" y="235"/>
                  </a:lnTo>
                  <a:lnTo>
                    <a:pt x="941" y="235"/>
                  </a:lnTo>
                  <a:lnTo>
                    <a:pt x="962" y="244"/>
                  </a:lnTo>
                  <a:lnTo>
                    <a:pt x="997" y="244"/>
                  </a:lnTo>
                  <a:lnTo>
                    <a:pt x="1023" y="235"/>
                  </a:lnTo>
                  <a:lnTo>
                    <a:pt x="1036" y="231"/>
                  </a:lnTo>
                  <a:lnTo>
                    <a:pt x="1045" y="226"/>
                  </a:lnTo>
                  <a:lnTo>
                    <a:pt x="1045" y="226"/>
                  </a:lnTo>
                  <a:lnTo>
                    <a:pt x="1053" y="218"/>
                  </a:lnTo>
                  <a:lnTo>
                    <a:pt x="1066" y="218"/>
                  </a:lnTo>
                  <a:lnTo>
                    <a:pt x="1092" y="218"/>
                  </a:lnTo>
                  <a:lnTo>
                    <a:pt x="1114" y="218"/>
                  </a:lnTo>
                  <a:lnTo>
                    <a:pt x="1118" y="218"/>
                  </a:lnTo>
                  <a:lnTo>
                    <a:pt x="1114" y="213"/>
                  </a:lnTo>
                  <a:lnTo>
                    <a:pt x="1114" y="213"/>
                  </a:lnTo>
                  <a:lnTo>
                    <a:pt x="1101" y="196"/>
                  </a:lnTo>
                  <a:lnTo>
                    <a:pt x="1092" y="178"/>
                  </a:lnTo>
                  <a:lnTo>
                    <a:pt x="1092" y="174"/>
                  </a:lnTo>
                  <a:lnTo>
                    <a:pt x="1097" y="170"/>
                  </a:lnTo>
                  <a:lnTo>
                    <a:pt x="1101" y="170"/>
                  </a:lnTo>
                  <a:lnTo>
                    <a:pt x="1105" y="174"/>
                  </a:lnTo>
                  <a:lnTo>
                    <a:pt x="1105" y="174"/>
                  </a:lnTo>
                  <a:lnTo>
                    <a:pt x="1123" y="187"/>
                  </a:lnTo>
                  <a:lnTo>
                    <a:pt x="1136" y="192"/>
                  </a:lnTo>
                  <a:lnTo>
                    <a:pt x="1149" y="192"/>
                  </a:lnTo>
                  <a:lnTo>
                    <a:pt x="1149" y="192"/>
                  </a:lnTo>
                  <a:lnTo>
                    <a:pt x="1149" y="174"/>
                  </a:lnTo>
                  <a:lnTo>
                    <a:pt x="1149" y="170"/>
                  </a:lnTo>
                  <a:lnTo>
                    <a:pt x="1153" y="165"/>
                  </a:lnTo>
                  <a:lnTo>
                    <a:pt x="1157" y="165"/>
                  </a:lnTo>
                  <a:lnTo>
                    <a:pt x="1162" y="174"/>
                  </a:lnTo>
                  <a:lnTo>
                    <a:pt x="1162" y="174"/>
                  </a:lnTo>
                  <a:lnTo>
                    <a:pt x="1179" y="187"/>
                  </a:lnTo>
                  <a:lnTo>
                    <a:pt x="1196" y="196"/>
                  </a:lnTo>
                  <a:lnTo>
                    <a:pt x="1209" y="196"/>
                  </a:lnTo>
                  <a:lnTo>
                    <a:pt x="1209" y="192"/>
                  </a:lnTo>
                  <a:lnTo>
                    <a:pt x="1209" y="187"/>
                  </a:lnTo>
                  <a:lnTo>
                    <a:pt x="1209" y="187"/>
                  </a:lnTo>
                  <a:lnTo>
                    <a:pt x="1205" y="161"/>
                  </a:lnTo>
                  <a:lnTo>
                    <a:pt x="1209" y="161"/>
                  </a:lnTo>
                  <a:lnTo>
                    <a:pt x="1214" y="161"/>
                  </a:lnTo>
                  <a:lnTo>
                    <a:pt x="1231" y="170"/>
                  </a:lnTo>
                  <a:lnTo>
                    <a:pt x="1231" y="170"/>
                  </a:lnTo>
                  <a:lnTo>
                    <a:pt x="1257" y="183"/>
                  </a:lnTo>
                  <a:lnTo>
                    <a:pt x="1283" y="192"/>
                  </a:lnTo>
                  <a:lnTo>
                    <a:pt x="1296" y="196"/>
                  </a:lnTo>
                  <a:lnTo>
                    <a:pt x="1309" y="196"/>
                  </a:lnTo>
                  <a:lnTo>
                    <a:pt x="1322" y="192"/>
                  </a:lnTo>
                  <a:lnTo>
                    <a:pt x="1331" y="178"/>
                  </a:lnTo>
                  <a:lnTo>
                    <a:pt x="1331" y="178"/>
                  </a:lnTo>
                  <a:lnTo>
                    <a:pt x="1352" y="157"/>
                  </a:lnTo>
                  <a:lnTo>
                    <a:pt x="1374" y="139"/>
                  </a:lnTo>
                  <a:lnTo>
                    <a:pt x="1387" y="135"/>
                  </a:lnTo>
                  <a:lnTo>
                    <a:pt x="1400" y="135"/>
                  </a:lnTo>
                  <a:lnTo>
                    <a:pt x="1409" y="139"/>
                  </a:lnTo>
                  <a:lnTo>
                    <a:pt x="1417" y="148"/>
                  </a:lnTo>
                  <a:lnTo>
                    <a:pt x="1417" y="148"/>
                  </a:lnTo>
                  <a:lnTo>
                    <a:pt x="1430" y="152"/>
                  </a:lnTo>
                  <a:lnTo>
                    <a:pt x="1439" y="157"/>
                  </a:lnTo>
                  <a:lnTo>
                    <a:pt x="1452" y="161"/>
                  </a:lnTo>
                  <a:lnTo>
                    <a:pt x="1465" y="157"/>
                  </a:lnTo>
                  <a:lnTo>
                    <a:pt x="1469" y="152"/>
                  </a:lnTo>
                  <a:lnTo>
                    <a:pt x="1469" y="152"/>
                  </a:lnTo>
                  <a:lnTo>
                    <a:pt x="1469" y="148"/>
                  </a:lnTo>
                  <a:lnTo>
                    <a:pt x="1478" y="139"/>
                  </a:lnTo>
                  <a:lnTo>
                    <a:pt x="1491" y="135"/>
                  </a:lnTo>
                  <a:lnTo>
                    <a:pt x="1495" y="139"/>
                  </a:lnTo>
                  <a:lnTo>
                    <a:pt x="1504" y="144"/>
                  </a:lnTo>
                  <a:lnTo>
                    <a:pt x="1504" y="144"/>
                  </a:lnTo>
                  <a:lnTo>
                    <a:pt x="1513" y="148"/>
                  </a:lnTo>
                  <a:lnTo>
                    <a:pt x="1526" y="148"/>
                  </a:lnTo>
                  <a:lnTo>
                    <a:pt x="1547" y="148"/>
                  </a:lnTo>
                  <a:lnTo>
                    <a:pt x="1578" y="139"/>
                  </a:lnTo>
                  <a:lnTo>
                    <a:pt x="1578" y="139"/>
                  </a:lnTo>
                  <a:lnTo>
                    <a:pt x="1599" y="105"/>
                  </a:lnTo>
                  <a:lnTo>
                    <a:pt x="1612" y="87"/>
                  </a:lnTo>
                  <a:lnTo>
                    <a:pt x="1617" y="87"/>
                  </a:lnTo>
                  <a:lnTo>
                    <a:pt x="1617" y="96"/>
                  </a:lnTo>
                  <a:lnTo>
                    <a:pt x="1617" y="96"/>
                  </a:lnTo>
                  <a:lnTo>
                    <a:pt x="1612" y="122"/>
                  </a:lnTo>
                  <a:lnTo>
                    <a:pt x="1608" y="131"/>
                  </a:lnTo>
                  <a:lnTo>
                    <a:pt x="1612" y="131"/>
                  </a:lnTo>
                  <a:lnTo>
                    <a:pt x="1630" y="122"/>
                  </a:lnTo>
                  <a:lnTo>
                    <a:pt x="1630" y="122"/>
                  </a:lnTo>
                  <a:lnTo>
                    <a:pt x="1651" y="109"/>
                  </a:lnTo>
                  <a:lnTo>
                    <a:pt x="1677" y="100"/>
                  </a:lnTo>
                  <a:lnTo>
                    <a:pt x="1699" y="100"/>
                  </a:lnTo>
                  <a:lnTo>
                    <a:pt x="1708" y="100"/>
                  </a:lnTo>
                  <a:lnTo>
                    <a:pt x="1716" y="109"/>
                  </a:lnTo>
                  <a:lnTo>
                    <a:pt x="1716" y="109"/>
                  </a:lnTo>
                  <a:lnTo>
                    <a:pt x="1729" y="113"/>
                  </a:lnTo>
                  <a:lnTo>
                    <a:pt x="1742" y="118"/>
                  </a:lnTo>
                  <a:lnTo>
                    <a:pt x="1777" y="109"/>
                  </a:lnTo>
                  <a:lnTo>
                    <a:pt x="1825" y="100"/>
                  </a:lnTo>
                  <a:lnTo>
                    <a:pt x="1868" y="96"/>
                  </a:lnTo>
                  <a:lnTo>
                    <a:pt x="1868" y="96"/>
                  </a:lnTo>
                  <a:lnTo>
                    <a:pt x="1907" y="87"/>
                  </a:lnTo>
                  <a:lnTo>
                    <a:pt x="1933" y="83"/>
                  </a:lnTo>
                  <a:lnTo>
                    <a:pt x="1950" y="70"/>
                  </a:lnTo>
                  <a:lnTo>
                    <a:pt x="1950" y="70"/>
                  </a:lnTo>
                  <a:lnTo>
                    <a:pt x="1963" y="91"/>
                  </a:lnTo>
                  <a:lnTo>
                    <a:pt x="1963" y="91"/>
                  </a:lnTo>
                  <a:lnTo>
                    <a:pt x="1968" y="87"/>
                  </a:lnTo>
                  <a:lnTo>
                    <a:pt x="1972" y="74"/>
                  </a:lnTo>
                  <a:lnTo>
                    <a:pt x="1981" y="52"/>
                  </a:lnTo>
                  <a:lnTo>
                    <a:pt x="1989" y="31"/>
                  </a:lnTo>
                  <a:lnTo>
                    <a:pt x="2002" y="9"/>
                  </a:lnTo>
                  <a:lnTo>
                    <a:pt x="2011" y="4"/>
                  </a:lnTo>
                  <a:lnTo>
                    <a:pt x="2024" y="0"/>
                  </a:lnTo>
                  <a:lnTo>
                    <a:pt x="2037" y="4"/>
                  </a:lnTo>
                  <a:lnTo>
                    <a:pt x="2054" y="9"/>
                  </a:lnTo>
                  <a:lnTo>
                    <a:pt x="2054" y="9"/>
                  </a:lnTo>
                  <a:close/>
                </a:path>
              </a:pathLst>
            </a:custGeom>
            <a:solidFill>
              <a:srgbClr val="3D3E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224" name="Picture 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286124"/>
            <a:ext cx="1943110" cy="34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Charts in Granular Soils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89116" y="5729319"/>
            <a:ext cx="4929255" cy="36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08697" y="3848900"/>
            <a:ext cx="376083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64104" y="5765832"/>
            <a:ext cx="197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Footing width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667210" y="3207821"/>
            <a:ext cx="233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Allowable pressure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1139778" y="3976696"/>
            <a:ext cx="2701963" cy="80328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2895600" y="3007895"/>
            <a:ext cx="3834063" cy="537410"/>
          </a:xfrm>
          <a:custGeom>
            <a:avLst/>
            <a:gdLst>
              <a:gd name="connsiteX0" fmla="*/ 0 w 3834063"/>
              <a:gd name="connsiteY0" fmla="*/ 0 h 537410"/>
              <a:gd name="connsiteX1" fmla="*/ 1267326 w 3834063"/>
              <a:gd name="connsiteY1" fmla="*/ 360947 h 537410"/>
              <a:gd name="connsiteX2" fmla="*/ 3834063 w 3834063"/>
              <a:gd name="connsiteY2" fmla="*/ 537410 h 53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34063" h="537410">
                <a:moveTo>
                  <a:pt x="0" y="0"/>
                </a:moveTo>
                <a:cubicBezTo>
                  <a:pt x="314158" y="135689"/>
                  <a:pt x="628316" y="271379"/>
                  <a:pt x="1267326" y="360947"/>
                </a:cubicBezTo>
                <a:cubicBezTo>
                  <a:pt x="1906336" y="450515"/>
                  <a:pt x="2870199" y="493962"/>
                  <a:pt x="3834063" y="537410"/>
                </a:cubicBez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1681126" y="4129095"/>
            <a:ext cx="2014565" cy="11985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3293848" y="3731389"/>
            <a:ext cx="3432420" cy="537410"/>
          </a:xfrm>
          <a:custGeom>
            <a:avLst/>
            <a:gdLst>
              <a:gd name="connsiteX0" fmla="*/ 0 w 3834063"/>
              <a:gd name="connsiteY0" fmla="*/ 0 h 537410"/>
              <a:gd name="connsiteX1" fmla="*/ 1267326 w 3834063"/>
              <a:gd name="connsiteY1" fmla="*/ 360947 h 537410"/>
              <a:gd name="connsiteX2" fmla="*/ 3834063 w 3834063"/>
              <a:gd name="connsiteY2" fmla="*/ 537410 h 53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34063" h="537410">
                <a:moveTo>
                  <a:pt x="0" y="0"/>
                </a:moveTo>
                <a:cubicBezTo>
                  <a:pt x="314158" y="135689"/>
                  <a:pt x="628316" y="271379"/>
                  <a:pt x="1267326" y="360947"/>
                </a:cubicBezTo>
                <a:cubicBezTo>
                  <a:pt x="1906336" y="450515"/>
                  <a:pt x="2870199" y="493962"/>
                  <a:pt x="3834063" y="537410"/>
                </a:cubicBez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089116" y="4694257"/>
            <a:ext cx="1417659" cy="103506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3513123" y="4706955"/>
            <a:ext cx="3432420" cy="365130"/>
          </a:xfrm>
          <a:custGeom>
            <a:avLst/>
            <a:gdLst>
              <a:gd name="connsiteX0" fmla="*/ 0 w 3834063"/>
              <a:gd name="connsiteY0" fmla="*/ 0 h 537410"/>
              <a:gd name="connsiteX1" fmla="*/ 1267326 w 3834063"/>
              <a:gd name="connsiteY1" fmla="*/ 360947 h 537410"/>
              <a:gd name="connsiteX2" fmla="*/ 3834063 w 3834063"/>
              <a:gd name="connsiteY2" fmla="*/ 537410 h 53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34063" h="537410">
                <a:moveTo>
                  <a:pt x="0" y="0"/>
                </a:moveTo>
                <a:cubicBezTo>
                  <a:pt x="314158" y="135689"/>
                  <a:pt x="628316" y="271379"/>
                  <a:pt x="1267326" y="360947"/>
                </a:cubicBezTo>
                <a:cubicBezTo>
                  <a:pt x="1906336" y="450515"/>
                  <a:pt x="2870199" y="493962"/>
                  <a:pt x="3834063" y="537410"/>
                </a:cubicBez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215085" y="3246435"/>
            <a:ext cx="113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60</a:t>
            </a:r>
            <a:r>
              <a:rPr lang="en-US" dirty="0" smtClean="0"/>
              <a:t> = 50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78572" y="3976695"/>
            <a:ext cx="113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60</a:t>
            </a:r>
            <a:r>
              <a:rPr lang="en-US" dirty="0" smtClean="0"/>
              <a:t> = 30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15085" y="4779981"/>
            <a:ext cx="113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60</a:t>
            </a:r>
            <a:r>
              <a:rPr lang="en-US" dirty="0" smtClean="0"/>
              <a:t> = 10</a:t>
            </a:r>
            <a:endParaRPr lang="en-US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5429256" y="2643182"/>
            <a:ext cx="2857520" cy="2571768"/>
          </a:xfrm>
          <a:prstGeom prst="cube">
            <a:avLst>
              <a:gd name="adj" fmla="val 45515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6572264" y="2285992"/>
            <a:ext cx="571504" cy="1000132"/>
          </a:xfrm>
          <a:prstGeom prst="cub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536545" y="1893083"/>
            <a:ext cx="643736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14282" y="2643976"/>
            <a:ext cx="4429156" cy="2356660"/>
            <a:chOff x="214282" y="2643976"/>
            <a:chExt cx="4429156" cy="2356660"/>
          </a:xfrm>
        </p:grpSpPr>
        <p:sp>
          <p:nvSpPr>
            <p:cNvPr id="5" name="Rectangle 4"/>
            <p:cNvSpPr/>
            <p:nvPr/>
          </p:nvSpPr>
          <p:spPr>
            <a:xfrm>
              <a:off x="214282" y="2929728"/>
              <a:ext cx="4214842" cy="2070908"/>
            </a:xfrm>
            <a:prstGeom prst="rect">
              <a:avLst/>
            </a:prstGeom>
            <a:solidFill>
              <a:srgbClr val="D6C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4282" y="2929728"/>
              <a:ext cx="4214842" cy="1588"/>
            </a:xfrm>
            <a:prstGeom prst="line">
              <a:avLst/>
            </a:prstGeom>
            <a:ln w="25400">
              <a:solidFill>
                <a:schemeClr val="accent6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071934" y="2643976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25000"/>
                    </a:schemeClr>
                  </a:solidFill>
                </a:rPr>
                <a:t>GL</a:t>
              </a:r>
              <a:endParaRPr lang="en-US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85984" y="1714488"/>
            <a:ext cx="428628" cy="643736"/>
            <a:chOff x="2285984" y="1999446"/>
            <a:chExt cx="428628" cy="643736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>
              <a:off x="1964513" y="2320917"/>
              <a:ext cx="643736" cy="79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285984" y="200024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Q</a:t>
              </a:r>
              <a:endParaRPr lang="en-US" i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858016" y="15716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Q</a:t>
            </a:r>
            <a:endParaRPr lang="en-US" i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1785918" y="2358224"/>
            <a:ext cx="1000132" cy="1071570"/>
            <a:chOff x="1785918" y="2643182"/>
            <a:chExt cx="1000132" cy="1071570"/>
          </a:xfrm>
        </p:grpSpPr>
        <p:sp>
          <p:nvSpPr>
            <p:cNvPr id="13" name="Rectangle 12"/>
            <p:cNvSpPr/>
            <p:nvPr/>
          </p:nvSpPr>
          <p:spPr>
            <a:xfrm>
              <a:off x="2143108" y="2643182"/>
              <a:ext cx="285752" cy="57150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85918" y="3214686"/>
              <a:ext cx="1000132" cy="50006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285720" y="5286388"/>
            <a:ext cx="8229600" cy="1354135"/>
          </a:xfrm>
        </p:spPr>
        <p:txBody>
          <a:bodyPr/>
          <a:lstStyle/>
          <a:p>
            <a:r>
              <a:rPr lang="en-US" dirty="0" smtClean="0"/>
              <a:t>Breadth =</a:t>
            </a:r>
            <a:r>
              <a:rPr lang="en-US" i="1" dirty="0" smtClean="0"/>
              <a:t>B</a:t>
            </a:r>
            <a:r>
              <a:rPr lang="en-US" dirty="0" smtClean="0"/>
              <a:t>; Length=</a:t>
            </a:r>
            <a:r>
              <a:rPr lang="en-US" i="1" dirty="0" smtClean="0"/>
              <a:t>L</a:t>
            </a:r>
            <a:r>
              <a:rPr lang="en-US" dirty="0" smtClean="0"/>
              <a:t>; and Depth =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f</a:t>
            </a:r>
            <a:endParaRPr lang="en-US" dirty="0" smtClean="0"/>
          </a:p>
          <a:p>
            <a:r>
              <a:rPr lang="en-US" i="1" dirty="0" smtClean="0"/>
              <a:t>B</a:t>
            </a:r>
            <a:r>
              <a:rPr lang="en-US" dirty="0" smtClean="0"/>
              <a:t> is the shorter of </a:t>
            </a:r>
            <a:r>
              <a:rPr lang="en-US" i="1" dirty="0" smtClean="0"/>
              <a:t>B</a:t>
            </a:r>
            <a:r>
              <a:rPr lang="en-US" dirty="0" smtClean="0"/>
              <a:t> and </a:t>
            </a:r>
            <a:r>
              <a:rPr lang="en-US" i="1" dirty="0" smtClean="0"/>
              <a:t>L</a:t>
            </a:r>
            <a:endParaRPr lang="en-US" i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2071670" y="2928934"/>
            <a:ext cx="5572164" cy="1818987"/>
            <a:chOff x="2071670" y="2928934"/>
            <a:chExt cx="5572164" cy="1818987"/>
          </a:xfrm>
        </p:grpSpPr>
        <p:sp>
          <p:nvSpPr>
            <p:cNvPr id="16" name="TextBox 15"/>
            <p:cNvSpPr txBox="1"/>
            <p:nvPr/>
          </p:nvSpPr>
          <p:spPr>
            <a:xfrm>
              <a:off x="6143636" y="3395963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B</a:t>
              </a:r>
              <a:endParaRPr lang="en-US" sz="2400" i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86644" y="300037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L</a:t>
              </a:r>
              <a:endParaRPr lang="en-US" sz="2400" i="1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29256" y="4286256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solidFill>
                    <a:schemeClr val="bg1"/>
                  </a:solidFill>
                </a:rPr>
                <a:t>D</a:t>
              </a:r>
              <a:r>
                <a:rPr lang="en-US" sz="2400" i="1" baseline="-25000" dirty="0" err="1" smtClean="0">
                  <a:solidFill>
                    <a:schemeClr val="bg1"/>
                  </a:solidFill>
                </a:rPr>
                <a:t>f</a:t>
              </a:r>
              <a:endParaRPr lang="en-US" sz="2400" i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71670" y="3429000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B</a:t>
              </a:r>
              <a:endParaRPr lang="en-US" sz="2400" i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28926" y="2928934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solidFill>
                    <a:schemeClr val="bg1"/>
                  </a:solidFill>
                </a:rPr>
                <a:t>D</a:t>
              </a:r>
              <a:r>
                <a:rPr lang="en-US" sz="2400" i="1" baseline="-25000" dirty="0" err="1" smtClean="0">
                  <a:solidFill>
                    <a:schemeClr val="bg1"/>
                  </a:solidFill>
                </a:rPr>
                <a:t>f</a:t>
              </a:r>
              <a:endParaRPr lang="en-US" sz="2400" i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357422" y="235743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8596" y="314324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Foundation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71670" y="421481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Soil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5357827"/>
            <a:ext cx="6043626" cy="11430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(a) Shallow foundations: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f</a:t>
            </a:r>
            <a:r>
              <a:rPr lang="en-US" dirty="0" smtClean="0"/>
              <a:t> &lt; </a:t>
            </a:r>
            <a:r>
              <a:rPr lang="en-US" i="1" dirty="0" smtClean="0"/>
              <a:t>B</a:t>
            </a:r>
          </a:p>
          <a:p>
            <a:r>
              <a:rPr lang="en-US" dirty="0" smtClean="0"/>
              <a:t>(b) Deep foundations: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f</a:t>
            </a:r>
            <a:r>
              <a:rPr lang="en-US" dirty="0" smtClean="0"/>
              <a:t> &gt;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857224" y="2715414"/>
            <a:ext cx="2928958" cy="2070908"/>
          </a:xfrm>
          <a:prstGeom prst="rect">
            <a:avLst/>
          </a:prstGeom>
          <a:solidFill>
            <a:srgbClr val="D6C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2714620"/>
            <a:ext cx="2928958" cy="1588"/>
          </a:xfrm>
          <a:prstGeom prst="line">
            <a:avLst/>
          </a:prstGeom>
          <a:ln w="25400">
            <a:solidFill>
              <a:schemeClr val="accent6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2285984" y="1500174"/>
            <a:ext cx="428628" cy="643736"/>
            <a:chOff x="2285984" y="1999446"/>
            <a:chExt cx="428628" cy="643736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1964513" y="2320917"/>
              <a:ext cx="643736" cy="79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285984" y="200024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Q</a:t>
              </a:r>
              <a:endParaRPr lang="en-US" i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85918" y="2143910"/>
            <a:ext cx="1000132" cy="1071570"/>
            <a:chOff x="1785918" y="2643182"/>
            <a:chExt cx="1000132" cy="1071570"/>
          </a:xfrm>
        </p:grpSpPr>
        <p:sp>
          <p:nvSpPr>
            <p:cNvPr id="12" name="Rectangle 11"/>
            <p:cNvSpPr/>
            <p:nvPr/>
          </p:nvSpPr>
          <p:spPr>
            <a:xfrm>
              <a:off x="2143108" y="2643182"/>
              <a:ext cx="285752" cy="57150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85918" y="3214686"/>
              <a:ext cx="1000132" cy="50006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071670" y="321468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B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8926" y="271462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chemeClr val="bg1"/>
                </a:solidFill>
              </a:rPr>
              <a:t>D</a:t>
            </a:r>
            <a:r>
              <a:rPr lang="en-US" sz="2400" i="1" baseline="-25000" dirty="0" err="1" smtClean="0">
                <a:solidFill>
                  <a:schemeClr val="bg1"/>
                </a:solidFill>
              </a:rPr>
              <a:t>f</a:t>
            </a:r>
            <a:endParaRPr lang="en-US" sz="2400" i="1" baseline="-25000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500694" y="2429662"/>
            <a:ext cx="3071834" cy="2356660"/>
            <a:chOff x="5500694" y="2643182"/>
            <a:chExt cx="3071834" cy="2356660"/>
          </a:xfrm>
        </p:grpSpPr>
        <p:sp>
          <p:nvSpPr>
            <p:cNvPr id="7" name="TextBox 6"/>
            <p:cNvSpPr txBox="1"/>
            <p:nvPr/>
          </p:nvSpPr>
          <p:spPr>
            <a:xfrm>
              <a:off x="8001024" y="2643182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25000"/>
                    </a:schemeClr>
                  </a:solidFill>
                </a:rPr>
                <a:t>GL</a:t>
              </a:r>
              <a:endParaRPr lang="en-US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500694" y="2928934"/>
              <a:ext cx="2928958" cy="2070908"/>
            </a:xfrm>
            <a:prstGeom prst="rect">
              <a:avLst/>
            </a:prstGeom>
            <a:solidFill>
              <a:srgbClr val="D6C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5500694" y="2928934"/>
              <a:ext cx="2928958" cy="1588"/>
            </a:xfrm>
            <a:prstGeom prst="line">
              <a:avLst/>
            </a:prstGeom>
            <a:ln w="25400">
              <a:solidFill>
                <a:schemeClr val="accent6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6858016" y="2715414"/>
            <a:ext cx="142876" cy="164307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6929454" y="2000240"/>
            <a:ext cx="428628" cy="643736"/>
            <a:chOff x="2285984" y="1999446"/>
            <a:chExt cx="428628" cy="643736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>
              <a:off x="1964513" y="2320917"/>
              <a:ext cx="643736" cy="79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285984" y="200024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Q</a:t>
              </a:r>
              <a:endParaRPr lang="en-US" i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929454" y="335756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5918" y="278605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Footing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1670" y="478632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(a)					(b)  </a:t>
            </a:r>
            <a:endParaRPr lang="en-US" dirty="0"/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786058"/>
            <a:ext cx="8229600" cy="2786083"/>
          </a:xfrm>
        </p:spPr>
        <p:txBody>
          <a:bodyPr/>
          <a:lstStyle/>
          <a:p>
            <a:r>
              <a:rPr lang="en-US" dirty="0" smtClean="0"/>
              <a:t>No shear failure to take place within the surrounding soil – </a:t>
            </a:r>
            <a:r>
              <a:rPr lang="en-US" dirty="0" smtClean="0">
                <a:solidFill>
                  <a:srgbClr val="FFFF00"/>
                </a:solidFill>
              </a:rPr>
              <a:t>BEARING CAPACITY </a:t>
            </a:r>
            <a:r>
              <a:rPr lang="en-US" dirty="0" smtClean="0"/>
              <a:t>Consideration</a:t>
            </a:r>
          </a:p>
          <a:p>
            <a:r>
              <a:rPr lang="en-US" dirty="0" smtClean="0"/>
              <a:t>Settlements to be within tolerable limits – </a:t>
            </a:r>
            <a:r>
              <a:rPr lang="en-US" dirty="0" smtClean="0">
                <a:solidFill>
                  <a:srgbClr val="FFFF00"/>
                </a:solidFill>
              </a:rPr>
              <a:t>SETTLEMENT</a:t>
            </a:r>
            <a:r>
              <a:rPr lang="en-US" dirty="0" smtClean="0"/>
              <a:t> Consideration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857364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Two major considerations are:</a:t>
            </a:r>
            <a:endParaRPr lang="en-US" sz="3200" dirty="0"/>
          </a:p>
        </p:txBody>
      </p:sp>
    </p:spTree>
  </p:cSld>
  <p:clrMapOvr>
    <a:masterClrMapping/>
  </p:clrMapOvr>
  <p:transition advTm="1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Shallow Foundations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43042" y="2143116"/>
            <a:ext cx="3143272" cy="3000396"/>
            <a:chOff x="1643042" y="2143116"/>
            <a:chExt cx="3143272" cy="3000396"/>
          </a:xfrm>
        </p:grpSpPr>
        <p:sp>
          <p:nvSpPr>
            <p:cNvPr id="11" name="Cube 10"/>
            <p:cNvSpPr/>
            <p:nvPr/>
          </p:nvSpPr>
          <p:spPr>
            <a:xfrm>
              <a:off x="1643042" y="2643182"/>
              <a:ext cx="3143272" cy="2500330"/>
            </a:xfrm>
            <a:prstGeom prst="cube">
              <a:avLst>
                <a:gd name="adj" fmla="val 45522"/>
              </a:avLst>
            </a:prstGeom>
            <a:solidFill>
              <a:schemeClr val="tx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ube 11"/>
            <p:cNvSpPr/>
            <p:nvPr/>
          </p:nvSpPr>
          <p:spPr>
            <a:xfrm>
              <a:off x="2928926" y="2143116"/>
              <a:ext cx="714380" cy="1143008"/>
            </a:xfrm>
            <a:prstGeom prst="cube">
              <a:avLst>
                <a:gd name="adj" fmla="val 36184"/>
              </a:avLst>
            </a:prstGeom>
            <a:solidFill>
              <a:schemeClr val="tx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286116" y="1642256"/>
            <a:ext cx="928694" cy="643736"/>
            <a:chOff x="3286116" y="1642256"/>
            <a:chExt cx="928694" cy="643736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>
              <a:off x="2964645" y="1963727"/>
              <a:ext cx="643736" cy="79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286116" y="1643050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Q (</a:t>
              </a:r>
              <a:r>
                <a:rPr lang="en-US" i="1" dirty="0" err="1" smtClean="0"/>
                <a:t>kN</a:t>
              </a:r>
              <a:r>
                <a:rPr lang="en-US" i="1" dirty="0" smtClean="0"/>
                <a:t>)</a:t>
              </a:r>
              <a:endParaRPr lang="en-US" i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14480" y="4214818"/>
            <a:ext cx="3073422" cy="1500198"/>
            <a:chOff x="1714480" y="4214818"/>
            <a:chExt cx="3073422" cy="1500198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1500960" y="5499908"/>
              <a:ext cx="42862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2428066" y="5499908"/>
              <a:ext cx="42862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4001290" y="4999842"/>
              <a:ext cx="42862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4572794" y="4428338"/>
              <a:ext cx="42862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3429786" y="5499908"/>
              <a:ext cx="42862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3715538" y="5285594"/>
              <a:ext cx="42862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4287042" y="4785528"/>
              <a:ext cx="42862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1929588" y="5499908"/>
              <a:ext cx="42862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2929720" y="5499908"/>
              <a:ext cx="42862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428728" y="5643578"/>
            <a:ext cx="3786214" cy="825500"/>
            <a:chOff x="1428728" y="5643578"/>
            <a:chExt cx="3786214" cy="825500"/>
          </a:xfrm>
        </p:grpSpPr>
        <p:graphicFrame>
          <p:nvGraphicFramePr>
            <p:cNvPr id="26626" name="Object 2"/>
            <p:cNvGraphicFramePr>
              <a:graphicFrameLocks noChangeAspect="1"/>
            </p:cNvGraphicFramePr>
            <p:nvPr/>
          </p:nvGraphicFramePr>
          <p:xfrm>
            <a:off x="3857630" y="5643578"/>
            <a:ext cx="1357312" cy="825500"/>
          </p:xfrm>
          <a:graphic>
            <a:graphicData uri="http://schemas.openxmlformats.org/presentationml/2006/ole">
              <p:oleObj spid="_x0000_s26626" name="Equation" r:id="rId4" imgW="647640" imgH="393480" progId="Equation.3">
                <p:embed/>
              </p:oleObj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1428728" y="5857892"/>
              <a:ext cx="2571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Applied soil pressure: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643042" y="3000372"/>
            <a:ext cx="2643206" cy="1614556"/>
            <a:chOff x="1643042" y="3000372"/>
            <a:chExt cx="2643206" cy="1614556"/>
          </a:xfrm>
        </p:grpSpPr>
        <p:sp>
          <p:nvSpPr>
            <p:cNvPr id="29" name="TextBox 28"/>
            <p:cNvSpPr txBox="1"/>
            <p:nvPr/>
          </p:nvSpPr>
          <p:spPr>
            <a:xfrm>
              <a:off x="2428860" y="3429000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solidFill>
                    <a:schemeClr val="bg1"/>
                  </a:solidFill>
                </a:rPr>
                <a:t>B</a:t>
              </a:r>
              <a:endParaRPr lang="en-US" sz="2000" i="1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43042" y="4214818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err="1" smtClean="0">
                  <a:solidFill>
                    <a:schemeClr val="bg1"/>
                  </a:solidFill>
                </a:rPr>
                <a:t>D</a:t>
              </a:r>
              <a:r>
                <a:rPr lang="en-US" sz="2000" i="1" baseline="-25000" dirty="0" err="1" smtClean="0">
                  <a:solidFill>
                    <a:schemeClr val="bg1"/>
                  </a:solidFill>
                </a:rPr>
                <a:t>f</a:t>
              </a:r>
              <a:endParaRPr lang="en-US" sz="2000" i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57620" y="3000372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solidFill>
                    <a:schemeClr val="bg1"/>
                  </a:solidFill>
                </a:rPr>
                <a:t>L</a:t>
              </a:r>
              <a:endParaRPr lang="en-US" sz="2000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857884" y="4143380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</a:rPr>
              <a:t>Pad footing</a:t>
            </a:r>
            <a:endParaRPr lang="en-US" sz="32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Shallow Foundations</a:t>
            </a:r>
            <a:endParaRPr lang="en-US" dirty="0"/>
          </a:p>
        </p:txBody>
      </p:sp>
      <p:sp>
        <p:nvSpPr>
          <p:cNvPr id="11" name="Cube 10"/>
          <p:cNvSpPr/>
          <p:nvPr/>
        </p:nvSpPr>
        <p:spPr>
          <a:xfrm>
            <a:off x="857224" y="2000240"/>
            <a:ext cx="5214974" cy="4143404"/>
          </a:xfrm>
          <a:prstGeom prst="cube">
            <a:avLst>
              <a:gd name="adj" fmla="val 85157"/>
            </a:avLst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1571604" y="1500174"/>
            <a:ext cx="3857652" cy="4000528"/>
          </a:xfrm>
          <a:prstGeom prst="cube">
            <a:avLst>
              <a:gd name="adj" fmla="val 90317"/>
            </a:avLst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28728" y="207167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Wall load: Q (</a:t>
            </a:r>
            <a:r>
              <a:rPr lang="en-US" i="1" dirty="0" err="1" smtClean="0"/>
              <a:t>kN</a:t>
            </a:r>
            <a:r>
              <a:rPr lang="en-US" i="1" dirty="0" smtClean="0"/>
              <a:t>/m)</a:t>
            </a:r>
            <a:endParaRPr lang="en-US" i="1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643704" y="642860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1429522" y="642860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4358480" y="442833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5287174" y="349964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3358348" y="5428470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858414" y="492840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4858546" y="392827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2286778" y="642860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858282" y="5928536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4"/>
          <p:cNvGrpSpPr/>
          <p:nvPr/>
        </p:nvGrpSpPr>
        <p:grpSpPr>
          <a:xfrm>
            <a:off x="3714744" y="5572125"/>
            <a:ext cx="3705231" cy="825500"/>
            <a:chOff x="1428728" y="5643563"/>
            <a:chExt cx="3705231" cy="825500"/>
          </a:xfrm>
        </p:grpSpPr>
        <p:graphicFrame>
          <p:nvGraphicFramePr>
            <p:cNvPr id="26626" name="Object 2"/>
            <p:cNvGraphicFramePr>
              <a:graphicFrameLocks noChangeAspect="1"/>
            </p:cNvGraphicFramePr>
            <p:nvPr/>
          </p:nvGraphicFramePr>
          <p:xfrm>
            <a:off x="3936984" y="5643563"/>
            <a:ext cx="1196975" cy="825500"/>
          </p:xfrm>
          <a:graphic>
            <a:graphicData uri="http://schemas.openxmlformats.org/presentationml/2006/ole">
              <p:oleObj spid="_x0000_s27650" name="Equation" r:id="rId4" imgW="571320" imgH="393480" progId="Equation.3">
                <p:embed/>
              </p:oleObj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1428728" y="5857892"/>
              <a:ext cx="2571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Applied soil pressure: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428728" y="5786454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B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5786" y="564357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chemeClr val="bg1"/>
                </a:solidFill>
              </a:rPr>
              <a:t>D</a:t>
            </a:r>
            <a:r>
              <a:rPr lang="en-US" sz="2000" i="1" baseline="-25000" dirty="0" err="1" smtClean="0">
                <a:solidFill>
                  <a:schemeClr val="bg1"/>
                </a:solidFill>
              </a:rPr>
              <a:t>f</a:t>
            </a:r>
            <a:endParaRPr lang="en-US" sz="2000" i="1" baseline="-25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691613">
            <a:off x="3777340" y="3885081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L &gt;&gt; B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57884" y="4143380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</a:rPr>
              <a:t>Strip footing</a:t>
            </a:r>
            <a:endParaRPr lang="en-US" sz="3200" u="sng" dirty="0">
              <a:solidFill>
                <a:srgbClr val="FFFF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1357687" y="4357297"/>
            <a:ext cx="1000132" cy="794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1929191" y="3785793"/>
            <a:ext cx="1000132" cy="794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500695" y="3214289"/>
            <a:ext cx="1000132" cy="794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3072199" y="2642785"/>
            <a:ext cx="1000132" cy="794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643703" y="2071281"/>
            <a:ext cx="1000132" cy="794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4286645" y="1499777"/>
            <a:ext cx="1000132" cy="794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5715802" y="299957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1846</TotalTime>
  <Words>1264</Words>
  <Application>Microsoft Office PowerPoint</Application>
  <PresentationFormat>On-screen Show (4:3)</PresentationFormat>
  <Paragraphs>326</Paragraphs>
  <Slides>41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Foundry</vt:lpstr>
      <vt:lpstr>Equation</vt:lpstr>
      <vt:lpstr> Shallow Foundations</vt:lpstr>
      <vt:lpstr>Shallow Foundations</vt:lpstr>
      <vt:lpstr>Shallow and Deep Foundations</vt:lpstr>
      <vt:lpstr>Foundations</vt:lpstr>
      <vt:lpstr>Foundations</vt:lpstr>
      <vt:lpstr>Foundations</vt:lpstr>
      <vt:lpstr>Design Criteria</vt:lpstr>
      <vt:lpstr>Types of Shallow Foundations</vt:lpstr>
      <vt:lpstr>Types of Shallow Foundations</vt:lpstr>
      <vt:lpstr>Types of Shallow Foundations</vt:lpstr>
      <vt:lpstr>Bearing Capacity of a  Shallow Foundation</vt:lpstr>
      <vt:lpstr>Presumed Bearing Capacity</vt:lpstr>
      <vt:lpstr>Ultimate Bearing Capacity</vt:lpstr>
      <vt:lpstr>Ultimate Bearing Capacity</vt:lpstr>
      <vt:lpstr>Bearing Capacity Failure</vt:lpstr>
      <vt:lpstr>Bearing Capacity Theory</vt:lpstr>
      <vt:lpstr>Bearing Capacity Theory</vt:lpstr>
      <vt:lpstr>Bearing Capacity Theory</vt:lpstr>
      <vt:lpstr>Modified Bearing Capacity Theory</vt:lpstr>
      <vt:lpstr>Settlement of a  Shallow Foundation</vt:lpstr>
      <vt:lpstr>Settlements</vt:lpstr>
      <vt:lpstr>Settlements</vt:lpstr>
      <vt:lpstr>Sands vs clays</vt:lpstr>
      <vt:lpstr>Settlements in granular soils</vt:lpstr>
      <vt:lpstr>Settlements in Granular Soils</vt:lpstr>
      <vt:lpstr>Terzaghi &amp; Peck Method</vt:lpstr>
      <vt:lpstr>Terzaghi &amp; Peck Method</vt:lpstr>
      <vt:lpstr>Schmertmann et al. Method</vt:lpstr>
      <vt:lpstr>Schmertmann et al. Method</vt:lpstr>
      <vt:lpstr>Schmertmann et al. Method</vt:lpstr>
      <vt:lpstr>Schmertmann et al. Method</vt:lpstr>
      <vt:lpstr>Burland &amp; Burbidge Method</vt:lpstr>
      <vt:lpstr>Burland &amp; Burbidge Method</vt:lpstr>
      <vt:lpstr>Burland &amp; Burbidge Method</vt:lpstr>
      <vt:lpstr>Burland &amp; Burbidge Method</vt:lpstr>
      <vt:lpstr>How good are these methods?</vt:lpstr>
      <vt:lpstr>Settlements – A Probabilistic Approach</vt:lpstr>
      <vt:lpstr>Design Charts in Granular Soils</vt:lpstr>
      <vt:lpstr>Design Charts in Granular Soils</vt:lpstr>
      <vt:lpstr>Design Charts in Granular Soils</vt:lpstr>
      <vt:lpstr>The End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siva</dc:creator>
  <cp:lastModifiedBy>Steve Buda</cp:lastModifiedBy>
  <cp:revision>179</cp:revision>
  <dcterms:created xsi:type="dcterms:W3CDTF">2009-06-23T02:42:39Z</dcterms:created>
  <dcterms:modified xsi:type="dcterms:W3CDTF">2009-12-14T21:50:22Z</dcterms:modified>
</cp:coreProperties>
</file>