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0" r:id="rId3"/>
    <p:sldId id="257" r:id="rId4"/>
    <p:sldId id="258" r:id="rId5"/>
    <p:sldId id="260" r:id="rId6"/>
    <p:sldId id="261" r:id="rId7"/>
    <p:sldId id="259" r:id="rId8"/>
    <p:sldId id="277" r:id="rId9"/>
    <p:sldId id="283" r:id="rId10"/>
    <p:sldId id="279" r:id="rId11"/>
    <p:sldId id="270" r:id="rId12"/>
    <p:sldId id="271" r:id="rId13"/>
    <p:sldId id="282" r:id="rId14"/>
    <p:sldId id="272" r:id="rId15"/>
    <p:sldId id="273" r:id="rId16"/>
    <p:sldId id="275" r:id="rId17"/>
    <p:sldId id="276" r:id="rId18"/>
    <p:sldId id="267" r:id="rId19"/>
    <p:sldId id="265" r:id="rId20"/>
    <p:sldId id="262" r:id="rId21"/>
    <p:sldId id="263" r:id="rId22"/>
    <p:sldId id="264" r:id="rId23"/>
    <p:sldId id="266" r:id="rId24"/>
    <p:sldId id="287" r:id="rId25"/>
    <p:sldId id="281" r:id="rId26"/>
    <p:sldId id="284" r:id="rId27"/>
    <p:sldId id="285" r:id="rId28"/>
    <p:sldId id="286" r:id="rId29"/>
    <p:sldId id="269" r:id="rId30"/>
    <p:sldId id="268" r:id="rId31"/>
    <p:sldId id="274" r:id="rId32"/>
    <p:sldId id="289" r:id="rId33"/>
    <p:sldId id="278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25F10-4951-4847-976A-5EF39BFC64F1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F93FE8-AA57-4E87-858C-225044244F04}">
      <dgm:prSet phldrT="[Text]"/>
      <dgm:spPr/>
      <dgm:t>
        <a:bodyPr/>
        <a:lstStyle/>
        <a:p>
          <a:r>
            <a:rPr lang="en-US" dirty="0" smtClean="0"/>
            <a:t>Timber</a:t>
          </a:r>
          <a:endParaRPr lang="en-US" dirty="0"/>
        </a:p>
      </dgm:t>
    </dgm:pt>
    <dgm:pt modelId="{FA37DB75-2882-4C80-9074-E7165D1D9878}" type="parTrans" cxnId="{19E85B93-EBBF-4276-9D8E-9AE00D8E8894}">
      <dgm:prSet/>
      <dgm:spPr/>
      <dgm:t>
        <a:bodyPr/>
        <a:lstStyle/>
        <a:p>
          <a:endParaRPr lang="en-US"/>
        </a:p>
      </dgm:t>
    </dgm:pt>
    <dgm:pt modelId="{FD0718E7-4144-4780-8580-9EBDE9BE902B}" type="sibTrans" cxnId="{19E85B93-EBBF-4276-9D8E-9AE00D8E8894}">
      <dgm:prSet/>
      <dgm:spPr/>
      <dgm:t>
        <a:bodyPr/>
        <a:lstStyle/>
        <a:p>
          <a:endParaRPr lang="en-US"/>
        </a:p>
      </dgm:t>
    </dgm:pt>
    <dgm:pt modelId="{65EADD10-A5CE-4EE7-BE21-9721467DFE9C}">
      <dgm:prSet phldrT="[Text]"/>
      <dgm:spPr/>
      <dgm:t>
        <a:bodyPr/>
        <a:lstStyle/>
        <a:p>
          <a:r>
            <a:rPr lang="en-US" dirty="0" smtClean="0"/>
            <a:t>Low capacity (&lt; 500 </a:t>
          </a:r>
          <a:r>
            <a:rPr lang="en-US" dirty="0" err="1" smtClean="0"/>
            <a:t>kN</a:t>
          </a:r>
          <a:r>
            <a:rPr lang="en-US" dirty="0" smtClean="0"/>
            <a:t>)</a:t>
          </a:r>
          <a:endParaRPr lang="en-US" dirty="0"/>
        </a:p>
      </dgm:t>
    </dgm:pt>
    <dgm:pt modelId="{4A64BC6E-96A6-49F5-B42E-B06E3A2F707D}" type="parTrans" cxnId="{950F53E0-9B5D-4F3D-9776-9C9CDAEA9506}">
      <dgm:prSet/>
      <dgm:spPr/>
      <dgm:t>
        <a:bodyPr/>
        <a:lstStyle/>
        <a:p>
          <a:endParaRPr lang="en-US"/>
        </a:p>
      </dgm:t>
    </dgm:pt>
    <dgm:pt modelId="{5E363393-F090-4564-ABB0-6955ECC20403}" type="sibTrans" cxnId="{950F53E0-9B5D-4F3D-9776-9C9CDAEA9506}">
      <dgm:prSet/>
      <dgm:spPr/>
      <dgm:t>
        <a:bodyPr/>
        <a:lstStyle/>
        <a:p>
          <a:endParaRPr lang="en-US"/>
        </a:p>
      </dgm:t>
    </dgm:pt>
    <dgm:pt modelId="{76AC2080-B5B9-4DEF-913E-3A7FAB2A6F9B}">
      <dgm:prSet phldrT="[Text]"/>
      <dgm:spPr/>
      <dgm:t>
        <a:bodyPr/>
        <a:lstStyle/>
        <a:p>
          <a:r>
            <a:rPr lang="en-US" dirty="0" smtClean="0"/>
            <a:t>Decays in fluctuating water table</a:t>
          </a:r>
          <a:endParaRPr lang="en-US" dirty="0"/>
        </a:p>
      </dgm:t>
    </dgm:pt>
    <dgm:pt modelId="{14CDFB9C-FFFD-4987-A260-F6F46A5E034A}" type="parTrans" cxnId="{1822A744-7CB8-4D5B-9528-80A0B339DB3E}">
      <dgm:prSet/>
      <dgm:spPr/>
      <dgm:t>
        <a:bodyPr/>
        <a:lstStyle/>
        <a:p>
          <a:endParaRPr lang="en-US"/>
        </a:p>
      </dgm:t>
    </dgm:pt>
    <dgm:pt modelId="{4CFBFBEE-C20F-4D03-9DD6-97A8C734AB91}" type="sibTrans" cxnId="{1822A744-7CB8-4D5B-9528-80A0B339DB3E}">
      <dgm:prSet/>
      <dgm:spPr/>
      <dgm:t>
        <a:bodyPr/>
        <a:lstStyle/>
        <a:p>
          <a:endParaRPr lang="en-US"/>
        </a:p>
      </dgm:t>
    </dgm:pt>
    <dgm:pt modelId="{3F896B07-EC72-4BE6-B68D-FE2F1AF8BA42}">
      <dgm:prSet phldrT="[Text]"/>
      <dgm:spPr/>
      <dgm:t>
        <a:bodyPr/>
        <a:lstStyle/>
        <a:p>
          <a:r>
            <a:rPr lang="en-US" dirty="0" smtClean="0"/>
            <a:t>Concrete</a:t>
          </a:r>
          <a:endParaRPr lang="en-US" dirty="0"/>
        </a:p>
      </dgm:t>
    </dgm:pt>
    <dgm:pt modelId="{031A3369-CC84-49EF-8D4F-49DF11072B9B}" type="parTrans" cxnId="{467F44D8-CF31-4EC9-8F6D-6E9BC29DE23F}">
      <dgm:prSet/>
      <dgm:spPr/>
      <dgm:t>
        <a:bodyPr/>
        <a:lstStyle/>
        <a:p>
          <a:endParaRPr lang="en-US"/>
        </a:p>
      </dgm:t>
    </dgm:pt>
    <dgm:pt modelId="{44371507-6964-429B-9BAB-0BCEE026DCD5}" type="sibTrans" cxnId="{467F44D8-CF31-4EC9-8F6D-6E9BC29DE23F}">
      <dgm:prSet/>
      <dgm:spPr/>
      <dgm:t>
        <a:bodyPr/>
        <a:lstStyle/>
        <a:p>
          <a:endParaRPr lang="en-US"/>
        </a:p>
      </dgm:t>
    </dgm:pt>
    <dgm:pt modelId="{EC60BD63-9FF2-4595-AF50-BE93659B3908}">
      <dgm:prSet phldrT="[Text]"/>
      <dgm:spPr/>
      <dgm:t>
        <a:bodyPr/>
        <a:lstStyle/>
        <a:p>
          <a:r>
            <a:rPr lang="en-US" dirty="0" smtClean="0"/>
            <a:t>Precast (reinforced </a:t>
          </a:r>
          <a:r>
            <a:rPr lang="en-US" smtClean="0"/>
            <a:t>or prestressed)or </a:t>
          </a:r>
          <a:r>
            <a:rPr lang="en-US" dirty="0" smtClean="0"/>
            <a:t>cast-in-place (nominal reinforcement)</a:t>
          </a:r>
          <a:endParaRPr lang="en-US" dirty="0"/>
        </a:p>
      </dgm:t>
    </dgm:pt>
    <dgm:pt modelId="{EE17965D-479D-4C71-B0E7-1572926A4236}" type="parTrans" cxnId="{C0D0A632-0A9C-420A-8EE6-706C7B57D1C0}">
      <dgm:prSet/>
      <dgm:spPr/>
      <dgm:t>
        <a:bodyPr/>
        <a:lstStyle/>
        <a:p>
          <a:endParaRPr lang="en-US"/>
        </a:p>
      </dgm:t>
    </dgm:pt>
    <dgm:pt modelId="{B9379346-D292-48AA-A329-052353727056}" type="sibTrans" cxnId="{C0D0A632-0A9C-420A-8EE6-706C7B57D1C0}">
      <dgm:prSet/>
      <dgm:spPr/>
      <dgm:t>
        <a:bodyPr/>
        <a:lstStyle/>
        <a:p>
          <a:endParaRPr lang="en-US"/>
        </a:p>
      </dgm:t>
    </dgm:pt>
    <dgm:pt modelId="{D973A0C6-5FCA-452F-8599-DF0712594FDF}">
      <dgm:prSet phldrT="[Text]"/>
      <dgm:spPr/>
      <dgm:t>
        <a:bodyPr/>
        <a:lstStyle/>
        <a:p>
          <a:r>
            <a:rPr lang="en-US" dirty="0" smtClean="0"/>
            <a:t>Larger capacity (e.g., 7000 </a:t>
          </a:r>
          <a:r>
            <a:rPr lang="en-US" dirty="0" err="1" smtClean="0"/>
            <a:t>kN</a:t>
          </a:r>
          <a:r>
            <a:rPr lang="en-US" dirty="0" smtClean="0"/>
            <a:t>)</a:t>
          </a:r>
          <a:endParaRPr lang="en-US" dirty="0"/>
        </a:p>
      </dgm:t>
    </dgm:pt>
    <dgm:pt modelId="{E9F7439D-C66D-4D40-9A18-40F7425C2789}" type="parTrans" cxnId="{0BADD7E7-BB54-4887-8916-5E4886D7D2EE}">
      <dgm:prSet/>
      <dgm:spPr/>
      <dgm:t>
        <a:bodyPr/>
        <a:lstStyle/>
        <a:p>
          <a:endParaRPr lang="en-US"/>
        </a:p>
      </dgm:t>
    </dgm:pt>
    <dgm:pt modelId="{5DDF8F36-7658-4F7F-87F9-8B1F9E30332A}" type="sibTrans" cxnId="{0BADD7E7-BB54-4887-8916-5E4886D7D2EE}">
      <dgm:prSet/>
      <dgm:spPr/>
      <dgm:t>
        <a:bodyPr/>
        <a:lstStyle/>
        <a:p>
          <a:endParaRPr lang="en-US"/>
        </a:p>
      </dgm:t>
    </dgm:pt>
    <dgm:pt modelId="{1ACB1053-70DE-45D8-AA6A-4C4FCD920259}">
      <dgm:prSet phldrT="[Text]"/>
      <dgm:spPr/>
      <dgm:t>
        <a:bodyPr/>
        <a:lstStyle/>
        <a:p>
          <a:r>
            <a:rPr lang="en-US" dirty="0" smtClean="0"/>
            <a:t>Steel</a:t>
          </a:r>
          <a:endParaRPr lang="en-US" dirty="0"/>
        </a:p>
      </dgm:t>
    </dgm:pt>
    <dgm:pt modelId="{41266649-A218-4A4F-BB4D-32ACB1B704DA}" type="parTrans" cxnId="{5AB245CD-ECF4-4B96-9403-E16C6C4C0B59}">
      <dgm:prSet/>
      <dgm:spPr/>
      <dgm:t>
        <a:bodyPr/>
        <a:lstStyle/>
        <a:p>
          <a:endParaRPr lang="en-US"/>
        </a:p>
      </dgm:t>
    </dgm:pt>
    <dgm:pt modelId="{26F8F3F9-2B82-462F-869B-345E27D0BE89}" type="sibTrans" cxnId="{5AB245CD-ECF4-4B96-9403-E16C6C4C0B59}">
      <dgm:prSet/>
      <dgm:spPr/>
      <dgm:t>
        <a:bodyPr/>
        <a:lstStyle/>
        <a:p>
          <a:endParaRPr lang="en-US"/>
        </a:p>
      </dgm:t>
    </dgm:pt>
    <dgm:pt modelId="{243896D1-F65F-4DEC-8126-258F247C40C0}">
      <dgm:prSet phldrT="[Text]"/>
      <dgm:spPr/>
      <dgm:t>
        <a:bodyPr/>
        <a:lstStyle/>
        <a:p>
          <a:r>
            <a:rPr lang="en-US" dirty="0" smtClean="0"/>
            <a:t>Large load carrying capacity</a:t>
          </a:r>
          <a:endParaRPr lang="en-US" dirty="0"/>
        </a:p>
      </dgm:t>
    </dgm:pt>
    <dgm:pt modelId="{6CEC7295-7F63-4399-8658-3427E4448062}" type="parTrans" cxnId="{A4883F91-309E-4F46-A7FE-D8E682773AF3}">
      <dgm:prSet/>
      <dgm:spPr/>
      <dgm:t>
        <a:bodyPr/>
        <a:lstStyle/>
        <a:p>
          <a:endParaRPr lang="en-US"/>
        </a:p>
      </dgm:t>
    </dgm:pt>
    <dgm:pt modelId="{2586DDFE-FAD6-4551-9A02-A75B1FE90C86}" type="sibTrans" cxnId="{A4883F91-309E-4F46-A7FE-D8E682773AF3}">
      <dgm:prSet/>
      <dgm:spPr/>
      <dgm:t>
        <a:bodyPr/>
        <a:lstStyle/>
        <a:p>
          <a:endParaRPr lang="en-US"/>
        </a:p>
      </dgm:t>
    </dgm:pt>
    <dgm:pt modelId="{C7D48FB2-296A-4F8F-AB87-14F25E3C3431}">
      <dgm:prSet phldrT="[Text]"/>
      <dgm:spPr/>
      <dgm:t>
        <a:bodyPr/>
        <a:lstStyle/>
        <a:p>
          <a:r>
            <a:rPr lang="en-US" dirty="0" smtClean="0"/>
            <a:t>Install by driving; high resistance to driving</a:t>
          </a:r>
          <a:endParaRPr lang="en-US" dirty="0"/>
        </a:p>
      </dgm:t>
    </dgm:pt>
    <dgm:pt modelId="{08B34689-10A2-436C-9B44-6BE31485CF5A}" type="parTrans" cxnId="{586067AA-2D94-4AE0-A829-1D7DC743F7BC}">
      <dgm:prSet/>
      <dgm:spPr/>
      <dgm:t>
        <a:bodyPr/>
        <a:lstStyle/>
        <a:p>
          <a:endParaRPr lang="en-US"/>
        </a:p>
      </dgm:t>
    </dgm:pt>
    <dgm:pt modelId="{0B68D6E1-7434-4524-BF0D-34A0E2CD9227}" type="sibTrans" cxnId="{586067AA-2D94-4AE0-A829-1D7DC743F7BC}">
      <dgm:prSet/>
      <dgm:spPr/>
      <dgm:t>
        <a:bodyPr/>
        <a:lstStyle/>
        <a:p>
          <a:endParaRPr lang="en-US"/>
        </a:p>
      </dgm:t>
    </dgm:pt>
    <dgm:pt modelId="{B30EE4AC-05E5-47A3-8B1E-7800C0074A99}">
      <dgm:prSet phldrT="[Text]"/>
      <dgm:spPr/>
      <dgm:t>
        <a:bodyPr/>
        <a:lstStyle/>
        <a:p>
          <a:r>
            <a:rPr lang="en-US" dirty="0" smtClean="0"/>
            <a:t>Install by driving</a:t>
          </a:r>
          <a:endParaRPr lang="en-US" dirty="0"/>
        </a:p>
      </dgm:t>
    </dgm:pt>
    <dgm:pt modelId="{31A230B3-DD53-42C4-A08F-B9BFB69B6F9E}" type="parTrans" cxnId="{47F472DF-6473-41EA-8DC7-3118195990A7}">
      <dgm:prSet/>
      <dgm:spPr/>
      <dgm:t>
        <a:bodyPr/>
        <a:lstStyle/>
        <a:p>
          <a:endParaRPr lang="en-US"/>
        </a:p>
      </dgm:t>
    </dgm:pt>
    <dgm:pt modelId="{A804502D-22BF-4883-8108-14D7B390879C}" type="sibTrans" cxnId="{47F472DF-6473-41EA-8DC7-3118195990A7}">
      <dgm:prSet/>
      <dgm:spPr/>
      <dgm:t>
        <a:bodyPr/>
        <a:lstStyle/>
        <a:p>
          <a:endParaRPr lang="en-US"/>
        </a:p>
      </dgm:t>
    </dgm:pt>
    <dgm:pt modelId="{213668A8-1F5A-4458-8E3D-7A6D6EC733C9}">
      <dgm:prSet phldrT="[Text]"/>
      <dgm:spPr/>
      <dgm:t>
        <a:bodyPr/>
        <a:lstStyle/>
        <a:p>
          <a:r>
            <a:rPr lang="en-US" dirty="0" smtClean="0"/>
            <a:t>Easy to splice</a:t>
          </a:r>
          <a:endParaRPr lang="en-US" dirty="0"/>
        </a:p>
      </dgm:t>
    </dgm:pt>
    <dgm:pt modelId="{615AC6F6-1858-4282-BC99-BE2ECF89BC5F}" type="parTrans" cxnId="{07ED29AB-26EC-4E2B-9162-62F861FB712B}">
      <dgm:prSet/>
      <dgm:spPr/>
      <dgm:t>
        <a:bodyPr/>
        <a:lstStyle/>
        <a:p>
          <a:endParaRPr lang="en-US"/>
        </a:p>
      </dgm:t>
    </dgm:pt>
    <dgm:pt modelId="{08260CA8-DFBF-48AA-A210-5AFBE5030C8C}" type="sibTrans" cxnId="{07ED29AB-26EC-4E2B-9162-62F861FB712B}">
      <dgm:prSet/>
      <dgm:spPr/>
      <dgm:t>
        <a:bodyPr/>
        <a:lstStyle/>
        <a:p>
          <a:endParaRPr lang="en-US"/>
        </a:p>
      </dgm:t>
    </dgm:pt>
    <dgm:pt modelId="{4E580593-3D12-4495-A9A4-5BA22561FFD9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AE81FD86-2DF5-4C20-8F8D-9EB79C8A71E4}" type="parTrans" cxnId="{01BE471E-12CE-4E61-A31D-0AFDACB8C73A}">
      <dgm:prSet/>
      <dgm:spPr/>
      <dgm:t>
        <a:bodyPr/>
        <a:lstStyle/>
        <a:p>
          <a:endParaRPr lang="en-US"/>
        </a:p>
      </dgm:t>
    </dgm:pt>
    <dgm:pt modelId="{5E19FF35-C15E-410D-83E1-7D195D8C26BD}" type="sibTrans" cxnId="{01BE471E-12CE-4E61-A31D-0AFDACB8C73A}">
      <dgm:prSet/>
      <dgm:spPr/>
      <dgm:t>
        <a:bodyPr/>
        <a:lstStyle/>
        <a:p>
          <a:endParaRPr lang="en-US"/>
        </a:p>
      </dgm:t>
    </dgm:pt>
    <dgm:pt modelId="{86272981-6576-48B2-AFCE-B915DCA50458}">
      <dgm:prSet phldrT="[Text]"/>
      <dgm:spPr/>
      <dgm:t>
        <a:bodyPr/>
        <a:lstStyle/>
        <a:p>
          <a:r>
            <a:rPr lang="en-US" dirty="0" smtClean="0"/>
            <a:t>Can include more than one of the above three materials</a:t>
          </a:r>
          <a:endParaRPr lang="en-US" dirty="0"/>
        </a:p>
      </dgm:t>
    </dgm:pt>
    <dgm:pt modelId="{8E97443A-E858-41AA-AD17-B06C7EE753BA}" type="parTrans" cxnId="{2BD6D35D-A608-4010-A1D1-B1ECBE54AD5B}">
      <dgm:prSet/>
      <dgm:spPr/>
      <dgm:t>
        <a:bodyPr/>
        <a:lstStyle/>
        <a:p>
          <a:endParaRPr lang="en-US"/>
        </a:p>
      </dgm:t>
    </dgm:pt>
    <dgm:pt modelId="{826DEFEA-2F9C-431D-9ADF-75089B2B5F31}" type="sibTrans" cxnId="{2BD6D35D-A608-4010-A1D1-B1ECBE54AD5B}">
      <dgm:prSet/>
      <dgm:spPr/>
      <dgm:t>
        <a:bodyPr/>
        <a:lstStyle/>
        <a:p>
          <a:endParaRPr lang="en-US"/>
        </a:p>
      </dgm:t>
    </dgm:pt>
    <dgm:pt modelId="{63104201-A179-40AA-9B2A-5BE4130E44CC}">
      <dgm:prSet phldrT="[Text]"/>
      <dgm:spPr/>
      <dgm:t>
        <a:bodyPr/>
        <a:lstStyle/>
        <a:p>
          <a:r>
            <a:rPr lang="en-US" dirty="0" smtClean="0"/>
            <a:t>Can be made of Fiber Reinforced Polymers (FRP)</a:t>
          </a:r>
          <a:endParaRPr lang="en-US" dirty="0"/>
        </a:p>
      </dgm:t>
    </dgm:pt>
    <dgm:pt modelId="{31B35602-333B-4B5B-AC20-C13FC0100B97}" type="sibTrans" cxnId="{DADD3713-46BA-428E-A8D6-379FE77F300D}">
      <dgm:prSet/>
      <dgm:spPr/>
      <dgm:t>
        <a:bodyPr/>
        <a:lstStyle/>
        <a:p>
          <a:endParaRPr lang="en-US"/>
        </a:p>
      </dgm:t>
    </dgm:pt>
    <dgm:pt modelId="{6EAF0D28-33EF-4863-9257-F04ED63390E9}" type="parTrans" cxnId="{DADD3713-46BA-428E-A8D6-379FE77F300D}">
      <dgm:prSet/>
      <dgm:spPr/>
      <dgm:t>
        <a:bodyPr/>
        <a:lstStyle/>
        <a:p>
          <a:endParaRPr lang="en-US"/>
        </a:p>
      </dgm:t>
    </dgm:pt>
    <dgm:pt modelId="{3BF4DA59-5BF1-4005-B159-CE81B82C2E25}" type="pres">
      <dgm:prSet presAssocID="{8A225F10-4951-4847-976A-5EF39BFC6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17DE0-9837-4417-89AD-5BF4FA2BE3E4}" type="pres">
      <dgm:prSet presAssocID="{20F93FE8-AA57-4E87-858C-225044244F04}" presName="linNode" presStyleCnt="0"/>
      <dgm:spPr/>
    </dgm:pt>
    <dgm:pt modelId="{EECD1505-ADB3-4FA6-ACAC-6775D1D93204}" type="pres">
      <dgm:prSet presAssocID="{20F93FE8-AA57-4E87-858C-225044244F0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B3CBD-4325-4E2C-A287-60B1AFD4EAD6}" type="pres">
      <dgm:prSet presAssocID="{20F93FE8-AA57-4E87-858C-225044244F0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8878-8493-4A19-B466-9B4B76BABFC0}" type="pres">
      <dgm:prSet presAssocID="{FD0718E7-4144-4780-8580-9EBDE9BE902B}" presName="sp" presStyleCnt="0"/>
      <dgm:spPr/>
    </dgm:pt>
    <dgm:pt modelId="{85A395CC-F56A-4518-8B7C-E884C8808FA7}" type="pres">
      <dgm:prSet presAssocID="{3F896B07-EC72-4BE6-B68D-FE2F1AF8BA42}" presName="linNode" presStyleCnt="0"/>
      <dgm:spPr/>
    </dgm:pt>
    <dgm:pt modelId="{8D64861B-7E23-48E5-B4E5-5773BD105A1A}" type="pres">
      <dgm:prSet presAssocID="{3F896B07-EC72-4BE6-B68D-FE2F1AF8BA4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E8B92-29DE-4B6F-8515-FEC46762E9EC}" type="pres">
      <dgm:prSet presAssocID="{3F896B07-EC72-4BE6-B68D-FE2F1AF8BA4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08BAB-12B3-4A7D-836E-BEFC38A92268}" type="pres">
      <dgm:prSet presAssocID="{44371507-6964-429B-9BAB-0BCEE026DCD5}" presName="sp" presStyleCnt="0"/>
      <dgm:spPr/>
    </dgm:pt>
    <dgm:pt modelId="{D528E2AC-318C-41EE-9005-1270672170F4}" type="pres">
      <dgm:prSet presAssocID="{1ACB1053-70DE-45D8-AA6A-4C4FCD920259}" presName="linNode" presStyleCnt="0"/>
      <dgm:spPr/>
    </dgm:pt>
    <dgm:pt modelId="{F37987D4-CBFB-43BE-845C-4ECE92438042}" type="pres">
      <dgm:prSet presAssocID="{1ACB1053-70DE-45D8-AA6A-4C4FCD92025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5DC7-000C-4BAE-A3C3-D48417841F68}" type="pres">
      <dgm:prSet presAssocID="{1ACB1053-70DE-45D8-AA6A-4C4FCD92025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5D826-93F8-44AF-9567-D73394BE4082}" type="pres">
      <dgm:prSet presAssocID="{26F8F3F9-2B82-462F-869B-345E27D0BE89}" presName="sp" presStyleCnt="0"/>
      <dgm:spPr/>
    </dgm:pt>
    <dgm:pt modelId="{C9D687C2-F7AE-47B6-92BE-3E3A7EAB1747}" type="pres">
      <dgm:prSet presAssocID="{4E580593-3D12-4495-A9A4-5BA22561FFD9}" presName="linNode" presStyleCnt="0"/>
      <dgm:spPr/>
    </dgm:pt>
    <dgm:pt modelId="{58DAA05D-7AEF-4117-B96D-E82548CA0551}" type="pres">
      <dgm:prSet presAssocID="{4E580593-3D12-4495-A9A4-5BA22561FFD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3073-3BE2-41F9-BEC7-6667E1B36AEB}" type="pres">
      <dgm:prSet presAssocID="{4E580593-3D12-4495-A9A4-5BA22561FFD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472DF-6473-41EA-8DC7-3118195990A7}" srcId="{20F93FE8-AA57-4E87-858C-225044244F04}" destId="{B30EE4AC-05E5-47A3-8B1E-7800C0074A99}" srcOrd="2" destOrd="0" parTransId="{31A230B3-DD53-42C4-A08F-B9BFB69B6F9E}" sibTransId="{A804502D-22BF-4883-8108-14D7B390879C}"/>
    <dgm:cxn modelId="{5AB245CD-ECF4-4B96-9403-E16C6C4C0B59}" srcId="{8A225F10-4951-4847-976A-5EF39BFC64F1}" destId="{1ACB1053-70DE-45D8-AA6A-4C4FCD920259}" srcOrd="2" destOrd="0" parTransId="{41266649-A218-4A4F-BB4D-32ACB1B704DA}" sibTransId="{26F8F3F9-2B82-462F-869B-345E27D0BE89}"/>
    <dgm:cxn modelId="{922BB1FD-EEAF-4D84-804E-9A1DC812B6AE}" type="presOf" srcId="{63104201-A179-40AA-9B2A-5BE4130E44CC}" destId="{6AED3073-3BE2-41F9-BEC7-6667E1B36AEB}" srcOrd="0" destOrd="1" presId="urn:microsoft.com/office/officeart/2005/8/layout/vList5"/>
    <dgm:cxn modelId="{C3717E71-EEEC-4581-88AE-D022889FD7F2}" type="presOf" srcId="{86272981-6576-48B2-AFCE-B915DCA50458}" destId="{6AED3073-3BE2-41F9-BEC7-6667E1B36AEB}" srcOrd="0" destOrd="0" presId="urn:microsoft.com/office/officeart/2005/8/layout/vList5"/>
    <dgm:cxn modelId="{93FCD15B-20B4-4D2F-824E-2E8430FC5EB5}" type="presOf" srcId="{EC60BD63-9FF2-4595-AF50-BE93659B3908}" destId="{459E8B92-29DE-4B6F-8515-FEC46762E9EC}" srcOrd="0" destOrd="0" presId="urn:microsoft.com/office/officeart/2005/8/layout/vList5"/>
    <dgm:cxn modelId="{C99F2DF6-E7E0-4A01-9CFA-60BC27EB56D3}" type="presOf" srcId="{3F896B07-EC72-4BE6-B68D-FE2F1AF8BA42}" destId="{8D64861B-7E23-48E5-B4E5-5773BD105A1A}" srcOrd="0" destOrd="0" presId="urn:microsoft.com/office/officeart/2005/8/layout/vList5"/>
    <dgm:cxn modelId="{072E2254-9086-403F-895A-217E64691560}" type="presOf" srcId="{1ACB1053-70DE-45D8-AA6A-4C4FCD920259}" destId="{F37987D4-CBFB-43BE-845C-4ECE92438042}" srcOrd="0" destOrd="0" presId="urn:microsoft.com/office/officeart/2005/8/layout/vList5"/>
    <dgm:cxn modelId="{0BADD7E7-BB54-4887-8916-5E4886D7D2EE}" srcId="{3F896B07-EC72-4BE6-B68D-FE2F1AF8BA42}" destId="{D973A0C6-5FCA-452F-8599-DF0712594FDF}" srcOrd="1" destOrd="0" parTransId="{E9F7439D-C66D-4D40-9A18-40F7425C2789}" sibTransId="{5DDF8F36-7658-4F7F-87F9-8B1F9E30332A}"/>
    <dgm:cxn modelId="{19E85B93-EBBF-4276-9D8E-9AE00D8E8894}" srcId="{8A225F10-4951-4847-976A-5EF39BFC64F1}" destId="{20F93FE8-AA57-4E87-858C-225044244F04}" srcOrd="0" destOrd="0" parTransId="{FA37DB75-2882-4C80-9074-E7165D1D9878}" sibTransId="{FD0718E7-4144-4780-8580-9EBDE9BE902B}"/>
    <dgm:cxn modelId="{A8262061-5416-4FF0-BAE9-7F32D8E7BE68}" type="presOf" srcId="{4E580593-3D12-4495-A9A4-5BA22561FFD9}" destId="{58DAA05D-7AEF-4117-B96D-E82548CA0551}" srcOrd="0" destOrd="0" presId="urn:microsoft.com/office/officeart/2005/8/layout/vList5"/>
    <dgm:cxn modelId="{950F53E0-9B5D-4F3D-9776-9C9CDAEA9506}" srcId="{20F93FE8-AA57-4E87-858C-225044244F04}" destId="{65EADD10-A5CE-4EE7-BE21-9721467DFE9C}" srcOrd="0" destOrd="0" parTransId="{4A64BC6E-96A6-49F5-B42E-B06E3A2F707D}" sibTransId="{5E363393-F090-4564-ABB0-6955ECC20403}"/>
    <dgm:cxn modelId="{EDD155B8-CE2D-43FF-9DEE-1386C929A03D}" type="presOf" srcId="{76AC2080-B5B9-4DEF-913E-3A7FAB2A6F9B}" destId="{7A4B3CBD-4325-4E2C-A287-60B1AFD4EAD6}" srcOrd="0" destOrd="1" presId="urn:microsoft.com/office/officeart/2005/8/layout/vList5"/>
    <dgm:cxn modelId="{2BD6D35D-A608-4010-A1D1-B1ECBE54AD5B}" srcId="{4E580593-3D12-4495-A9A4-5BA22561FFD9}" destId="{86272981-6576-48B2-AFCE-B915DCA50458}" srcOrd="0" destOrd="0" parTransId="{8E97443A-E858-41AA-AD17-B06C7EE753BA}" sibTransId="{826DEFEA-2F9C-431D-9ADF-75089B2B5F31}"/>
    <dgm:cxn modelId="{40B44195-3A8A-49B4-9F6D-60F5BDA18D16}" type="presOf" srcId="{20F93FE8-AA57-4E87-858C-225044244F04}" destId="{EECD1505-ADB3-4FA6-ACAC-6775D1D93204}" srcOrd="0" destOrd="0" presId="urn:microsoft.com/office/officeart/2005/8/layout/vList5"/>
    <dgm:cxn modelId="{EB335611-5606-4389-9860-2A3692E32B40}" type="presOf" srcId="{65EADD10-A5CE-4EE7-BE21-9721467DFE9C}" destId="{7A4B3CBD-4325-4E2C-A287-60B1AFD4EAD6}" srcOrd="0" destOrd="0" presId="urn:microsoft.com/office/officeart/2005/8/layout/vList5"/>
    <dgm:cxn modelId="{F6E2441D-9B8E-4D5A-8134-D296A3CE39BE}" type="presOf" srcId="{D973A0C6-5FCA-452F-8599-DF0712594FDF}" destId="{459E8B92-29DE-4B6F-8515-FEC46762E9EC}" srcOrd="0" destOrd="1" presId="urn:microsoft.com/office/officeart/2005/8/layout/vList5"/>
    <dgm:cxn modelId="{F184880E-5704-4905-9AC5-E286347BA1AC}" type="presOf" srcId="{8A225F10-4951-4847-976A-5EF39BFC64F1}" destId="{3BF4DA59-5BF1-4005-B159-CE81B82C2E25}" srcOrd="0" destOrd="0" presId="urn:microsoft.com/office/officeart/2005/8/layout/vList5"/>
    <dgm:cxn modelId="{979941BC-F745-40AA-A7F6-B75083047ADE}" type="presOf" srcId="{C7D48FB2-296A-4F8F-AB87-14F25E3C3431}" destId="{D8DC5DC7-000C-4BAE-A3C3-D48417841F68}" srcOrd="0" destOrd="2" presId="urn:microsoft.com/office/officeart/2005/8/layout/vList5"/>
    <dgm:cxn modelId="{9F2C9A43-109D-4E55-88DD-47F252B9BFF0}" type="presOf" srcId="{B30EE4AC-05E5-47A3-8B1E-7800C0074A99}" destId="{7A4B3CBD-4325-4E2C-A287-60B1AFD4EAD6}" srcOrd="0" destOrd="2" presId="urn:microsoft.com/office/officeart/2005/8/layout/vList5"/>
    <dgm:cxn modelId="{A4883F91-309E-4F46-A7FE-D8E682773AF3}" srcId="{1ACB1053-70DE-45D8-AA6A-4C4FCD920259}" destId="{243896D1-F65F-4DEC-8126-258F247C40C0}" srcOrd="0" destOrd="0" parTransId="{6CEC7295-7F63-4399-8658-3427E4448062}" sibTransId="{2586DDFE-FAD6-4551-9A02-A75B1FE90C86}"/>
    <dgm:cxn modelId="{17138362-5160-4810-842E-3796FFC890D3}" type="presOf" srcId="{213668A8-1F5A-4458-8E3D-7A6D6EC733C9}" destId="{D8DC5DC7-000C-4BAE-A3C3-D48417841F68}" srcOrd="0" destOrd="1" presId="urn:microsoft.com/office/officeart/2005/8/layout/vList5"/>
    <dgm:cxn modelId="{1822A744-7CB8-4D5B-9528-80A0B339DB3E}" srcId="{20F93FE8-AA57-4E87-858C-225044244F04}" destId="{76AC2080-B5B9-4DEF-913E-3A7FAB2A6F9B}" srcOrd="1" destOrd="0" parTransId="{14CDFB9C-FFFD-4987-A260-F6F46A5E034A}" sibTransId="{4CFBFBEE-C20F-4D03-9DD6-97A8C734AB91}"/>
    <dgm:cxn modelId="{586067AA-2D94-4AE0-A829-1D7DC743F7BC}" srcId="{1ACB1053-70DE-45D8-AA6A-4C4FCD920259}" destId="{C7D48FB2-296A-4F8F-AB87-14F25E3C3431}" srcOrd="2" destOrd="0" parTransId="{08B34689-10A2-436C-9B44-6BE31485CF5A}" sibTransId="{0B68D6E1-7434-4524-BF0D-34A0E2CD9227}"/>
    <dgm:cxn modelId="{EA75B364-F7AD-42BB-A0FB-C2B821E1C71F}" type="presOf" srcId="{243896D1-F65F-4DEC-8126-258F247C40C0}" destId="{D8DC5DC7-000C-4BAE-A3C3-D48417841F68}" srcOrd="0" destOrd="0" presId="urn:microsoft.com/office/officeart/2005/8/layout/vList5"/>
    <dgm:cxn modelId="{01BE471E-12CE-4E61-A31D-0AFDACB8C73A}" srcId="{8A225F10-4951-4847-976A-5EF39BFC64F1}" destId="{4E580593-3D12-4495-A9A4-5BA22561FFD9}" srcOrd="3" destOrd="0" parTransId="{AE81FD86-2DF5-4C20-8F8D-9EB79C8A71E4}" sibTransId="{5E19FF35-C15E-410D-83E1-7D195D8C26BD}"/>
    <dgm:cxn modelId="{467F44D8-CF31-4EC9-8F6D-6E9BC29DE23F}" srcId="{8A225F10-4951-4847-976A-5EF39BFC64F1}" destId="{3F896B07-EC72-4BE6-B68D-FE2F1AF8BA42}" srcOrd="1" destOrd="0" parTransId="{031A3369-CC84-49EF-8D4F-49DF11072B9B}" sibTransId="{44371507-6964-429B-9BAB-0BCEE026DCD5}"/>
    <dgm:cxn modelId="{C0D0A632-0A9C-420A-8EE6-706C7B57D1C0}" srcId="{3F896B07-EC72-4BE6-B68D-FE2F1AF8BA42}" destId="{EC60BD63-9FF2-4595-AF50-BE93659B3908}" srcOrd="0" destOrd="0" parTransId="{EE17965D-479D-4C71-B0E7-1572926A4236}" sibTransId="{B9379346-D292-48AA-A329-052353727056}"/>
    <dgm:cxn modelId="{07ED29AB-26EC-4E2B-9162-62F861FB712B}" srcId="{1ACB1053-70DE-45D8-AA6A-4C4FCD920259}" destId="{213668A8-1F5A-4458-8E3D-7A6D6EC733C9}" srcOrd="1" destOrd="0" parTransId="{615AC6F6-1858-4282-BC99-BE2ECF89BC5F}" sibTransId="{08260CA8-DFBF-48AA-A210-5AFBE5030C8C}"/>
    <dgm:cxn modelId="{DADD3713-46BA-428E-A8D6-379FE77F300D}" srcId="{4E580593-3D12-4495-A9A4-5BA22561FFD9}" destId="{63104201-A179-40AA-9B2A-5BE4130E44CC}" srcOrd="1" destOrd="0" parTransId="{6EAF0D28-33EF-4863-9257-F04ED63390E9}" sibTransId="{31B35602-333B-4B5B-AC20-C13FC0100B97}"/>
    <dgm:cxn modelId="{83E3CC63-6167-43E2-8312-A0B65EF5801A}" type="presParOf" srcId="{3BF4DA59-5BF1-4005-B159-CE81B82C2E25}" destId="{2A217DE0-9837-4417-89AD-5BF4FA2BE3E4}" srcOrd="0" destOrd="0" presId="urn:microsoft.com/office/officeart/2005/8/layout/vList5"/>
    <dgm:cxn modelId="{565239A3-34EF-4D70-AB82-D9DF76A295F7}" type="presParOf" srcId="{2A217DE0-9837-4417-89AD-5BF4FA2BE3E4}" destId="{EECD1505-ADB3-4FA6-ACAC-6775D1D93204}" srcOrd="0" destOrd="0" presId="urn:microsoft.com/office/officeart/2005/8/layout/vList5"/>
    <dgm:cxn modelId="{D8780401-F914-4CC1-979D-0E0604895CB1}" type="presParOf" srcId="{2A217DE0-9837-4417-89AD-5BF4FA2BE3E4}" destId="{7A4B3CBD-4325-4E2C-A287-60B1AFD4EAD6}" srcOrd="1" destOrd="0" presId="urn:microsoft.com/office/officeart/2005/8/layout/vList5"/>
    <dgm:cxn modelId="{89ABB057-DA36-4F9E-89D4-9F1B48489DB2}" type="presParOf" srcId="{3BF4DA59-5BF1-4005-B159-CE81B82C2E25}" destId="{E11D8878-8493-4A19-B466-9B4B76BABFC0}" srcOrd="1" destOrd="0" presId="urn:microsoft.com/office/officeart/2005/8/layout/vList5"/>
    <dgm:cxn modelId="{0C08C4CE-29D2-4501-92EE-4AFC2B5F2269}" type="presParOf" srcId="{3BF4DA59-5BF1-4005-B159-CE81B82C2E25}" destId="{85A395CC-F56A-4518-8B7C-E884C8808FA7}" srcOrd="2" destOrd="0" presId="urn:microsoft.com/office/officeart/2005/8/layout/vList5"/>
    <dgm:cxn modelId="{F32DB00F-C86E-41AC-AEF0-FD8AB3582B38}" type="presParOf" srcId="{85A395CC-F56A-4518-8B7C-E884C8808FA7}" destId="{8D64861B-7E23-48E5-B4E5-5773BD105A1A}" srcOrd="0" destOrd="0" presId="urn:microsoft.com/office/officeart/2005/8/layout/vList5"/>
    <dgm:cxn modelId="{FC648377-F1A8-4D4B-A5E3-65EEFF6E9F1C}" type="presParOf" srcId="{85A395CC-F56A-4518-8B7C-E884C8808FA7}" destId="{459E8B92-29DE-4B6F-8515-FEC46762E9EC}" srcOrd="1" destOrd="0" presId="urn:microsoft.com/office/officeart/2005/8/layout/vList5"/>
    <dgm:cxn modelId="{94A057DA-E31B-4C85-8316-AE635991E74B}" type="presParOf" srcId="{3BF4DA59-5BF1-4005-B159-CE81B82C2E25}" destId="{4F308BAB-12B3-4A7D-836E-BEFC38A92268}" srcOrd="3" destOrd="0" presId="urn:microsoft.com/office/officeart/2005/8/layout/vList5"/>
    <dgm:cxn modelId="{6905CFFB-C433-4ADE-A014-C8955C4E724D}" type="presParOf" srcId="{3BF4DA59-5BF1-4005-B159-CE81B82C2E25}" destId="{D528E2AC-318C-41EE-9005-1270672170F4}" srcOrd="4" destOrd="0" presId="urn:microsoft.com/office/officeart/2005/8/layout/vList5"/>
    <dgm:cxn modelId="{DE46F499-C8EF-4BF6-8D51-ED6FEF57AC07}" type="presParOf" srcId="{D528E2AC-318C-41EE-9005-1270672170F4}" destId="{F37987D4-CBFB-43BE-845C-4ECE92438042}" srcOrd="0" destOrd="0" presId="urn:microsoft.com/office/officeart/2005/8/layout/vList5"/>
    <dgm:cxn modelId="{5C4EBE49-FDBF-44EE-80EC-C8458B30673E}" type="presParOf" srcId="{D528E2AC-318C-41EE-9005-1270672170F4}" destId="{D8DC5DC7-000C-4BAE-A3C3-D48417841F68}" srcOrd="1" destOrd="0" presId="urn:microsoft.com/office/officeart/2005/8/layout/vList5"/>
    <dgm:cxn modelId="{2A67D075-BBF0-4BAC-AFEA-761FEADE0269}" type="presParOf" srcId="{3BF4DA59-5BF1-4005-B159-CE81B82C2E25}" destId="{E1C5D826-93F8-44AF-9567-D73394BE4082}" srcOrd="5" destOrd="0" presId="urn:microsoft.com/office/officeart/2005/8/layout/vList5"/>
    <dgm:cxn modelId="{AA8EF02A-8803-4533-BE2E-39B04B3E3064}" type="presParOf" srcId="{3BF4DA59-5BF1-4005-B159-CE81B82C2E25}" destId="{C9D687C2-F7AE-47B6-92BE-3E3A7EAB1747}" srcOrd="6" destOrd="0" presId="urn:microsoft.com/office/officeart/2005/8/layout/vList5"/>
    <dgm:cxn modelId="{5315BD2B-6537-4B52-BC58-349920163AF6}" type="presParOf" srcId="{C9D687C2-F7AE-47B6-92BE-3E3A7EAB1747}" destId="{58DAA05D-7AEF-4117-B96D-E82548CA0551}" srcOrd="0" destOrd="0" presId="urn:microsoft.com/office/officeart/2005/8/layout/vList5"/>
    <dgm:cxn modelId="{7B5A87AC-CFDB-41AE-B9E0-FB24C5D3D814}" type="presParOf" srcId="{C9D687C2-F7AE-47B6-92BE-3E3A7EAB1747}" destId="{6AED3073-3BE2-41F9-BEC7-6667E1B36A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A50CA-7192-4D2A-A145-5E819B0C14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24AA3-197C-420B-BE74-EC490C0C628B}">
      <dgm:prSet phldrT="[Text]"/>
      <dgm:spPr/>
      <dgm:t>
        <a:bodyPr/>
        <a:lstStyle/>
        <a:p>
          <a:r>
            <a:rPr lang="en-US" dirty="0" smtClean="0"/>
            <a:t>Drop Hammer</a:t>
          </a:r>
          <a:endParaRPr lang="en-US" dirty="0"/>
        </a:p>
      </dgm:t>
    </dgm:pt>
    <dgm:pt modelId="{770D3F55-F442-465C-81D1-FE5FB5FAD579}" type="parTrans" cxnId="{BE56025D-07CC-4CF1-9027-F8FC0143D970}">
      <dgm:prSet/>
      <dgm:spPr/>
      <dgm:t>
        <a:bodyPr/>
        <a:lstStyle/>
        <a:p>
          <a:endParaRPr lang="en-US"/>
        </a:p>
      </dgm:t>
    </dgm:pt>
    <dgm:pt modelId="{DAF8C644-B35A-4C68-A82C-47D4817CF895}" type="sibTrans" cxnId="{BE56025D-07CC-4CF1-9027-F8FC0143D970}">
      <dgm:prSet/>
      <dgm:spPr/>
      <dgm:t>
        <a:bodyPr/>
        <a:lstStyle/>
        <a:p>
          <a:endParaRPr lang="en-US"/>
        </a:p>
      </dgm:t>
    </dgm:pt>
    <dgm:pt modelId="{49829D39-3F8D-42ED-87AF-EBFE9E72CFED}">
      <dgm:prSet phldrT="[Text]"/>
      <dgm:spPr/>
      <dgm:t>
        <a:bodyPr/>
        <a:lstStyle/>
        <a:p>
          <a:r>
            <a:rPr lang="en-US" dirty="0" smtClean="0"/>
            <a:t>Free fall of hammer – raised by hoist</a:t>
          </a:r>
          <a:endParaRPr lang="en-US" dirty="0"/>
        </a:p>
      </dgm:t>
    </dgm:pt>
    <dgm:pt modelId="{1CD02B13-46B5-4581-A0DA-70B869F78145}" type="parTrans" cxnId="{7D94217D-82AB-45F5-9161-70578AAE7C66}">
      <dgm:prSet/>
      <dgm:spPr/>
      <dgm:t>
        <a:bodyPr/>
        <a:lstStyle/>
        <a:p>
          <a:endParaRPr lang="en-US"/>
        </a:p>
      </dgm:t>
    </dgm:pt>
    <dgm:pt modelId="{DC51BE37-2264-42F4-A48B-BD589CB633B0}" type="sibTrans" cxnId="{7D94217D-82AB-45F5-9161-70578AAE7C66}">
      <dgm:prSet/>
      <dgm:spPr/>
      <dgm:t>
        <a:bodyPr/>
        <a:lstStyle/>
        <a:p>
          <a:endParaRPr lang="en-US"/>
        </a:p>
      </dgm:t>
    </dgm:pt>
    <dgm:pt modelId="{FA16928B-5B13-4237-B1C9-97DB9C89C2BB}">
      <dgm:prSet phldrT="[Text]"/>
      <dgm:spPr/>
      <dgm:t>
        <a:bodyPr/>
        <a:lstStyle/>
        <a:p>
          <a:r>
            <a:rPr lang="en-US" dirty="0" smtClean="0"/>
            <a:t>Old fashion and simple</a:t>
          </a:r>
          <a:endParaRPr lang="en-US" dirty="0"/>
        </a:p>
      </dgm:t>
    </dgm:pt>
    <dgm:pt modelId="{1117EEB1-86CC-4770-8992-1C2170CA2474}" type="parTrans" cxnId="{A83B1DB0-7DB0-42E7-9603-B51EAE477042}">
      <dgm:prSet/>
      <dgm:spPr/>
      <dgm:t>
        <a:bodyPr/>
        <a:lstStyle/>
        <a:p>
          <a:endParaRPr lang="en-US"/>
        </a:p>
      </dgm:t>
    </dgm:pt>
    <dgm:pt modelId="{A0EB5500-A9F6-4A24-A98A-866199C7F43B}" type="sibTrans" cxnId="{A83B1DB0-7DB0-42E7-9603-B51EAE477042}">
      <dgm:prSet/>
      <dgm:spPr/>
      <dgm:t>
        <a:bodyPr/>
        <a:lstStyle/>
        <a:p>
          <a:endParaRPr lang="en-US"/>
        </a:p>
      </dgm:t>
    </dgm:pt>
    <dgm:pt modelId="{22EFCA8A-0AA3-4640-9699-F0626AF57BAE}">
      <dgm:prSet phldrT="[Text]"/>
      <dgm:spPr/>
      <dgm:t>
        <a:bodyPr/>
        <a:lstStyle/>
        <a:p>
          <a:r>
            <a:rPr lang="en-US" dirty="0" smtClean="0"/>
            <a:t>Single/Double acting hammer</a:t>
          </a:r>
          <a:endParaRPr lang="en-US" dirty="0"/>
        </a:p>
      </dgm:t>
    </dgm:pt>
    <dgm:pt modelId="{DD8818BE-8C43-4F1E-B405-E12EA2AFC3B6}" type="parTrans" cxnId="{D2199898-5A29-4D24-ACB0-F786521F3C9D}">
      <dgm:prSet/>
      <dgm:spPr/>
      <dgm:t>
        <a:bodyPr/>
        <a:lstStyle/>
        <a:p>
          <a:endParaRPr lang="en-US"/>
        </a:p>
      </dgm:t>
    </dgm:pt>
    <dgm:pt modelId="{57A4AAE1-D8BF-483C-90AC-872768B49A6B}" type="sibTrans" cxnId="{D2199898-5A29-4D24-ACB0-F786521F3C9D}">
      <dgm:prSet/>
      <dgm:spPr/>
      <dgm:t>
        <a:bodyPr/>
        <a:lstStyle/>
        <a:p>
          <a:endParaRPr lang="en-US"/>
        </a:p>
      </dgm:t>
    </dgm:pt>
    <dgm:pt modelId="{4CCDFBB4-9716-466D-80F5-6064BF833BA2}">
      <dgm:prSet phldrT="[Text]"/>
      <dgm:spPr/>
      <dgm:t>
        <a:bodyPr/>
        <a:lstStyle/>
        <a:p>
          <a:r>
            <a:rPr lang="en-US" dirty="0" smtClean="0"/>
            <a:t>Uses air or steam</a:t>
          </a:r>
          <a:endParaRPr lang="en-US" dirty="0"/>
        </a:p>
      </dgm:t>
    </dgm:pt>
    <dgm:pt modelId="{3067D33A-6552-49FD-A87A-9891893043CC}" type="parTrans" cxnId="{8CB3D0D9-3486-45BB-8747-E4EB2409E654}">
      <dgm:prSet/>
      <dgm:spPr/>
      <dgm:t>
        <a:bodyPr/>
        <a:lstStyle/>
        <a:p>
          <a:endParaRPr lang="en-US"/>
        </a:p>
      </dgm:t>
    </dgm:pt>
    <dgm:pt modelId="{23D67400-9EE3-4C80-AF33-DBDBB7F9EEC1}" type="sibTrans" cxnId="{8CB3D0D9-3486-45BB-8747-E4EB2409E654}">
      <dgm:prSet/>
      <dgm:spPr/>
      <dgm:t>
        <a:bodyPr/>
        <a:lstStyle/>
        <a:p>
          <a:endParaRPr lang="en-US"/>
        </a:p>
      </dgm:t>
    </dgm:pt>
    <dgm:pt modelId="{CF683677-4B3C-4748-935A-EC2E2BA49B14}">
      <dgm:prSet phldrT="[Text]"/>
      <dgm:spPr/>
      <dgm:t>
        <a:bodyPr/>
        <a:lstStyle/>
        <a:p>
          <a:r>
            <a:rPr lang="en-US" dirty="0" smtClean="0"/>
            <a:t>Single acting – compressed air used for upstroke</a:t>
          </a:r>
          <a:endParaRPr lang="en-US" dirty="0"/>
        </a:p>
      </dgm:t>
    </dgm:pt>
    <dgm:pt modelId="{2F510919-7A19-473D-B5D9-7F6EE9AC12DC}" type="parTrans" cxnId="{2BC1DF5F-0566-4D8B-A9E8-89205D2077FE}">
      <dgm:prSet/>
      <dgm:spPr/>
      <dgm:t>
        <a:bodyPr/>
        <a:lstStyle/>
        <a:p>
          <a:endParaRPr lang="en-US"/>
        </a:p>
      </dgm:t>
    </dgm:pt>
    <dgm:pt modelId="{709D356A-AC50-445E-8FD1-93CED58094CB}" type="sibTrans" cxnId="{2BC1DF5F-0566-4D8B-A9E8-89205D2077FE}">
      <dgm:prSet/>
      <dgm:spPr/>
      <dgm:t>
        <a:bodyPr/>
        <a:lstStyle/>
        <a:p>
          <a:endParaRPr lang="en-US"/>
        </a:p>
      </dgm:t>
    </dgm:pt>
    <dgm:pt modelId="{7C9A49A7-B877-461F-A7B5-1BDB157596F8}">
      <dgm:prSet phldrT="[Text]"/>
      <dgm:spPr/>
      <dgm:t>
        <a:bodyPr/>
        <a:lstStyle/>
        <a:p>
          <a:r>
            <a:rPr lang="en-US" dirty="0" smtClean="0"/>
            <a:t>Diesel Hammer</a:t>
          </a:r>
          <a:endParaRPr lang="en-US" dirty="0"/>
        </a:p>
      </dgm:t>
    </dgm:pt>
    <dgm:pt modelId="{83A19AEA-54EF-4BA5-819A-2C01367BE877}" type="parTrans" cxnId="{6DD3E0AD-A21A-4900-8B8D-B6923AFDDEDC}">
      <dgm:prSet/>
      <dgm:spPr/>
      <dgm:t>
        <a:bodyPr/>
        <a:lstStyle/>
        <a:p>
          <a:endParaRPr lang="en-US"/>
        </a:p>
      </dgm:t>
    </dgm:pt>
    <dgm:pt modelId="{89BFFDCC-8C5A-4F4A-88EC-80F9ADA7760F}" type="sibTrans" cxnId="{6DD3E0AD-A21A-4900-8B8D-B6923AFDDEDC}">
      <dgm:prSet/>
      <dgm:spPr/>
      <dgm:t>
        <a:bodyPr/>
        <a:lstStyle/>
        <a:p>
          <a:endParaRPr lang="en-US"/>
        </a:p>
      </dgm:t>
    </dgm:pt>
    <dgm:pt modelId="{92C02549-E21D-489B-B04B-DE05D56433A8}">
      <dgm:prSet phldrT="[Text]"/>
      <dgm:spPr/>
      <dgm:t>
        <a:bodyPr/>
        <a:lstStyle/>
        <a:p>
          <a:r>
            <a:rPr lang="en-US" dirty="0" smtClean="0"/>
            <a:t>Combustion of fuel at the end of downstroke that pushes the hammer up,</a:t>
          </a:r>
          <a:endParaRPr lang="en-US" dirty="0"/>
        </a:p>
      </dgm:t>
    </dgm:pt>
    <dgm:pt modelId="{3EB96869-8D0C-482B-BECC-48E8E44449B2}" type="parTrans" cxnId="{8C5A241E-0309-43FF-B96E-C49B6968745A}">
      <dgm:prSet/>
      <dgm:spPr/>
      <dgm:t>
        <a:bodyPr/>
        <a:lstStyle/>
        <a:p>
          <a:endParaRPr lang="en-US"/>
        </a:p>
      </dgm:t>
    </dgm:pt>
    <dgm:pt modelId="{569C11FB-0DE0-4CA4-916B-A735A7FDBAC4}" type="sibTrans" cxnId="{8C5A241E-0309-43FF-B96E-C49B6968745A}">
      <dgm:prSet/>
      <dgm:spPr/>
      <dgm:t>
        <a:bodyPr/>
        <a:lstStyle/>
        <a:p>
          <a:endParaRPr lang="en-US"/>
        </a:p>
      </dgm:t>
    </dgm:pt>
    <dgm:pt modelId="{84676641-EE00-43D8-B4AC-896DD3B9BA84}">
      <dgm:prSet phldrT="[Text]"/>
      <dgm:spPr/>
      <dgm:t>
        <a:bodyPr/>
        <a:lstStyle/>
        <a:p>
          <a:r>
            <a:rPr lang="en-US" dirty="0" smtClean="0"/>
            <a:t>Double acting – comp air used for up/down strokes</a:t>
          </a:r>
          <a:endParaRPr lang="en-US" dirty="0"/>
        </a:p>
      </dgm:t>
    </dgm:pt>
    <dgm:pt modelId="{86694A6A-B6BB-49C4-9224-54C75262EC25}" type="parTrans" cxnId="{778DF347-639B-4A1F-B0A9-159BD737B722}">
      <dgm:prSet/>
      <dgm:spPr/>
      <dgm:t>
        <a:bodyPr/>
        <a:lstStyle/>
        <a:p>
          <a:endParaRPr lang="en-US"/>
        </a:p>
      </dgm:t>
    </dgm:pt>
    <dgm:pt modelId="{4887316B-6917-4605-B0B5-5F432CC9D517}" type="sibTrans" cxnId="{778DF347-639B-4A1F-B0A9-159BD737B722}">
      <dgm:prSet/>
      <dgm:spPr/>
      <dgm:t>
        <a:bodyPr/>
        <a:lstStyle/>
        <a:p>
          <a:endParaRPr lang="en-US"/>
        </a:p>
      </dgm:t>
    </dgm:pt>
    <dgm:pt modelId="{4F775D47-8D74-439C-A6AB-0EC062AE6550}" type="pres">
      <dgm:prSet presAssocID="{991A50CA-7192-4D2A-A145-5E819B0C14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8A4A5-2935-48A9-AAA9-D63373FD7507}" type="pres">
      <dgm:prSet presAssocID="{02324AA3-197C-420B-BE74-EC490C0C628B}" presName="comp" presStyleCnt="0"/>
      <dgm:spPr/>
    </dgm:pt>
    <dgm:pt modelId="{744FDCDE-F67E-451E-BC66-6A1365C73E04}" type="pres">
      <dgm:prSet presAssocID="{02324AA3-197C-420B-BE74-EC490C0C628B}" presName="box" presStyleLbl="node1" presStyleIdx="0" presStyleCnt="3"/>
      <dgm:spPr/>
      <dgm:t>
        <a:bodyPr/>
        <a:lstStyle/>
        <a:p>
          <a:endParaRPr lang="en-US"/>
        </a:p>
      </dgm:t>
    </dgm:pt>
    <dgm:pt modelId="{BDC3B3FB-999A-4813-87B8-B0D9B9C8F380}" type="pres">
      <dgm:prSet presAssocID="{02324AA3-197C-420B-BE74-EC490C0C628B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CC4E22-8593-4688-8F6F-71603617B22D}" type="pres">
      <dgm:prSet presAssocID="{02324AA3-197C-420B-BE74-EC490C0C62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9FBD5-4905-4854-A007-5B3AC6AE6D84}" type="pres">
      <dgm:prSet presAssocID="{DAF8C644-B35A-4C68-A82C-47D4817CF895}" presName="spacer" presStyleCnt="0"/>
      <dgm:spPr/>
    </dgm:pt>
    <dgm:pt modelId="{9C4AC417-6359-43C5-A61C-3C945948A934}" type="pres">
      <dgm:prSet presAssocID="{22EFCA8A-0AA3-4640-9699-F0626AF57BAE}" presName="comp" presStyleCnt="0"/>
      <dgm:spPr/>
    </dgm:pt>
    <dgm:pt modelId="{7808A113-CCBE-4207-A4C0-7F7807D7137E}" type="pres">
      <dgm:prSet presAssocID="{22EFCA8A-0AA3-4640-9699-F0626AF57BAE}" presName="box" presStyleLbl="node1" presStyleIdx="1" presStyleCnt="3"/>
      <dgm:spPr/>
      <dgm:t>
        <a:bodyPr/>
        <a:lstStyle/>
        <a:p>
          <a:endParaRPr lang="en-US"/>
        </a:p>
      </dgm:t>
    </dgm:pt>
    <dgm:pt modelId="{DE766D8C-71C5-4817-B666-AAAE64FE8831}" type="pres">
      <dgm:prSet presAssocID="{22EFCA8A-0AA3-4640-9699-F0626AF57BA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8E51AE-11D9-407A-94B0-92B61CA23B18}" type="pres">
      <dgm:prSet presAssocID="{22EFCA8A-0AA3-4640-9699-F0626AF57B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2A603-E059-4B2E-95EB-7957C34C78B8}" type="pres">
      <dgm:prSet presAssocID="{57A4AAE1-D8BF-483C-90AC-872768B49A6B}" presName="spacer" presStyleCnt="0"/>
      <dgm:spPr/>
    </dgm:pt>
    <dgm:pt modelId="{4FF39C67-E274-43E0-A916-A3DD9AF3D5D9}" type="pres">
      <dgm:prSet presAssocID="{7C9A49A7-B877-461F-A7B5-1BDB157596F8}" presName="comp" presStyleCnt="0"/>
      <dgm:spPr/>
    </dgm:pt>
    <dgm:pt modelId="{B7D80FCF-6E56-4A43-920A-331E4C3589FE}" type="pres">
      <dgm:prSet presAssocID="{7C9A49A7-B877-461F-A7B5-1BDB157596F8}" presName="box" presStyleLbl="node1" presStyleIdx="2" presStyleCnt="3"/>
      <dgm:spPr/>
      <dgm:t>
        <a:bodyPr/>
        <a:lstStyle/>
        <a:p>
          <a:endParaRPr lang="en-US"/>
        </a:p>
      </dgm:t>
    </dgm:pt>
    <dgm:pt modelId="{BEA4DB79-983D-4CF5-88EF-E59DBA9587F0}" type="pres">
      <dgm:prSet presAssocID="{7C9A49A7-B877-461F-A7B5-1BDB157596F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2A2922C-8A32-4A40-BA91-19BA5BE32121}" type="pres">
      <dgm:prSet presAssocID="{7C9A49A7-B877-461F-A7B5-1BDB157596F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6025D-07CC-4CF1-9027-F8FC0143D970}" srcId="{991A50CA-7192-4D2A-A145-5E819B0C1413}" destId="{02324AA3-197C-420B-BE74-EC490C0C628B}" srcOrd="0" destOrd="0" parTransId="{770D3F55-F442-465C-81D1-FE5FB5FAD579}" sibTransId="{DAF8C644-B35A-4C68-A82C-47D4817CF895}"/>
    <dgm:cxn modelId="{25F90FE3-64D3-43EF-9F0C-455831683B3D}" type="presOf" srcId="{7C9A49A7-B877-461F-A7B5-1BDB157596F8}" destId="{72A2922C-8A32-4A40-BA91-19BA5BE32121}" srcOrd="1" destOrd="0" presId="urn:microsoft.com/office/officeart/2005/8/layout/vList4"/>
    <dgm:cxn modelId="{6DD3E0AD-A21A-4900-8B8D-B6923AFDDEDC}" srcId="{991A50CA-7192-4D2A-A145-5E819B0C1413}" destId="{7C9A49A7-B877-461F-A7B5-1BDB157596F8}" srcOrd="2" destOrd="0" parTransId="{83A19AEA-54EF-4BA5-819A-2C01367BE877}" sibTransId="{89BFFDCC-8C5A-4F4A-88EC-80F9ADA7760F}"/>
    <dgm:cxn modelId="{FC88CDEF-5831-45C3-9F2F-A6518705B31F}" type="presOf" srcId="{FA16928B-5B13-4237-B1C9-97DB9C89C2BB}" destId="{6ECC4E22-8593-4688-8F6F-71603617B22D}" srcOrd="1" destOrd="2" presId="urn:microsoft.com/office/officeart/2005/8/layout/vList4"/>
    <dgm:cxn modelId="{778DF347-639B-4A1F-B0A9-159BD737B722}" srcId="{22EFCA8A-0AA3-4640-9699-F0626AF57BAE}" destId="{84676641-EE00-43D8-B4AC-896DD3B9BA84}" srcOrd="2" destOrd="0" parTransId="{86694A6A-B6BB-49C4-9224-54C75262EC25}" sibTransId="{4887316B-6917-4605-B0B5-5F432CC9D517}"/>
    <dgm:cxn modelId="{DFC68E4F-5123-40CB-A4A0-FA15397225F7}" type="presOf" srcId="{991A50CA-7192-4D2A-A145-5E819B0C1413}" destId="{4F775D47-8D74-439C-A6AB-0EC062AE6550}" srcOrd="0" destOrd="0" presId="urn:microsoft.com/office/officeart/2005/8/layout/vList4"/>
    <dgm:cxn modelId="{D2199898-5A29-4D24-ACB0-F786521F3C9D}" srcId="{991A50CA-7192-4D2A-A145-5E819B0C1413}" destId="{22EFCA8A-0AA3-4640-9699-F0626AF57BAE}" srcOrd="1" destOrd="0" parTransId="{DD8818BE-8C43-4F1E-B405-E12EA2AFC3B6}" sibTransId="{57A4AAE1-D8BF-483C-90AC-872768B49A6B}"/>
    <dgm:cxn modelId="{2BC1DF5F-0566-4D8B-A9E8-89205D2077FE}" srcId="{22EFCA8A-0AA3-4640-9699-F0626AF57BAE}" destId="{CF683677-4B3C-4748-935A-EC2E2BA49B14}" srcOrd="1" destOrd="0" parTransId="{2F510919-7A19-473D-B5D9-7F6EE9AC12DC}" sibTransId="{709D356A-AC50-445E-8FD1-93CED58094CB}"/>
    <dgm:cxn modelId="{5884362F-AC30-4A54-90B1-1CB838244513}" type="presOf" srcId="{FA16928B-5B13-4237-B1C9-97DB9C89C2BB}" destId="{744FDCDE-F67E-451E-BC66-6A1365C73E04}" srcOrd="0" destOrd="2" presId="urn:microsoft.com/office/officeart/2005/8/layout/vList4"/>
    <dgm:cxn modelId="{C38F99FF-9114-4D4B-A98B-16063C444E39}" type="presOf" srcId="{22EFCA8A-0AA3-4640-9699-F0626AF57BAE}" destId="{7808A113-CCBE-4207-A4C0-7F7807D7137E}" srcOrd="0" destOrd="0" presId="urn:microsoft.com/office/officeart/2005/8/layout/vList4"/>
    <dgm:cxn modelId="{21616CD3-8632-4060-9434-19F3C1D1CF3A}" type="presOf" srcId="{02324AA3-197C-420B-BE74-EC490C0C628B}" destId="{6ECC4E22-8593-4688-8F6F-71603617B22D}" srcOrd="1" destOrd="0" presId="urn:microsoft.com/office/officeart/2005/8/layout/vList4"/>
    <dgm:cxn modelId="{59B40471-ABA5-4EC3-AEBD-F1AF3A679F5C}" type="presOf" srcId="{92C02549-E21D-489B-B04B-DE05D56433A8}" destId="{72A2922C-8A32-4A40-BA91-19BA5BE32121}" srcOrd="1" destOrd="1" presId="urn:microsoft.com/office/officeart/2005/8/layout/vList4"/>
    <dgm:cxn modelId="{8E92BD12-9A59-411B-B343-6193CF9ED216}" type="presOf" srcId="{49829D39-3F8D-42ED-87AF-EBFE9E72CFED}" destId="{744FDCDE-F67E-451E-BC66-6A1365C73E04}" srcOrd="0" destOrd="1" presId="urn:microsoft.com/office/officeart/2005/8/layout/vList4"/>
    <dgm:cxn modelId="{A83B1DB0-7DB0-42E7-9603-B51EAE477042}" srcId="{02324AA3-197C-420B-BE74-EC490C0C628B}" destId="{FA16928B-5B13-4237-B1C9-97DB9C89C2BB}" srcOrd="1" destOrd="0" parTransId="{1117EEB1-86CC-4770-8992-1C2170CA2474}" sibTransId="{A0EB5500-A9F6-4A24-A98A-866199C7F43B}"/>
    <dgm:cxn modelId="{D12E1B1D-A31D-47C2-839E-2280C2F4CC33}" type="presOf" srcId="{49829D39-3F8D-42ED-87AF-EBFE9E72CFED}" destId="{6ECC4E22-8593-4688-8F6F-71603617B22D}" srcOrd="1" destOrd="1" presId="urn:microsoft.com/office/officeart/2005/8/layout/vList4"/>
    <dgm:cxn modelId="{17634127-AC11-4229-83B1-F3873A08A2DF}" type="presOf" srcId="{4CCDFBB4-9716-466D-80F5-6064BF833BA2}" destId="{DE8E51AE-11D9-407A-94B0-92B61CA23B18}" srcOrd="1" destOrd="1" presId="urn:microsoft.com/office/officeart/2005/8/layout/vList4"/>
    <dgm:cxn modelId="{B5C52966-CD54-48C6-976B-94ECEB899558}" type="presOf" srcId="{02324AA3-197C-420B-BE74-EC490C0C628B}" destId="{744FDCDE-F67E-451E-BC66-6A1365C73E04}" srcOrd="0" destOrd="0" presId="urn:microsoft.com/office/officeart/2005/8/layout/vList4"/>
    <dgm:cxn modelId="{2AB364FA-BE1B-40D7-B959-AD655CE2FC63}" type="presOf" srcId="{7C9A49A7-B877-461F-A7B5-1BDB157596F8}" destId="{B7D80FCF-6E56-4A43-920A-331E4C3589FE}" srcOrd="0" destOrd="0" presId="urn:microsoft.com/office/officeart/2005/8/layout/vList4"/>
    <dgm:cxn modelId="{3DA67BC5-DDEE-4E8C-8332-246B992F0FF9}" type="presOf" srcId="{92C02549-E21D-489B-B04B-DE05D56433A8}" destId="{B7D80FCF-6E56-4A43-920A-331E4C3589FE}" srcOrd="0" destOrd="1" presId="urn:microsoft.com/office/officeart/2005/8/layout/vList4"/>
    <dgm:cxn modelId="{4832C633-93A6-4015-85A5-D88AD8BB8766}" type="presOf" srcId="{CF683677-4B3C-4748-935A-EC2E2BA49B14}" destId="{DE8E51AE-11D9-407A-94B0-92B61CA23B18}" srcOrd="1" destOrd="2" presId="urn:microsoft.com/office/officeart/2005/8/layout/vList4"/>
    <dgm:cxn modelId="{88F44F3B-8662-488C-817E-8FBC21A206E9}" type="presOf" srcId="{22EFCA8A-0AA3-4640-9699-F0626AF57BAE}" destId="{DE8E51AE-11D9-407A-94B0-92B61CA23B18}" srcOrd="1" destOrd="0" presId="urn:microsoft.com/office/officeart/2005/8/layout/vList4"/>
    <dgm:cxn modelId="{B15494F2-228C-4F9A-84B4-8535BB13D24B}" type="presOf" srcId="{4CCDFBB4-9716-466D-80F5-6064BF833BA2}" destId="{7808A113-CCBE-4207-A4C0-7F7807D7137E}" srcOrd="0" destOrd="1" presId="urn:microsoft.com/office/officeart/2005/8/layout/vList4"/>
    <dgm:cxn modelId="{FC186D25-6E1D-4F67-A52F-28CE8BAF77EA}" type="presOf" srcId="{CF683677-4B3C-4748-935A-EC2E2BA49B14}" destId="{7808A113-CCBE-4207-A4C0-7F7807D7137E}" srcOrd="0" destOrd="2" presId="urn:microsoft.com/office/officeart/2005/8/layout/vList4"/>
    <dgm:cxn modelId="{8CB3D0D9-3486-45BB-8747-E4EB2409E654}" srcId="{22EFCA8A-0AA3-4640-9699-F0626AF57BAE}" destId="{4CCDFBB4-9716-466D-80F5-6064BF833BA2}" srcOrd="0" destOrd="0" parTransId="{3067D33A-6552-49FD-A87A-9891893043CC}" sibTransId="{23D67400-9EE3-4C80-AF33-DBDBB7F9EEC1}"/>
    <dgm:cxn modelId="{7D94217D-82AB-45F5-9161-70578AAE7C66}" srcId="{02324AA3-197C-420B-BE74-EC490C0C628B}" destId="{49829D39-3F8D-42ED-87AF-EBFE9E72CFED}" srcOrd="0" destOrd="0" parTransId="{1CD02B13-46B5-4581-A0DA-70B869F78145}" sibTransId="{DC51BE37-2264-42F4-A48B-BD589CB633B0}"/>
    <dgm:cxn modelId="{8351895F-B455-4FDC-9447-6C0568A5D7B3}" type="presOf" srcId="{84676641-EE00-43D8-B4AC-896DD3B9BA84}" destId="{7808A113-CCBE-4207-A4C0-7F7807D7137E}" srcOrd="0" destOrd="3" presId="urn:microsoft.com/office/officeart/2005/8/layout/vList4"/>
    <dgm:cxn modelId="{8C5A241E-0309-43FF-B96E-C49B6968745A}" srcId="{7C9A49A7-B877-461F-A7B5-1BDB157596F8}" destId="{92C02549-E21D-489B-B04B-DE05D56433A8}" srcOrd="0" destOrd="0" parTransId="{3EB96869-8D0C-482B-BECC-48E8E44449B2}" sibTransId="{569C11FB-0DE0-4CA4-916B-A735A7FDBAC4}"/>
    <dgm:cxn modelId="{9AB65D45-4BFD-4EE9-8BB9-7B5F4A3B49C7}" type="presOf" srcId="{84676641-EE00-43D8-B4AC-896DD3B9BA84}" destId="{DE8E51AE-11D9-407A-94B0-92B61CA23B18}" srcOrd="1" destOrd="3" presId="urn:microsoft.com/office/officeart/2005/8/layout/vList4"/>
    <dgm:cxn modelId="{721D0CB6-FFD9-4223-90E1-15BDB6F35130}" type="presParOf" srcId="{4F775D47-8D74-439C-A6AB-0EC062AE6550}" destId="{0A98A4A5-2935-48A9-AAA9-D63373FD7507}" srcOrd="0" destOrd="0" presId="urn:microsoft.com/office/officeart/2005/8/layout/vList4"/>
    <dgm:cxn modelId="{7179E6FD-2430-42FC-B340-B4C7E1A8735F}" type="presParOf" srcId="{0A98A4A5-2935-48A9-AAA9-D63373FD7507}" destId="{744FDCDE-F67E-451E-BC66-6A1365C73E04}" srcOrd="0" destOrd="0" presId="urn:microsoft.com/office/officeart/2005/8/layout/vList4"/>
    <dgm:cxn modelId="{464936C5-9CD9-40A8-B922-557EE19E824D}" type="presParOf" srcId="{0A98A4A5-2935-48A9-AAA9-D63373FD7507}" destId="{BDC3B3FB-999A-4813-87B8-B0D9B9C8F380}" srcOrd="1" destOrd="0" presId="urn:microsoft.com/office/officeart/2005/8/layout/vList4"/>
    <dgm:cxn modelId="{A1835882-A8EC-4AD3-8BE8-422C2895DB00}" type="presParOf" srcId="{0A98A4A5-2935-48A9-AAA9-D63373FD7507}" destId="{6ECC4E22-8593-4688-8F6F-71603617B22D}" srcOrd="2" destOrd="0" presId="urn:microsoft.com/office/officeart/2005/8/layout/vList4"/>
    <dgm:cxn modelId="{5ECD8713-D26F-4941-A7ED-6DA2898FC342}" type="presParOf" srcId="{4F775D47-8D74-439C-A6AB-0EC062AE6550}" destId="{7539FBD5-4905-4854-A007-5B3AC6AE6D84}" srcOrd="1" destOrd="0" presId="urn:microsoft.com/office/officeart/2005/8/layout/vList4"/>
    <dgm:cxn modelId="{164FBF05-5BB7-4393-A7A0-72B178C1F6F5}" type="presParOf" srcId="{4F775D47-8D74-439C-A6AB-0EC062AE6550}" destId="{9C4AC417-6359-43C5-A61C-3C945948A934}" srcOrd="2" destOrd="0" presId="urn:microsoft.com/office/officeart/2005/8/layout/vList4"/>
    <dgm:cxn modelId="{407DD1EC-AD37-447A-A7AA-E3D89D8CC281}" type="presParOf" srcId="{9C4AC417-6359-43C5-A61C-3C945948A934}" destId="{7808A113-CCBE-4207-A4C0-7F7807D7137E}" srcOrd="0" destOrd="0" presId="urn:microsoft.com/office/officeart/2005/8/layout/vList4"/>
    <dgm:cxn modelId="{E7FDD1CB-0559-4B9A-8E13-7FD9ADB7B60E}" type="presParOf" srcId="{9C4AC417-6359-43C5-A61C-3C945948A934}" destId="{DE766D8C-71C5-4817-B666-AAAE64FE8831}" srcOrd="1" destOrd="0" presId="urn:microsoft.com/office/officeart/2005/8/layout/vList4"/>
    <dgm:cxn modelId="{FEE49DF3-3AA9-4D39-B6D3-5EBBF450BF7D}" type="presParOf" srcId="{9C4AC417-6359-43C5-A61C-3C945948A934}" destId="{DE8E51AE-11D9-407A-94B0-92B61CA23B18}" srcOrd="2" destOrd="0" presId="urn:microsoft.com/office/officeart/2005/8/layout/vList4"/>
    <dgm:cxn modelId="{95BF8CD2-5245-4874-8FA8-38F538E170E6}" type="presParOf" srcId="{4F775D47-8D74-439C-A6AB-0EC062AE6550}" destId="{06C2A603-E059-4B2E-95EB-7957C34C78B8}" srcOrd="3" destOrd="0" presId="urn:microsoft.com/office/officeart/2005/8/layout/vList4"/>
    <dgm:cxn modelId="{B9A087E1-0FAB-421D-9E03-AB255DCC438E}" type="presParOf" srcId="{4F775D47-8D74-439C-A6AB-0EC062AE6550}" destId="{4FF39C67-E274-43E0-A916-A3DD9AF3D5D9}" srcOrd="4" destOrd="0" presId="urn:microsoft.com/office/officeart/2005/8/layout/vList4"/>
    <dgm:cxn modelId="{9BFAF389-D5A2-4F79-9472-E15635D9C0F6}" type="presParOf" srcId="{4FF39C67-E274-43E0-A916-A3DD9AF3D5D9}" destId="{B7D80FCF-6E56-4A43-920A-331E4C3589FE}" srcOrd="0" destOrd="0" presId="urn:microsoft.com/office/officeart/2005/8/layout/vList4"/>
    <dgm:cxn modelId="{BEBD2CAB-63AE-47F5-9EDC-999C914C52E2}" type="presParOf" srcId="{4FF39C67-E274-43E0-A916-A3DD9AF3D5D9}" destId="{BEA4DB79-983D-4CF5-88EF-E59DBA9587F0}" srcOrd="1" destOrd="0" presId="urn:microsoft.com/office/officeart/2005/8/layout/vList4"/>
    <dgm:cxn modelId="{A3A38CF1-31AA-400F-AE92-622B54A9D121}" type="presParOf" srcId="{4FF39C67-E274-43E0-A916-A3DD9AF3D5D9}" destId="{72A2922C-8A32-4A40-BA91-19BA5BE321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48EA-90AF-4395-8727-0BE19027E12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6316-15A3-4A87-BE4E-1AAB4452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6316-15A3-4A87-BE4E-1AAB445277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71470" y="659090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SIVA</a:t>
            </a:r>
            <a:endParaRPr lang="en-US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14348" y="6611779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Copyright©2009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 algn="ctr">
              <a:defRPr/>
            </a:lvl1pPr>
          </a:lstStyle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917E22-5621-446C-9807-C1D9024C6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71470" y="659090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SIVA</a:t>
            </a:r>
            <a:endParaRPr lang="en-US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4348" y="6611779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Copyright©2009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699804"/>
            <a:ext cx="6215106" cy="515014"/>
          </a:xfrm>
        </p:spPr>
        <p:txBody>
          <a:bodyPr/>
          <a:lstStyle/>
          <a:p>
            <a:r>
              <a:rPr lang="en-US" smtClean="0"/>
              <a:t>Bearing </a:t>
            </a:r>
            <a:r>
              <a:rPr lang="en-US" dirty="0" smtClean="0"/>
              <a:t>capacity and Settlement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2571744"/>
            <a:ext cx="5786478" cy="843188"/>
          </a:xfrm>
        </p:spPr>
        <p:txBody>
          <a:bodyPr/>
          <a:lstStyle/>
          <a:p>
            <a:r>
              <a:rPr lang="en-US" dirty="0" smtClean="0"/>
              <a:t>Pile Foundations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457200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Duration: 13 minutes</a:t>
            </a: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Capacity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Single Pile</a:t>
            </a:r>
            <a:endParaRPr lang="en-US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carrying capacity of a single pile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5786" y="2214554"/>
            <a:ext cx="2357454" cy="4298422"/>
            <a:chOff x="785786" y="2214554"/>
            <a:chExt cx="2357454" cy="4298422"/>
          </a:xfrm>
        </p:grpSpPr>
        <p:sp>
          <p:nvSpPr>
            <p:cNvPr id="4" name="Rectangle 3"/>
            <p:cNvSpPr/>
            <p:nvPr/>
          </p:nvSpPr>
          <p:spPr>
            <a:xfrm>
              <a:off x="785786" y="2857496"/>
              <a:ext cx="2357454" cy="292895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85786" y="2857496"/>
              <a:ext cx="2357454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85918" y="2857496"/>
              <a:ext cx="285752" cy="22145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43042" y="3571876"/>
              <a:ext cx="528992" cy="71791"/>
            </a:xfrm>
            <a:custGeom>
              <a:avLst/>
              <a:gdLst>
                <a:gd name="connsiteX0" fmla="*/ 0 w 528992"/>
                <a:gd name="connsiteY0" fmla="*/ 71791 h 71791"/>
                <a:gd name="connsiteX1" fmla="*/ 45342 w 528992"/>
                <a:gd name="connsiteY1" fmla="*/ 34006 h 71791"/>
                <a:gd name="connsiteX2" fmla="*/ 143584 w 528992"/>
                <a:gd name="connsiteY2" fmla="*/ 18892 h 71791"/>
                <a:gd name="connsiteX3" fmla="*/ 249382 w 528992"/>
                <a:gd name="connsiteY3" fmla="*/ 64234 h 71791"/>
                <a:gd name="connsiteX4" fmla="*/ 340066 w 528992"/>
                <a:gd name="connsiteY4" fmla="*/ 34006 h 71791"/>
                <a:gd name="connsiteX5" fmla="*/ 400523 w 528992"/>
                <a:gd name="connsiteY5" fmla="*/ 3778 h 71791"/>
                <a:gd name="connsiteX6" fmla="*/ 528992 w 528992"/>
                <a:gd name="connsiteY6" fmla="*/ 56677 h 7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92" h="71791">
                  <a:moveTo>
                    <a:pt x="0" y="71791"/>
                  </a:moveTo>
                  <a:cubicBezTo>
                    <a:pt x="10705" y="57306"/>
                    <a:pt x="21411" y="42822"/>
                    <a:pt x="45342" y="34006"/>
                  </a:cubicBezTo>
                  <a:cubicBezTo>
                    <a:pt x="69273" y="25190"/>
                    <a:pt x="109577" y="13854"/>
                    <a:pt x="143584" y="18892"/>
                  </a:cubicBezTo>
                  <a:cubicBezTo>
                    <a:pt x="177591" y="23930"/>
                    <a:pt x="216635" y="61715"/>
                    <a:pt x="249382" y="64234"/>
                  </a:cubicBezTo>
                  <a:cubicBezTo>
                    <a:pt x="282129" y="66753"/>
                    <a:pt x="314876" y="44082"/>
                    <a:pt x="340066" y="34006"/>
                  </a:cubicBezTo>
                  <a:cubicBezTo>
                    <a:pt x="365256" y="23930"/>
                    <a:pt x="369035" y="0"/>
                    <a:pt x="400523" y="3778"/>
                  </a:cubicBezTo>
                  <a:cubicBezTo>
                    <a:pt x="432011" y="7557"/>
                    <a:pt x="480501" y="32117"/>
                    <a:pt x="528992" y="56677"/>
                  </a:cubicBezTo>
                </a:path>
              </a:pathLst>
            </a:custGeom>
            <a:ln w="28575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785918" y="2642388"/>
              <a:ext cx="285752" cy="158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14414" y="585789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length = l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4414" y="6143644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diameter = d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56" y="221455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load (Q)</a:t>
              </a:r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5786" y="1467137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Pile load (Q) is carried by the shaft 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shaft</a:t>
            </a:r>
            <a:r>
              <a:rPr lang="en-US" sz="2400" dirty="0" smtClean="0"/>
              <a:t>) and the tip 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tip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28599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 =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shaft</a:t>
            </a:r>
            <a:r>
              <a:rPr lang="en-US" sz="2000" dirty="0" smtClean="0"/>
              <a:t> +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tip</a:t>
            </a:r>
            <a:endParaRPr lang="en-US" sz="2000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857752" y="3071810"/>
            <a:ext cx="2857520" cy="828738"/>
            <a:chOff x="4857752" y="3071810"/>
            <a:chExt cx="2857520" cy="828738"/>
          </a:xfrm>
        </p:grpSpPr>
        <p:sp>
          <p:nvSpPr>
            <p:cNvPr id="17" name="TextBox 16"/>
            <p:cNvSpPr txBox="1"/>
            <p:nvPr/>
          </p:nvSpPr>
          <p:spPr>
            <a:xfrm>
              <a:off x="4857752" y="3500438"/>
              <a:ext cx="285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Q</a:t>
              </a:r>
              <a:r>
                <a:rPr lang="en-US" sz="2000" baseline="-25000" dirty="0" err="1" smtClean="0"/>
                <a:t>ult</a:t>
              </a:r>
              <a:r>
                <a:rPr lang="en-US" sz="2000" dirty="0" smtClean="0"/>
                <a:t> = </a:t>
              </a:r>
              <a:r>
                <a:rPr lang="en-US" sz="2000" dirty="0" err="1" smtClean="0"/>
                <a:t>Q</a:t>
              </a:r>
              <a:r>
                <a:rPr lang="en-US" sz="2000" baseline="-25000" dirty="0" err="1" smtClean="0"/>
                <a:t>shaft,ult</a:t>
              </a:r>
              <a:r>
                <a:rPr lang="en-US" sz="2000" dirty="0" smtClean="0"/>
                <a:t> + </a:t>
              </a:r>
              <a:r>
                <a:rPr lang="en-US" sz="2000" dirty="0" err="1" smtClean="0"/>
                <a:t>Q</a:t>
              </a:r>
              <a:r>
                <a:rPr lang="en-US" sz="2000" baseline="-25000" dirty="0" err="1" smtClean="0"/>
                <a:t>tip,ult</a:t>
              </a:r>
              <a:endParaRPr lang="en-US" sz="20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7752" y="3071810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 failure,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28794" y="3714752"/>
            <a:ext cx="1071570" cy="1798092"/>
            <a:chOff x="1928794" y="3714752"/>
            <a:chExt cx="1071570" cy="1798092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1750993" y="5249875"/>
              <a:ext cx="356396" cy="794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536282" y="4107264"/>
              <a:ext cx="785818" cy="794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00232" y="385762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Q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shaft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0232" y="514351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Q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tip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carrying capacity of a single pile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785786" y="2214554"/>
            <a:ext cx="2357454" cy="4298422"/>
            <a:chOff x="785786" y="2214554"/>
            <a:chExt cx="2357454" cy="4298422"/>
          </a:xfrm>
        </p:grpSpPr>
        <p:sp>
          <p:nvSpPr>
            <p:cNvPr id="4" name="Rectangle 3"/>
            <p:cNvSpPr/>
            <p:nvPr/>
          </p:nvSpPr>
          <p:spPr>
            <a:xfrm>
              <a:off x="785786" y="2857496"/>
              <a:ext cx="2357454" cy="292895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85786" y="2857496"/>
              <a:ext cx="2357454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85918" y="2857496"/>
              <a:ext cx="285752" cy="22145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43042" y="3571876"/>
              <a:ext cx="528992" cy="71791"/>
            </a:xfrm>
            <a:custGeom>
              <a:avLst/>
              <a:gdLst>
                <a:gd name="connsiteX0" fmla="*/ 0 w 528992"/>
                <a:gd name="connsiteY0" fmla="*/ 71791 h 71791"/>
                <a:gd name="connsiteX1" fmla="*/ 45342 w 528992"/>
                <a:gd name="connsiteY1" fmla="*/ 34006 h 71791"/>
                <a:gd name="connsiteX2" fmla="*/ 143584 w 528992"/>
                <a:gd name="connsiteY2" fmla="*/ 18892 h 71791"/>
                <a:gd name="connsiteX3" fmla="*/ 249382 w 528992"/>
                <a:gd name="connsiteY3" fmla="*/ 64234 h 71791"/>
                <a:gd name="connsiteX4" fmla="*/ 340066 w 528992"/>
                <a:gd name="connsiteY4" fmla="*/ 34006 h 71791"/>
                <a:gd name="connsiteX5" fmla="*/ 400523 w 528992"/>
                <a:gd name="connsiteY5" fmla="*/ 3778 h 71791"/>
                <a:gd name="connsiteX6" fmla="*/ 528992 w 528992"/>
                <a:gd name="connsiteY6" fmla="*/ 56677 h 7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992" h="71791">
                  <a:moveTo>
                    <a:pt x="0" y="71791"/>
                  </a:moveTo>
                  <a:cubicBezTo>
                    <a:pt x="10705" y="57306"/>
                    <a:pt x="21411" y="42822"/>
                    <a:pt x="45342" y="34006"/>
                  </a:cubicBezTo>
                  <a:cubicBezTo>
                    <a:pt x="69273" y="25190"/>
                    <a:pt x="109577" y="13854"/>
                    <a:pt x="143584" y="18892"/>
                  </a:cubicBezTo>
                  <a:cubicBezTo>
                    <a:pt x="177591" y="23930"/>
                    <a:pt x="216635" y="61715"/>
                    <a:pt x="249382" y="64234"/>
                  </a:cubicBezTo>
                  <a:cubicBezTo>
                    <a:pt x="282129" y="66753"/>
                    <a:pt x="314876" y="44082"/>
                    <a:pt x="340066" y="34006"/>
                  </a:cubicBezTo>
                  <a:cubicBezTo>
                    <a:pt x="365256" y="23930"/>
                    <a:pt x="369035" y="0"/>
                    <a:pt x="400523" y="3778"/>
                  </a:cubicBezTo>
                  <a:cubicBezTo>
                    <a:pt x="432011" y="7557"/>
                    <a:pt x="480501" y="32117"/>
                    <a:pt x="528992" y="56677"/>
                  </a:cubicBezTo>
                </a:path>
              </a:pathLst>
            </a:custGeom>
            <a:ln w="28575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785918" y="2642388"/>
              <a:ext cx="285752" cy="158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14414" y="585789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length = </a:t>
              </a:r>
              <a:r>
                <a:rPr lang="en-US" i="1" dirty="0" smtClean="0">
                  <a:latin typeface="Arial Narrow" pitchFamily="34" charset="0"/>
                </a:rPr>
                <a:t>l</a:t>
              </a:r>
              <a:endParaRPr lang="en-US" i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4414" y="6143644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diameter = </a:t>
              </a:r>
              <a:r>
                <a:rPr lang="en-US" i="1" dirty="0" smtClean="0">
                  <a:latin typeface="Arial Narrow" pitchFamily="34" charset="0"/>
                </a:rPr>
                <a:t>d</a:t>
              </a:r>
              <a:endParaRPr lang="en-US" i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56" y="221455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load (</a:t>
              </a:r>
              <a:r>
                <a:rPr lang="en-US" i="1" dirty="0" smtClean="0">
                  <a:latin typeface="Arial Narrow" pitchFamily="34" charset="0"/>
                </a:rPr>
                <a:t>Q</a:t>
              </a:r>
              <a:r>
                <a:rPr lang="en-US" dirty="0" smtClean="0">
                  <a:latin typeface="Arial Narrow" pitchFamily="34" charset="0"/>
                </a:rPr>
                <a:t>)</a:t>
              </a:r>
              <a:endParaRPr lang="en-US" dirty="0">
                <a:latin typeface="Arial Narrow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14480" y="2928934"/>
            <a:ext cx="785818" cy="2655348"/>
            <a:chOff x="1714480" y="2928934"/>
            <a:chExt cx="785818" cy="2655348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822431" y="5178437"/>
              <a:ext cx="214314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1679555" y="5178437"/>
              <a:ext cx="214314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965307" y="5178437"/>
              <a:ext cx="214314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71670" y="4500570"/>
              <a:ext cx="71438" cy="356396"/>
              <a:chOff x="3571868" y="3501232"/>
              <a:chExt cx="71438" cy="35639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071670" y="3644108"/>
              <a:ext cx="71438" cy="356396"/>
              <a:chOff x="3571868" y="3501232"/>
              <a:chExt cx="71438" cy="35639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flipH="1">
              <a:off x="1714480" y="3643314"/>
              <a:ext cx="71438" cy="356396"/>
              <a:chOff x="3571868" y="3501232"/>
              <a:chExt cx="71438" cy="35639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H="1">
              <a:off x="1714480" y="4500570"/>
              <a:ext cx="71438" cy="356396"/>
              <a:chOff x="3571868" y="3501232"/>
              <a:chExt cx="71438" cy="35639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071670" y="2928934"/>
              <a:ext cx="71438" cy="356396"/>
              <a:chOff x="3571868" y="3501232"/>
              <a:chExt cx="71438" cy="35639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flipH="1">
              <a:off x="1714480" y="2928934"/>
              <a:ext cx="71438" cy="356396"/>
              <a:chOff x="3571868" y="3501232"/>
              <a:chExt cx="71438" cy="35639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394067" y="3679033"/>
                <a:ext cx="356396" cy="7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3536943" y="3536951"/>
                <a:ext cx="142082" cy="706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2071670" y="378619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Arial Narrow" pitchFamily="34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Arial Narrow" pitchFamily="34" charset="0"/>
                </a:rPr>
                <a:t>s</a:t>
              </a:r>
              <a:endParaRPr lang="en-US" i="1" baseline="-25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14480" y="521495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Arial Narrow" pitchFamily="34" charset="0"/>
                </a:rPr>
                <a:t>q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Arial Narrow" pitchFamily="34" charset="0"/>
                </a:rPr>
                <a:t>tip,ult</a:t>
              </a:r>
              <a:endParaRPr lang="en-US" i="1" baseline="-25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000628" y="207167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tip,ult</a:t>
            </a:r>
            <a:r>
              <a:rPr lang="en-US" sz="2000" dirty="0" smtClean="0"/>
              <a:t> = </a:t>
            </a:r>
            <a:r>
              <a:rPr lang="en-US" sz="2000" i="1" dirty="0" err="1" smtClean="0">
                <a:solidFill>
                  <a:srgbClr val="FFFF00"/>
                </a:solidFill>
              </a:rPr>
              <a:t>q</a:t>
            </a:r>
            <a:r>
              <a:rPr lang="en-US" sz="2000" i="1" baseline="-25000" dirty="0" err="1" smtClean="0">
                <a:solidFill>
                  <a:srgbClr val="FFFF00"/>
                </a:solidFill>
              </a:rPr>
              <a:t>tip,ult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tip</a:t>
            </a:r>
            <a:endParaRPr lang="en-US" sz="2000" i="1" baseline="-25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4500562" y="2500306"/>
            <a:ext cx="3357586" cy="1217835"/>
            <a:chOff x="4500562" y="2500306"/>
            <a:chExt cx="3357586" cy="1217835"/>
          </a:xfrm>
        </p:grpSpPr>
        <p:sp>
          <p:nvSpPr>
            <p:cNvPr id="57" name="TextBox 56"/>
            <p:cNvSpPr txBox="1"/>
            <p:nvPr/>
          </p:nvSpPr>
          <p:spPr>
            <a:xfrm>
              <a:off x="4500562" y="292893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Tip load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29454" y="285749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Tip area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9256" y="307181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Narrow" pitchFamily="34" charset="0"/>
                </a:rPr>
                <a:t>Ultimate bearing capacity at tip</a:t>
              </a:r>
              <a:endParaRPr lang="en-US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894397" y="2820983"/>
              <a:ext cx="642942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804175" y="2625321"/>
              <a:ext cx="500064" cy="2500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6858017" y="2500306"/>
              <a:ext cx="642941" cy="428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357686" y="3857628"/>
          <a:ext cx="3609499" cy="1143008"/>
        </p:xfrm>
        <a:graphic>
          <a:graphicData uri="http://schemas.openxmlformats.org/presentationml/2006/ole">
            <p:oleObj spid="_x0000_s1026" name="Equation" r:id="rId4" imgW="1523880" imgH="482400" progId="">
              <p:embed/>
            </p:oleObj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3857620" y="4643446"/>
            <a:ext cx="3786214" cy="1369464"/>
            <a:chOff x="3857620" y="4643446"/>
            <a:chExt cx="3786214" cy="1369464"/>
          </a:xfrm>
        </p:grpSpPr>
        <p:sp>
          <p:nvSpPr>
            <p:cNvPr id="73" name="TextBox 72"/>
            <p:cNvSpPr txBox="1"/>
            <p:nvPr/>
          </p:nvSpPr>
          <p:spPr>
            <a:xfrm>
              <a:off x="6643702" y="514351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</a:rPr>
                <a:t>Perimeter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 flipH="1" flipV="1">
              <a:off x="6715934" y="4928404"/>
              <a:ext cx="571504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214942" y="564357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</a:rPr>
                <a:t>Skin friction/adhesion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5400000" flipH="1" flipV="1">
              <a:off x="5821371" y="5178437"/>
              <a:ext cx="928694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857620" y="507207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</a:rPr>
                <a:t>Shaft load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4179885" y="4749809"/>
              <a:ext cx="500066" cy="28734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856694" y="2858290"/>
            <a:ext cx="286546" cy="511414"/>
            <a:chOff x="2856694" y="2858290"/>
            <a:chExt cx="286546" cy="511414"/>
          </a:xfrm>
        </p:grpSpPr>
        <p:cxnSp>
          <p:nvCxnSpPr>
            <p:cNvPr id="86" name="Straight Arrow Connector 85"/>
            <p:cNvCxnSpPr/>
            <p:nvPr/>
          </p:nvCxnSpPr>
          <p:spPr>
            <a:xfrm rot="5400000">
              <a:off x="2714612" y="3000372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857488" y="300037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z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6867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bearing vs. friction piles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4414" y="1714488"/>
            <a:ext cx="2857520" cy="3509986"/>
            <a:chOff x="1214414" y="1714488"/>
            <a:chExt cx="2857520" cy="3509986"/>
          </a:xfrm>
        </p:grpSpPr>
        <p:sp>
          <p:nvSpPr>
            <p:cNvPr id="4" name="Rectangle 3"/>
            <p:cNvSpPr/>
            <p:nvPr/>
          </p:nvSpPr>
          <p:spPr>
            <a:xfrm>
              <a:off x="1214414" y="2071678"/>
              <a:ext cx="2857520" cy="264320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Weak soil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(e.g. soft clay)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4414" y="4714884"/>
              <a:ext cx="2857520" cy="50959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Stiff stratum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43042" y="2071678"/>
              <a:ext cx="285752" cy="14287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86116" y="2071678"/>
              <a:ext cx="285752" cy="14287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4480" y="2071678"/>
              <a:ext cx="142876" cy="278608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7554" y="2071678"/>
              <a:ext cx="142876" cy="278608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643042" y="185736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3285322" y="185657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14414" y="2071678"/>
              <a:ext cx="2857520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57818" y="1714488"/>
            <a:ext cx="2857520" cy="3643338"/>
            <a:chOff x="5357818" y="1714488"/>
            <a:chExt cx="2857520" cy="3643338"/>
          </a:xfrm>
        </p:grpSpPr>
        <p:sp>
          <p:nvSpPr>
            <p:cNvPr id="17" name="Rectangle 16"/>
            <p:cNvSpPr/>
            <p:nvPr/>
          </p:nvSpPr>
          <p:spPr>
            <a:xfrm>
              <a:off x="5357818" y="2071678"/>
              <a:ext cx="2857520" cy="32861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86446" y="2071678"/>
              <a:ext cx="285752" cy="14287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58082" y="2071678"/>
              <a:ext cx="285752" cy="14287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57884" y="2071678"/>
              <a:ext cx="142876" cy="278608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9520" y="2071678"/>
              <a:ext cx="142876" cy="278608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5786446" y="185736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7358876" y="185657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57818" y="2071678"/>
              <a:ext cx="2857520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00034" y="11429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bearing pile: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14942" y="114298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Friction pile: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54292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Entire column load is transferred through the pile tip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550070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Entire column load is transferred through the pile shaft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71670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shaft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tip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bearing capacity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2143116"/>
            <a:ext cx="192882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1472" y="2141528"/>
            <a:ext cx="1928826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8728" y="2143116"/>
            <a:ext cx="142876" cy="26432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4414" y="31432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8577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150017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u="sng" dirty="0" smtClean="0"/>
              <a:t>granular soils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214311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tip,ult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i="1" dirty="0" smtClean="0">
                <a:sym typeface="Symbol"/>
              </a:rPr>
              <a:t>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N</a:t>
            </a:r>
            <a:r>
              <a:rPr lang="en-US" sz="2400" i="1" baseline="-25000" dirty="0" err="1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 + 0.5 </a:t>
            </a:r>
            <a:r>
              <a:rPr lang="en-US" sz="2400" i="1" dirty="0" smtClean="0">
                <a:sym typeface="Symbol"/>
              </a:rPr>
              <a:t>d  N</a:t>
            </a:r>
            <a:r>
              <a:rPr lang="en-US" sz="2400" i="1" baseline="-25000" dirty="0" smtClean="0">
                <a:sym typeface="Symbol"/>
              </a:rPr>
              <a:t>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28574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q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i="1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are of the same order, 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72396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&gt;&gt; 0.5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328612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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tip,ult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 </a:t>
            </a:r>
            <a:r>
              <a:rPr lang="en-US" sz="2400" i="1" dirty="0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sz="2400" baseline="-25000" dirty="0" err="1" smtClean="0">
                <a:solidFill>
                  <a:srgbClr val="FFFF00"/>
                </a:solidFill>
                <a:sym typeface="Symbol"/>
              </a:rPr>
              <a:t>q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72066" y="3786190"/>
            <a:ext cx="3143272" cy="642942"/>
            <a:chOff x="5072066" y="3786190"/>
            <a:chExt cx="3143272" cy="642942"/>
          </a:xfrm>
        </p:grpSpPr>
        <p:sp>
          <p:nvSpPr>
            <p:cNvPr id="16" name="TextBox 15"/>
            <p:cNvSpPr txBox="1"/>
            <p:nvPr/>
          </p:nvSpPr>
          <p:spPr>
            <a:xfrm>
              <a:off x="5072066" y="405980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f</a:t>
              </a:r>
              <a:r>
                <a:rPr lang="en-US" dirty="0" smtClean="0">
                  <a:solidFill>
                    <a:srgbClr val="FFFF00"/>
                  </a:solidFill>
                </a:rPr>
                <a:t>(</a:t>
              </a:r>
              <a:r>
                <a:rPr lang="en-US" i="1" dirty="0" smtClean="0">
                  <a:solidFill>
                    <a:srgbClr val="FFFF00"/>
                  </a:solidFill>
                  <a:sym typeface="Symbol"/>
                </a:rPr>
                <a:t></a:t>
              </a:r>
              <a:r>
                <a:rPr lang="en-US" dirty="0" smtClean="0">
                  <a:solidFill>
                    <a:srgbClr val="FFFF00"/>
                  </a:solidFill>
                  <a:sym typeface="Symbol"/>
                </a:rPr>
                <a:t>) – bearing capacity factor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V="1">
              <a:off x="5107785" y="3821909"/>
              <a:ext cx="285752" cy="21431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5143504" y="4500570"/>
            <a:ext cx="3571900" cy="128588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Berezantsev</a:t>
            </a:r>
            <a:r>
              <a:rPr lang="en-US" dirty="0" smtClean="0">
                <a:solidFill>
                  <a:srgbClr val="FFFF00"/>
                </a:solidFill>
              </a:rPr>
              <a:t> et al.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Terzaghi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Meyerhof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Others</a:t>
            </a: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bearing capacity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2143116"/>
            <a:ext cx="192882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1472" y="2141528"/>
            <a:ext cx="1928826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8728" y="2143116"/>
            <a:ext cx="142876" cy="26432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4414" y="31432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8577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150017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u="sng" dirty="0" smtClean="0"/>
              <a:t>cohesive soils</a:t>
            </a:r>
            <a:r>
              <a:rPr lang="en-US" sz="2000" dirty="0" smtClean="0"/>
              <a:t>, under undrained conditions (</a:t>
            </a:r>
            <a:r>
              <a:rPr lang="en-US" sz="2000" i="1" dirty="0" smtClean="0">
                <a:sym typeface="Symbol"/>
              </a:rPr>
              <a:t></a:t>
            </a:r>
            <a:r>
              <a:rPr lang="en-US" sz="2000" i="1" baseline="-25000" dirty="0" smtClean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 = 0)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1431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q</a:t>
            </a:r>
            <a:r>
              <a:rPr lang="en-US" sz="3200" i="1" baseline="-25000" dirty="0" err="1" smtClean="0"/>
              <a:t>tip,ult</a:t>
            </a:r>
            <a:r>
              <a:rPr lang="en-US" sz="3200" dirty="0" smtClean="0"/>
              <a:t> = </a:t>
            </a:r>
            <a:r>
              <a:rPr lang="en-US" sz="3200" i="1" dirty="0" smtClean="0">
                <a:sym typeface="Symbol"/>
              </a:rPr>
              <a:t>c</a:t>
            </a:r>
            <a:r>
              <a:rPr lang="en-US" sz="3200" i="1" baseline="-25000" dirty="0" smtClean="0">
                <a:sym typeface="Symbol"/>
              </a:rPr>
              <a:t>u</a:t>
            </a:r>
            <a:r>
              <a:rPr lang="en-US" sz="3200" i="1" dirty="0" smtClean="0">
                <a:sym typeface="Symbol"/>
              </a:rPr>
              <a:t> </a:t>
            </a:r>
            <a:r>
              <a:rPr lang="en-US" sz="3200" i="1" dirty="0" err="1" smtClean="0">
                <a:sym typeface="Symbol"/>
              </a:rPr>
              <a:t>N</a:t>
            </a:r>
            <a:r>
              <a:rPr lang="en-US" sz="3200" i="1" baseline="-25000" dirty="0" err="1" smtClean="0">
                <a:sym typeface="Symbol"/>
              </a:rPr>
              <a:t>c</a:t>
            </a:r>
            <a:endParaRPr lang="en-US" sz="3200" i="1" baseline="-25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428992" y="2714620"/>
            <a:ext cx="1714512" cy="1432149"/>
            <a:chOff x="3428992" y="2714620"/>
            <a:chExt cx="1714512" cy="1432149"/>
          </a:xfrm>
        </p:grpSpPr>
        <p:sp>
          <p:nvSpPr>
            <p:cNvPr id="19" name="TextBox 18"/>
            <p:cNvSpPr txBox="1"/>
            <p:nvPr/>
          </p:nvSpPr>
          <p:spPr>
            <a:xfrm>
              <a:off x="3428992" y="3500438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Undrained shear strength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9" idx="0"/>
            </p:cNvCxnSpPr>
            <p:nvPr/>
          </p:nvCxnSpPr>
          <p:spPr>
            <a:xfrm rot="5400000" flipH="1" flipV="1">
              <a:off x="4250529" y="2750339"/>
              <a:ext cx="785818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500694" y="2786058"/>
            <a:ext cx="2286016" cy="941965"/>
            <a:chOff x="5500694" y="2786058"/>
            <a:chExt cx="2286016" cy="941965"/>
          </a:xfrm>
        </p:grpSpPr>
        <p:sp>
          <p:nvSpPr>
            <p:cNvPr id="23" name="TextBox 22"/>
            <p:cNvSpPr txBox="1"/>
            <p:nvPr/>
          </p:nvSpPr>
          <p:spPr>
            <a:xfrm>
              <a:off x="5500694" y="3143248"/>
              <a:ext cx="2286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 9</a:t>
              </a:r>
              <a:r>
                <a:rPr lang="en-US" dirty="0" smtClean="0"/>
                <a:t>      for </a:t>
              </a:r>
              <a:r>
                <a:rPr lang="en-US" i="1" dirty="0" smtClean="0"/>
                <a:t>l</a:t>
              </a:r>
              <a:r>
                <a:rPr lang="en-US" dirty="0" smtClean="0"/>
                <a:t>/</a:t>
              </a:r>
              <a:r>
                <a:rPr lang="en-US" i="1" dirty="0" smtClean="0"/>
                <a:t>d</a:t>
              </a:r>
              <a:r>
                <a:rPr lang="en-US" dirty="0" smtClean="0"/>
                <a:t> &gt; 4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500694" y="2928934"/>
              <a:ext cx="500066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friction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872" y="2295516"/>
            <a:ext cx="192882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23872" y="2293928"/>
            <a:ext cx="1928826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81128" y="2295516"/>
            <a:ext cx="142876" cy="26432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6814" y="32956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690" y="50101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6628" y="2285992"/>
            <a:ext cx="286546" cy="511414"/>
            <a:chOff x="2856694" y="2858290"/>
            <a:chExt cx="286546" cy="51141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2714612" y="3000372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57488" y="300037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488" y="150017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u="sng" dirty="0" smtClean="0"/>
              <a:t>granular soils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142873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s</a:t>
            </a:r>
            <a:r>
              <a:rPr lang="en-US" sz="2400" dirty="0" smtClean="0"/>
              <a:t>(</a:t>
            </a:r>
            <a:r>
              <a:rPr lang="en-US" sz="2400" i="1" dirty="0" smtClean="0"/>
              <a:t>z</a:t>
            </a:r>
            <a:r>
              <a:rPr lang="en-US" sz="2400" dirty="0" smtClean="0"/>
              <a:t>) = 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s</a:t>
            </a:r>
            <a:r>
              <a:rPr lang="en-US" sz="2400" i="1" dirty="0" smtClean="0">
                <a:sym typeface="Symbol"/>
              </a:rPr>
              <a:t></a:t>
            </a:r>
            <a:r>
              <a:rPr lang="en-US" sz="2400" i="1" baseline="-25000" dirty="0" smtClean="0">
                <a:sym typeface="Symbol"/>
              </a:rPr>
              <a:t>v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tan</a:t>
            </a:r>
            <a:r>
              <a:rPr lang="en-US" sz="2400" i="1" dirty="0" smtClean="0">
                <a:solidFill>
                  <a:srgbClr val="92D050"/>
                </a:solidFill>
                <a:sym typeface="Symbol"/>
              </a:rPr>
              <a:t></a:t>
            </a:r>
            <a:endParaRPr lang="en-US" sz="2400" i="1" dirty="0">
              <a:solidFill>
                <a:srgbClr val="92D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14612" y="1928802"/>
            <a:ext cx="2643206" cy="4286280"/>
            <a:chOff x="2714612" y="1928802"/>
            <a:chExt cx="2643206" cy="428628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071802" y="2285992"/>
              <a:ext cx="2286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071538" y="4214818"/>
              <a:ext cx="3929090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857752" y="1928802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</a:t>
              </a:r>
              <a:r>
                <a:rPr lang="en-US" baseline="-25000" dirty="0" smtClean="0">
                  <a:sym typeface="Symbol"/>
                </a:rPr>
                <a:t>v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4612" y="578645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3075709" y="2289779"/>
            <a:ext cx="1375379" cy="2554274"/>
          </a:xfrm>
          <a:custGeom>
            <a:avLst/>
            <a:gdLst>
              <a:gd name="connsiteX0" fmla="*/ 0 w 1375379"/>
              <a:gd name="connsiteY0" fmla="*/ 0 h 2554274"/>
              <a:gd name="connsiteX1" fmla="*/ 1125997 w 1375379"/>
              <a:gd name="connsiteY1" fmla="*/ 1224238 h 2554274"/>
              <a:gd name="connsiteX2" fmla="*/ 1375379 w 1375379"/>
              <a:gd name="connsiteY2" fmla="*/ 2554274 h 25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79" h="2554274">
                <a:moveTo>
                  <a:pt x="0" y="0"/>
                </a:moveTo>
                <a:cubicBezTo>
                  <a:pt x="448383" y="399263"/>
                  <a:pt x="896767" y="798526"/>
                  <a:pt x="1125997" y="1224238"/>
                </a:cubicBezTo>
                <a:cubicBezTo>
                  <a:pt x="1355227" y="1649950"/>
                  <a:pt x="1365303" y="2102112"/>
                  <a:pt x="1375379" y="2554274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42644" y="2286786"/>
            <a:ext cx="3358380" cy="1714512"/>
            <a:chOff x="4642644" y="2286786"/>
            <a:chExt cx="3358380" cy="1714512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3786182" y="3143248"/>
              <a:ext cx="171451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43438" y="2928934"/>
              <a:ext cx="3357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Critical depth: </a:t>
              </a:r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c</a:t>
              </a:r>
              <a:r>
                <a:rPr lang="en-US" sz="2000" dirty="0" smtClean="0"/>
                <a:t> = 10-20 </a:t>
              </a:r>
              <a:r>
                <a:rPr lang="en-US" sz="2000" i="1" dirty="0" smtClean="0"/>
                <a:t>d</a:t>
              </a:r>
              <a:endParaRPr lang="en-US" sz="20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7950" y="1785926"/>
            <a:ext cx="2500330" cy="726522"/>
            <a:chOff x="6357950" y="1785926"/>
            <a:chExt cx="2500330" cy="726522"/>
          </a:xfrm>
        </p:grpSpPr>
        <p:sp>
          <p:nvSpPr>
            <p:cNvPr id="25" name="TextBox 24"/>
            <p:cNvSpPr txBox="1"/>
            <p:nvPr/>
          </p:nvSpPr>
          <p:spPr>
            <a:xfrm>
              <a:off x="6357950" y="214311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Pile-soil friction angle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V="1">
              <a:off x="7108049" y="1893083"/>
              <a:ext cx="428628" cy="21431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friction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872" y="2295516"/>
            <a:ext cx="192882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23872" y="2293928"/>
            <a:ext cx="1928826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81128" y="2295516"/>
            <a:ext cx="142876" cy="26432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6814" y="32956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690" y="50101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356628" y="2285992"/>
            <a:ext cx="286546" cy="511414"/>
            <a:chOff x="2856694" y="2858290"/>
            <a:chExt cx="286546" cy="51141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2714612" y="3000372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57488" y="300037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43174" y="157161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u="sng" dirty="0" smtClean="0"/>
              <a:t>cohesive soils</a:t>
            </a:r>
            <a:r>
              <a:rPr lang="en-US" sz="2000" dirty="0" smtClean="0"/>
              <a:t>, under undrained conditions (</a:t>
            </a:r>
            <a:r>
              <a:rPr lang="en-US" sz="2000" i="1" dirty="0" smtClean="0">
                <a:sym typeface="Symbol"/>
              </a:rPr>
              <a:t></a:t>
            </a:r>
            <a:r>
              <a:rPr lang="en-US" sz="2000" i="1" baseline="-25000" dirty="0" smtClean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 = 0)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14810" y="22859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s</a:t>
            </a:r>
            <a:r>
              <a:rPr lang="en-US" sz="2400" dirty="0" smtClean="0"/>
              <a:t>(</a:t>
            </a:r>
            <a:r>
              <a:rPr lang="en-US" sz="2400" i="1" dirty="0" smtClean="0"/>
              <a:t>z</a:t>
            </a:r>
            <a:r>
              <a:rPr lang="en-US" sz="2400" dirty="0" smtClean="0"/>
              <a:t>) = </a:t>
            </a:r>
            <a:r>
              <a:rPr lang="en-US" sz="2400" i="1" dirty="0" smtClean="0">
                <a:sym typeface="Symbol"/>
              </a:rPr>
              <a:t> c</a:t>
            </a:r>
            <a:r>
              <a:rPr lang="en-US" sz="2400" i="1" baseline="-25000" dirty="0" smtClean="0">
                <a:sym typeface="Symbol"/>
              </a:rPr>
              <a:t>u</a:t>
            </a:r>
            <a:endParaRPr lang="en-US" sz="2400" i="1" baseline="-25000" dirty="0">
              <a:solidFill>
                <a:srgbClr val="92D05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00628" y="2714620"/>
            <a:ext cx="2286016" cy="940836"/>
            <a:chOff x="5000628" y="2714620"/>
            <a:chExt cx="2286016" cy="940836"/>
          </a:xfrm>
        </p:grpSpPr>
        <p:sp>
          <p:nvSpPr>
            <p:cNvPr id="29" name="TextBox 28"/>
            <p:cNvSpPr txBox="1"/>
            <p:nvPr/>
          </p:nvSpPr>
          <p:spPr>
            <a:xfrm>
              <a:off x="5000628" y="3286124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Adhesion factor (&lt; 1)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5214942" y="2786058"/>
              <a:ext cx="642942" cy="500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043230" cy="547678"/>
          </a:xfrm>
        </p:spPr>
        <p:txBody>
          <a:bodyPr>
            <a:normAutofit/>
          </a:bodyPr>
          <a:lstStyle/>
          <a:p>
            <a:r>
              <a:rPr lang="en-US" dirty="0" smtClean="0"/>
              <a:t>Principle: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 equations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28992" y="2071678"/>
            <a:ext cx="3071834" cy="2224102"/>
            <a:chOff x="3428992" y="2071678"/>
            <a:chExt cx="3071834" cy="2224102"/>
          </a:xfrm>
        </p:grpSpPr>
        <p:sp>
          <p:nvSpPr>
            <p:cNvPr id="7" name="Rectangle 6"/>
            <p:cNvSpPr/>
            <p:nvPr/>
          </p:nvSpPr>
          <p:spPr>
            <a:xfrm>
              <a:off x="3428992" y="3071810"/>
              <a:ext cx="1490674" cy="12239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428992" y="3070222"/>
              <a:ext cx="1500198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4143372" y="2857496"/>
              <a:ext cx="142876" cy="121444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1934" y="2214554"/>
              <a:ext cx="285752" cy="214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214810" y="264318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29124" y="242886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Drop = h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6248" y="2071678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Hammer  weight = W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4037009" y="3892553"/>
              <a:ext cx="356396" cy="79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14810" y="378619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Arial Narrow" pitchFamily="34" charset="0"/>
                </a:rPr>
                <a:t>Q</a:t>
              </a:r>
              <a:r>
                <a:rPr lang="en-US" baseline="-25000" dirty="0" err="1" smtClean="0">
                  <a:solidFill>
                    <a:schemeClr val="bg1"/>
                  </a:solidFill>
                  <a:latin typeface="Arial Narrow" pitchFamily="34" charset="0"/>
                </a:rPr>
                <a:t>ult</a:t>
              </a:r>
              <a:endParaRPr lang="en-US" baseline="-25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86380" y="335756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per hammer blow: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378619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 h </a:t>
            </a:r>
            <a:r>
              <a:rPr lang="en-US" sz="2400" dirty="0" smtClean="0">
                <a:sym typeface="Symbol"/>
              </a:rPr>
              <a:t> = </a:t>
            </a:r>
            <a:r>
              <a:rPr lang="en-US" sz="2400" dirty="0" err="1" smtClean="0">
                <a:sym typeface="Symbol"/>
              </a:rPr>
              <a:t>Q</a:t>
            </a:r>
            <a:r>
              <a:rPr lang="en-US" sz="2400" baseline="-25000" dirty="0" err="1" smtClean="0">
                <a:sym typeface="Symbol"/>
              </a:rPr>
              <a:t>ult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s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14942" y="4214818"/>
            <a:ext cx="2928958" cy="1860777"/>
            <a:chOff x="5214942" y="4214818"/>
            <a:chExt cx="2928958" cy="1860777"/>
          </a:xfrm>
        </p:grpSpPr>
        <p:sp>
          <p:nvSpPr>
            <p:cNvPr id="21" name="TextBox 20"/>
            <p:cNvSpPr txBox="1"/>
            <p:nvPr/>
          </p:nvSpPr>
          <p:spPr>
            <a:xfrm>
              <a:off x="5214942" y="4572008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Hammer </a:t>
              </a:r>
              <a:br>
                <a:rPr lang="en-US" dirty="0" smtClean="0"/>
              </a:br>
              <a:r>
                <a:rPr lang="en-US" dirty="0" smtClean="0"/>
                <a:t>efficiency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2198" y="5429264"/>
              <a:ext cx="185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Ult. Bearing capacity (load)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715009" y="4286259"/>
              <a:ext cx="428627" cy="2857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6179355" y="4893479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00958" y="471488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Set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43768" y="4286256"/>
              <a:ext cx="571504" cy="42862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571604" y="614364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Set is the penetration of the pile into the ground per blow.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 hammer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857364"/>
          <a:ext cx="55483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358082" y="2500306"/>
            <a:ext cx="1357322" cy="338554"/>
            <a:chOff x="7358082" y="2500306"/>
            <a:chExt cx="1357322" cy="338554"/>
          </a:xfrm>
        </p:grpSpPr>
        <p:grpSp>
          <p:nvGrpSpPr>
            <p:cNvPr id="16" name="Group 15"/>
            <p:cNvGrpSpPr/>
            <p:nvPr/>
          </p:nvGrpSpPr>
          <p:grpSpPr>
            <a:xfrm>
              <a:off x="7358082" y="2571744"/>
              <a:ext cx="428628" cy="214314"/>
              <a:chOff x="7358082" y="2214554"/>
              <a:chExt cx="428628" cy="214314"/>
            </a:xfrm>
            <a:blipFill>
              <a:blip r:embed="rId8"/>
              <a:tile tx="0" ty="0" sx="100000" sy="100000" flip="none" algn="tl"/>
            </a:blipFill>
          </p:grpSpPr>
          <p:sp>
            <p:nvSpPr>
              <p:cNvPr id="11" name="Rectangle 10"/>
              <p:cNvSpPr/>
              <p:nvPr/>
            </p:nvSpPr>
            <p:spPr>
              <a:xfrm>
                <a:off x="7429520" y="2285992"/>
                <a:ext cx="285752" cy="714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358082" y="2214554"/>
                <a:ext cx="71438" cy="214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15272" y="2214554"/>
                <a:ext cx="71438" cy="214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858148" y="2500306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Pile cap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29322" y="2000240"/>
            <a:ext cx="1785950" cy="584775"/>
            <a:chOff x="5929322" y="2000240"/>
            <a:chExt cx="1785950" cy="584775"/>
          </a:xfrm>
        </p:grpSpPr>
        <p:sp>
          <p:nvSpPr>
            <p:cNvPr id="17" name="Rectangle 16"/>
            <p:cNvSpPr/>
            <p:nvPr/>
          </p:nvSpPr>
          <p:spPr>
            <a:xfrm>
              <a:off x="7429520" y="2285992"/>
              <a:ext cx="285752" cy="714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9322" y="2000240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Arial Narrow" pitchFamily="34" charset="0"/>
                </a:rPr>
                <a:t>Cap block</a:t>
              </a:r>
              <a:br>
                <a:rPr lang="en-US" sz="1600" dirty="0" smtClean="0">
                  <a:solidFill>
                    <a:srgbClr val="FFFF00"/>
                  </a:solidFill>
                  <a:latin typeface="Arial Narrow" pitchFamily="34" charset="0"/>
                </a:rPr>
              </a:br>
              <a:r>
                <a:rPr lang="en-US" sz="1600" dirty="0" smtClean="0">
                  <a:solidFill>
                    <a:srgbClr val="FFFF00"/>
                  </a:solidFill>
                  <a:latin typeface="Arial Narrow" pitchFamily="34" charset="0"/>
                </a:rPr>
                <a:t>(Hammer cushion)</a:t>
              </a:r>
              <a:endParaRPr lang="en-US" sz="16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86512" y="2733256"/>
            <a:ext cx="1428760" cy="338554"/>
            <a:chOff x="6286512" y="2733256"/>
            <a:chExt cx="1428760" cy="338554"/>
          </a:xfrm>
        </p:grpSpPr>
        <p:sp>
          <p:nvSpPr>
            <p:cNvPr id="10" name="Rectangle 9"/>
            <p:cNvSpPr/>
            <p:nvPr/>
          </p:nvSpPr>
          <p:spPr>
            <a:xfrm>
              <a:off x="7429520" y="2857496"/>
              <a:ext cx="285752" cy="71438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86512" y="2733256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Pile cushion</a:t>
              </a:r>
              <a:endParaRPr lang="en-US" sz="16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15206" y="1643050"/>
            <a:ext cx="1428760" cy="428628"/>
            <a:chOff x="7215206" y="1643050"/>
            <a:chExt cx="1428760" cy="428628"/>
          </a:xfrm>
        </p:grpSpPr>
        <p:sp>
          <p:nvSpPr>
            <p:cNvPr id="14" name="Rectangle 13"/>
            <p:cNvSpPr/>
            <p:nvPr/>
          </p:nvSpPr>
          <p:spPr>
            <a:xfrm>
              <a:off x="7215206" y="1928802"/>
              <a:ext cx="71438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6644" y="1785926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86644" y="164305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15272" y="164305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1024" y="1714488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Anvil</a:t>
              </a:r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15206" y="1214422"/>
            <a:ext cx="1357322" cy="357190"/>
            <a:chOff x="7215206" y="1214422"/>
            <a:chExt cx="1357322" cy="357190"/>
          </a:xfrm>
        </p:grpSpPr>
        <p:sp>
          <p:nvSpPr>
            <p:cNvPr id="21" name="Rectangle 20"/>
            <p:cNvSpPr/>
            <p:nvPr/>
          </p:nvSpPr>
          <p:spPr>
            <a:xfrm>
              <a:off x="7215206" y="1285860"/>
              <a:ext cx="71438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9520" y="1428736"/>
              <a:ext cx="285752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01024" y="121442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Ram</a:t>
              </a:r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00826" y="3071810"/>
            <a:ext cx="2286016" cy="3357586"/>
            <a:chOff x="6500826" y="2928934"/>
            <a:chExt cx="2286016" cy="3357586"/>
          </a:xfrm>
        </p:grpSpPr>
        <p:sp>
          <p:nvSpPr>
            <p:cNvPr id="6" name="Rectangle 5"/>
            <p:cNvSpPr/>
            <p:nvPr/>
          </p:nvSpPr>
          <p:spPr>
            <a:xfrm>
              <a:off x="6500826" y="3571876"/>
              <a:ext cx="2286016" cy="27146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52985" y="4094648"/>
              <a:ext cx="423193" cy="84387"/>
            </a:xfrm>
            <a:custGeom>
              <a:avLst/>
              <a:gdLst>
                <a:gd name="connsiteX0" fmla="*/ 0 w 423193"/>
                <a:gd name="connsiteY0" fmla="*/ 84387 h 84387"/>
                <a:gd name="connsiteX1" fmla="*/ 75570 w 423193"/>
                <a:gd name="connsiteY1" fmla="*/ 8816 h 84387"/>
                <a:gd name="connsiteX2" fmla="*/ 128470 w 423193"/>
                <a:gd name="connsiteY2" fmla="*/ 39045 h 84387"/>
                <a:gd name="connsiteX3" fmla="*/ 219154 w 423193"/>
                <a:gd name="connsiteY3" fmla="*/ 69273 h 84387"/>
                <a:gd name="connsiteX4" fmla="*/ 279610 w 423193"/>
                <a:gd name="connsiteY4" fmla="*/ 1259 h 84387"/>
                <a:gd name="connsiteX5" fmla="*/ 400522 w 423193"/>
                <a:gd name="connsiteY5" fmla="*/ 76830 h 84387"/>
                <a:gd name="connsiteX6" fmla="*/ 415636 w 423193"/>
                <a:gd name="connsiteY6" fmla="*/ 23931 h 8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193" h="84387">
                  <a:moveTo>
                    <a:pt x="0" y="84387"/>
                  </a:moveTo>
                  <a:cubicBezTo>
                    <a:pt x="27079" y="50380"/>
                    <a:pt x="54158" y="16373"/>
                    <a:pt x="75570" y="8816"/>
                  </a:cubicBezTo>
                  <a:cubicBezTo>
                    <a:pt x="96982" y="1259"/>
                    <a:pt x="104539" y="28969"/>
                    <a:pt x="128470" y="39045"/>
                  </a:cubicBezTo>
                  <a:cubicBezTo>
                    <a:pt x="152401" y="49121"/>
                    <a:pt x="193964" y="75571"/>
                    <a:pt x="219154" y="69273"/>
                  </a:cubicBezTo>
                  <a:cubicBezTo>
                    <a:pt x="244344" y="62975"/>
                    <a:pt x="249382" y="0"/>
                    <a:pt x="279610" y="1259"/>
                  </a:cubicBezTo>
                  <a:cubicBezTo>
                    <a:pt x="309838" y="2518"/>
                    <a:pt x="377851" y="73051"/>
                    <a:pt x="400522" y="76830"/>
                  </a:cubicBezTo>
                  <a:cubicBezTo>
                    <a:pt x="423193" y="80609"/>
                    <a:pt x="419414" y="52270"/>
                    <a:pt x="415636" y="23931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500826" y="3571876"/>
              <a:ext cx="2286016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429520" y="2928934"/>
              <a:ext cx="285752" cy="2286016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15272" y="4214818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Pile</a:t>
              </a:r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3B3FB-999A-4813-87B8-B0D9B9C8F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DC3B3FB-999A-4813-87B8-B0D9B9C8F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4FDCDE-F67E-451E-BC66-6A1365C7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744FDCDE-F67E-451E-BC66-6A1365C7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66D8C-71C5-4817-B666-AAAE64FE8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766D8C-71C5-4817-B666-AAAE64FE8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8A113-CCBE-4207-A4C0-7F7807D7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7808A113-CCBE-4207-A4C0-7F7807D71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4DB79-983D-4CF5-88EF-E59DBA95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EA4DB79-983D-4CF5-88EF-E59DBA958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80FCF-6E56-4A43-920A-331E4C35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7D80FCF-6E56-4A43-920A-331E4C358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Applications of deep foundations</a:t>
            </a:r>
            <a:endParaRPr lang="en-US" dirty="0"/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</a:t>
            </a:r>
            <a:endParaRPr lang="en-US" dirty="0"/>
          </a:p>
        </p:txBody>
      </p:sp>
      <p:pic>
        <p:nvPicPr>
          <p:cNvPr id="5" name="Content Placeholder 4" descr="pile_driving_hammer2.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5874"/>
          <a:stretch>
            <a:fillRect/>
          </a:stretch>
        </p:blipFill>
        <p:spPr>
          <a:xfrm>
            <a:off x="771649" y="1524000"/>
            <a:ext cx="32288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ile_driving_hammer1.jp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343034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le_driving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3429024" cy="45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Photo Albums\Geotechnical_External\piledriv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85728"/>
            <a:ext cx="914400" cy="628650"/>
          </a:xfrm>
          <a:prstGeom prst="rect">
            <a:avLst/>
          </a:prstGeom>
          <a:noFill/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e_driving_tsv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357298"/>
            <a:ext cx="6096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</a:t>
            </a:r>
            <a:endParaRPr lang="en-US" dirty="0"/>
          </a:p>
        </p:txBody>
      </p:sp>
      <p:pic>
        <p:nvPicPr>
          <p:cNvPr id="5" name="Picture 4" descr="HPIM0045_WarrenNg.jpg"/>
          <p:cNvPicPr>
            <a:picLocks noChangeAspect="1"/>
          </p:cNvPicPr>
          <p:nvPr/>
        </p:nvPicPr>
        <p:blipFill>
          <a:blip r:embed="rId4" cstate="print"/>
          <a:srcRect t="3906" r="8593" b="8203"/>
          <a:stretch>
            <a:fillRect/>
          </a:stretch>
        </p:blipFill>
        <p:spPr>
          <a:xfrm>
            <a:off x="1571605" y="1355925"/>
            <a:ext cx="6341788" cy="4573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" descr="C:\Photo Albums\Geotechnical_External\piledriv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85728"/>
            <a:ext cx="914400" cy="6286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op_Hammer_Warr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500174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</a:t>
            </a:r>
            <a:endParaRPr lang="en-US" dirty="0"/>
          </a:p>
        </p:txBody>
      </p:sp>
      <p:pic>
        <p:nvPicPr>
          <p:cNvPr id="5" name="Picture 1" descr="C:\Photo Albums\Geotechnical_External\piledriv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914400" cy="62865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bratorypiledri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6766" y="1524000"/>
            <a:ext cx="415046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Vibratory pile drivers</a:t>
            </a:r>
            <a:endParaRPr lang="en-US" dirty="0"/>
          </a:p>
        </p:txBody>
      </p:sp>
    </p:spTree>
  </p:cSld>
  <p:clrMapOvr>
    <a:masterClrMapping/>
  </p:clrMapOvr>
  <p:transition advTm="800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transfer mechanism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00100" y="1571612"/>
            <a:ext cx="1571636" cy="3571900"/>
            <a:chOff x="1000100" y="1571612"/>
            <a:chExt cx="1571636" cy="3571900"/>
          </a:xfrm>
        </p:grpSpPr>
        <p:sp>
          <p:nvSpPr>
            <p:cNvPr id="5" name="Rectangle 4"/>
            <p:cNvSpPr/>
            <p:nvPr/>
          </p:nvSpPr>
          <p:spPr>
            <a:xfrm>
              <a:off x="1000100" y="2071678"/>
              <a:ext cx="1428760" cy="3071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1571604" y="2000240"/>
              <a:ext cx="285752" cy="2571768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1535885" y="1750207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571604" y="3286124"/>
              <a:ext cx="714380" cy="158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510484" y="4776004"/>
              <a:ext cx="418310" cy="1031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43042" y="471488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FF00"/>
                  </a:solidFill>
                </a:rPr>
                <a:t>tip</a:t>
              </a:r>
              <a:endParaRPr lang="en-US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157161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7356" y="321468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C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C000"/>
                  </a:solidFill>
                </a:rPr>
                <a:t>shaft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31164" y="1559470"/>
            <a:ext cx="4798488" cy="4298422"/>
            <a:chOff x="3631164" y="1559470"/>
            <a:chExt cx="4798488" cy="429842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000496" y="1857364"/>
              <a:ext cx="44291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001026" y="3857628"/>
              <a:ext cx="3999734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58016" y="155947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137169" y="3851557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Settlement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05222" y="1859029"/>
            <a:ext cx="3424298" cy="2141476"/>
            <a:chOff x="4005222" y="1859029"/>
            <a:chExt cx="3424298" cy="2141476"/>
          </a:xfrm>
        </p:grpSpPr>
        <p:sp>
          <p:nvSpPr>
            <p:cNvPr id="22" name="Freeform 21"/>
            <p:cNvSpPr/>
            <p:nvPr/>
          </p:nvSpPr>
          <p:spPr>
            <a:xfrm>
              <a:off x="4005222" y="1859029"/>
              <a:ext cx="2924231" cy="2141476"/>
            </a:xfrm>
            <a:custGeom>
              <a:avLst/>
              <a:gdLst>
                <a:gd name="connsiteX0" fmla="*/ 0 w 3317534"/>
                <a:gd name="connsiteY0" fmla="*/ 0 h 2629845"/>
                <a:gd name="connsiteX1" fmla="*/ 2161309 w 3317534"/>
                <a:gd name="connsiteY1" fmla="*/ 468536 h 2629845"/>
                <a:gd name="connsiteX2" fmla="*/ 2841441 w 3317534"/>
                <a:gd name="connsiteY2" fmla="*/ 1118440 h 2629845"/>
                <a:gd name="connsiteX3" fmla="*/ 3317534 w 3317534"/>
                <a:gd name="connsiteY3" fmla="*/ 2629845 h 262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534" h="2629845">
                  <a:moveTo>
                    <a:pt x="0" y="0"/>
                  </a:moveTo>
                  <a:cubicBezTo>
                    <a:pt x="843868" y="141064"/>
                    <a:pt x="1687736" y="282129"/>
                    <a:pt x="2161309" y="468536"/>
                  </a:cubicBezTo>
                  <a:cubicBezTo>
                    <a:pt x="2634883" y="654943"/>
                    <a:pt x="2648737" y="758222"/>
                    <a:pt x="2841441" y="1118440"/>
                  </a:cubicBezTo>
                  <a:cubicBezTo>
                    <a:pt x="3034145" y="1478658"/>
                    <a:pt x="3175839" y="2054251"/>
                    <a:pt x="3317534" y="2629845"/>
                  </a:cubicBezTo>
                </a:path>
              </a:pathLst>
            </a:cu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15140" y="314324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C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C000"/>
                  </a:solidFill>
                </a:rPr>
                <a:t>shaft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05223" y="1866585"/>
            <a:ext cx="2352727" cy="3846526"/>
            <a:chOff x="4005223" y="1866585"/>
            <a:chExt cx="2352727" cy="3846526"/>
          </a:xfrm>
        </p:grpSpPr>
        <p:sp>
          <p:nvSpPr>
            <p:cNvPr id="23" name="Freeform 22"/>
            <p:cNvSpPr/>
            <p:nvPr/>
          </p:nvSpPr>
          <p:spPr>
            <a:xfrm>
              <a:off x="4005223" y="1866585"/>
              <a:ext cx="1866585" cy="3846526"/>
            </a:xfrm>
            <a:custGeom>
              <a:avLst/>
              <a:gdLst>
                <a:gd name="connsiteX0" fmla="*/ 0 w 1866585"/>
                <a:gd name="connsiteY0" fmla="*/ 0 h 3846526"/>
                <a:gd name="connsiteX1" fmla="*/ 1194010 w 1866585"/>
                <a:gd name="connsiteY1" fmla="*/ 1723002 h 3846526"/>
                <a:gd name="connsiteX2" fmla="*/ 1692774 w 1866585"/>
                <a:gd name="connsiteY2" fmla="*/ 2939683 h 3846526"/>
                <a:gd name="connsiteX3" fmla="*/ 1866585 w 1866585"/>
                <a:gd name="connsiteY3" fmla="*/ 3846526 h 384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585" h="3846526">
                  <a:moveTo>
                    <a:pt x="0" y="0"/>
                  </a:moveTo>
                  <a:cubicBezTo>
                    <a:pt x="455940" y="616527"/>
                    <a:pt x="911881" y="1233055"/>
                    <a:pt x="1194010" y="1723002"/>
                  </a:cubicBezTo>
                  <a:cubicBezTo>
                    <a:pt x="1476139" y="2212949"/>
                    <a:pt x="1580678" y="2585762"/>
                    <a:pt x="1692774" y="2939683"/>
                  </a:cubicBezTo>
                  <a:cubicBezTo>
                    <a:pt x="1804870" y="3293604"/>
                    <a:pt x="1835727" y="3570065"/>
                    <a:pt x="1866585" y="3846526"/>
                  </a:cubicBezTo>
                </a:path>
              </a:pathLst>
            </a:cu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43570" y="455986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FF00"/>
                  </a:solidFill>
                </a:rPr>
                <a:t>tip</a:t>
              </a:r>
              <a:endParaRPr lang="en-US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8596" y="5967731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Shaft resistance is fully </a:t>
            </a:r>
            <a:r>
              <a:rPr lang="en-US" sz="2400" dirty="0" err="1" smtClean="0"/>
              <a:t>mobilised</a:t>
            </a:r>
            <a:r>
              <a:rPr lang="en-US" sz="2400" dirty="0" smtClean="0"/>
              <a:t> well before the tip resistance.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357950" y="2071678"/>
            <a:ext cx="2357454" cy="646331"/>
            <a:chOff x="6357950" y="2071678"/>
            <a:chExt cx="235745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6572264" y="2071678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Reached at small settlement of 6-10 mm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>
              <a:off x="6357950" y="2427280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Single Pile</a:t>
            </a:r>
            <a:endParaRPr lang="en-US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33760"/>
          </a:xfrm>
        </p:spPr>
        <p:txBody>
          <a:bodyPr/>
          <a:lstStyle/>
          <a:p>
            <a:r>
              <a:rPr lang="en-US" dirty="0" smtClean="0"/>
              <a:t>Settlements are relatively small in piles; Not as serious as in shallow foundations.</a:t>
            </a:r>
          </a:p>
          <a:p>
            <a:r>
              <a:rPr lang="en-US" dirty="0" smtClean="0"/>
              <a:t>About 1% of the pile diameter under working loads.</a:t>
            </a:r>
          </a:p>
          <a:p>
            <a:r>
              <a:rPr lang="en-US" dirty="0" smtClean="0"/>
              <a:t>May add the </a:t>
            </a:r>
            <a:r>
              <a:rPr lang="en-US" dirty="0" smtClean="0">
                <a:solidFill>
                  <a:srgbClr val="FFFF00"/>
                </a:solidFill>
              </a:rPr>
              <a:t>elastic shortening </a:t>
            </a:r>
            <a:r>
              <a:rPr lang="en-US" dirty="0" smtClean="0"/>
              <a:t>of the pile to the above.</a:t>
            </a:r>
          </a:p>
          <a:p>
            <a:r>
              <a:rPr lang="en-US" dirty="0" smtClean="0"/>
              <a:t>Two methods:</a:t>
            </a:r>
            <a:br>
              <a:rPr lang="en-US" dirty="0" smtClean="0"/>
            </a:br>
            <a:r>
              <a:rPr lang="en-US" dirty="0" smtClean="0"/>
              <a:t>	(a) Poulos &amp; Davis (1974)</a:t>
            </a:r>
            <a:br>
              <a:rPr lang="en-US" dirty="0" smtClean="0"/>
            </a:br>
            <a:r>
              <a:rPr lang="en-US" dirty="0" smtClean="0"/>
              <a:t>	(b) </a:t>
            </a:r>
            <a:r>
              <a:rPr lang="en-US" dirty="0" err="1" smtClean="0"/>
              <a:t>Vesic</a:t>
            </a:r>
            <a:r>
              <a:rPr lang="en-US" dirty="0" smtClean="0"/>
              <a:t> (1977)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prediction</a:t>
            </a:r>
            <a:endParaRPr lang="en-US" dirty="0"/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en-US" dirty="0" smtClean="0"/>
              <a:t>Elastic shortening of a pile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00166" y="5143512"/>
          <a:ext cx="1143006" cy="787404"/>
        </p:xfrm>
        <a:graphic>
          <a:graphicData uri="http://schemas.openxmlformats.org/presentationml/2006/ole">
            <p:oleObj spid="_x0000_s29698" name="Equation" r:id="rId4" imgW="571320" imgH="393480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214810" y="53578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skin friction, pile load decreases with depth.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143636" y="5786454"/>
          <a:ext cx="1143000" cy="787400"/>
        </p:xfrm>
        <a:graphic>
          <a:graphicData uri="http://schemas.openxmlformats.org/presentationml/2006/ole">
            <p:oleObj spid="_x0000_s29699" name="Equation" r:id="rId5" imgW="571320" imgH="393480" progId="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428728" y="1428736"/>
            <a:ext cx="1071570" cy="3571900"/>
            <a:chOff x="1428728" y="1428736"/>
            <a:chExt cx="1071570" cy="3571900"/>
          </a:xfrm>
        </p:grpSpPr>
        <p:sp>
          <p:nvSpPr>
            <p:cNvPr id="11" name="Can 10"/>
            <p:cNvSpPr/>
            <p:nvPr/>
          </p:nvSpPr>
          <p:spPr>
            <a:xfrm>
              <a:off x="1928794" y="1928802"/>
              <a:ext cx="285752" cy="2571768"/>
            </a:xfrm>
            <a:prstGeom prst="can">
              <a:avLst>
                <a:gd name="adj" fmla="val 25529"/>
              </a:avLst>
            </a:prstGeom>
            <a:blipFill>
              <a:blip r:embed="rId6" cstate="print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927999" y="1714488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929588" y="4714090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71670" y="142873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4546" y="285749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l</a:t>
              </a:r>
              <a:endParaRPr lang="en-US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1670" y="463130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287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70102" y="1848952"/>
              <a:ext cx="287167" cy="78089"/>
            </a:xfrm>
            <a:custGeom>
              <a:avLst/>
              <a:gdLst>
                <a:gd name="connsiteX0" fmla="*/ 0 w 287167"/>
                <a:gd name="connsiteY0" fmla="*/ 78089 h 78089"/>
                <a:gd name="connsiteX1" fmla="*/ 90685 w 287167"/>
                <a:gd name="connsiteY1" fmla="*/ 2519 h 78089"/>
                <a:gd name="connsiteX2" fmla="*/ 287167 w 287167"/>
                <a:gd name="connsiteY2" fmla="*/ 62975 h 7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167" h="78089">
                  <a:moveTo>
                    <a:pt x="0" y="78089"/>
                  </a:moveTo>
                  <a:cubicBezTo>
                    <a:pt x="21412" y="41563"/>
                    <a:pt x="42824" y="5038"/>
                    <a:pt x="90685" y="2519"/>
                  </a:cubicBezTo>
                  <a:cubicBezTo>
                    <a:pt x="138546" y="0"/>
                    <a:pt x="212856" y="31487"/>
                    <a:pt x="287167" y="62975"/>
                  </a:cubicBezTo>
                </a:path>
              </a:pathLst>
            </a:cu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72066" y="1428736"/>
            <a:ext cx="1714512" cy="3929090"/>
            <a:chOff x="5072066" y="1428736"/>
            <a:chExt cx="1714512" cy="3929090"/>
          </a:xfrm>
        </p:grpSpPr>
        <p:sp>
          <p:nvSpPr>
            <p:cNvPr id="29" name="Rectangle 28"/>
            <p:cNvSpPr/>
            <p:nvPr/>
          </p:nvSpPr>
          <p:spPr>
            <a:xfrm>
              <a:off x="5072066" y="1928802"/>
              <a:ext cx="1714512" cy="3429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786446" y="1428736"/>
              <a:ext cx="1000132" cy="3571900"/>
              <a:chOff x="1928794" y="1428736"/>
              <a:chExt cx="1000132" cy="3571900"/>
            </a:xfrm>
          </p:grpSpPr>
          <p:sp>
            <p:nvSpPr>
              <p:cNvPr id="23" name="Can 22"/>
              <p:cNvSpPr/>
              <p:nvPr/>
            </p:nvSpPr>
            <p:spPr>
              <a:xfrm>
                <a:off x="1928794" y="1928802"/>
                <a:ext cx="285752" cy="2571768"/>
              </a:xfrm>
              <a:prstGeom prst="can">
                <a:avLst>
                  <a:gd name="adj" fmla="val 25529"/>
                </a:avLst>
              </a:prstGeom>
              <a:blipFill>
                <a:blip r:embed="rId6" cstate="print"/>
                <a:tile tx="0" ty="0" sx="100000" sy="100000" flip="none" algn="tl"/>
              </a:blip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927999" y="1714488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1929588" y="4714090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071670" y="1428736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Q</a:t>
                </a:r>
                <a:endParaRPr lang="en-US" i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14546" y="285749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l</a:t>
                </a:r>
                <a:endParaRPr lang="en-US" i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71670" y="4631304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/>
                  <a:t>Q</a:t>
                </a:r>
                <a:r>
                  <a:rPr lang="en-US" i="1" baseline="-25000" dirty="0" err="1" smtClean="0"/>
                  <a:t>tip</a:t>
                </a:r>
                <a:endParaRPr lang="en-US" i="1" baseline="-250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072066" y="314324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Q</a:t>
              </a:r>
              <a:r>
                <a:rPr lang="en-US" i="1" baseline="-25000" dirty="0" err="1" smtClean="0"/>
                <a:t>shaft</a:t>
              </a:r>
              <a:endParaRPr lang="en-US" i="1" baseline="-25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5143504" y="3214686"/>
              <a:ext cx="11430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en-US" dirty="0" smtClean="0"/>
              <a:t>Elastic shortening of a pile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4348" y="121442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 working loads,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5786" y="2143116"/>
            <a:ext cx="1714512" cy="3929090"/>
            <a:chOff x="785786" y="2143116"/>
            <a:chExt cx="1714512" cy="3929090"/>
          </a:xfrm>
        </p:grpSpPr>
        <p:sp>
          <p:nvSpPr>
            <p:cNvPr id="29" name="Rectangle 28"/>
            <p:cNvSpPr/>
            <p:nvPr/>
          </p:nvSpPr>
          <p:spPr>
            <a:xfrm>
              <a:off x="785786" y="2643182"/>
              <a:ext cx="1714512" cy="3429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1142976" y="2143116"/>
              <a:ext cx="1071570" cy="3571900"/>
              <a:chOff x="1571604" y="1428736"/>
              <a:chExt cx="1071570" cy="3571900"/>
            </a:xfrm>
          </p:grpSpPr>
          <p:sp>
            <p:nvSpPr>
              <p:cNvPr id="23" name="Can 22"/>
              <p:cNvSpPr/>
              <p:nvPr/>
            </p:nvSpPr>
            <p:spPr>
              <a:xfrm>
                <a:off x="1928794" y="1928802"/>
                <a:ext cx="285752" cy="2571768"/>
              </a:xfrm>
              <a:prstGeom prst="can">
                <a:avLst>
                  <a:gd name="adj" fmla="val 25529"/>
                </a:avLst>
              </a:prstGeom>
              <a:blipFill>
                <a:blip r:embed="rId4" cstate="print"/>
                <a:tile tx="0" ty="0" sx="100000" sy="100000" flip="none" algn="tl"/>
              </a:blip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856165" y="1642653"/>
                <a:ext cx="429422" cy="15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1929588" y="4714090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071670" y="1428736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/>
                  <a:t>Q</a:t>
                </a:r>
                <a:r>
                  <a:rPr lang="en-US" i="1" baseline="-25000" dirty="0" err="1" smtClean="0"/>
                  <a:t>w</a:t>
                </a:r>
                <a:endParaRPr lang="en-US" i="1" baseline="-25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571604" y="307181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l</a:t>
                </a:r>
                <a:endParaRPr lang="en-US" i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71670" y="4631304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/>
                  <a:t>Q</a:t>
                </a:r>
                <a:r>
                  <a:rPr lang="en-US" i="1" baseline="-25000" dirty="0" err="1" smtClean="0"/>
                  <a:t>wt</a:t>
                </a:r>
                <a:endParaRPr lang="en-US" i="1" baseline="-25000" dirty="0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1500960" y="3999710"/>
              <a:ext cx="71438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57356" y="385762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Q</a:t>
              </a:r>
              <a:r>
                <a:rPr lang="en-US" i="1" baseline="-25000" dirty="0" err="1" smtClean="0"/>
                <a:t>ws</a:t>
              </a:r>
              <a:endParaRPr lang="en-US" i="1" baseline="-25000" dirty="0"/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286116" y="2500306"/>
          <a:ext cx="4919568" cy="1857388"/>
        </p:xfrm>
        <a:graphic>
          <a:graphicData uri="http://schemas.openxmlformats.org/presentationml/2006/ole">
            <p:oleObj spid="_x0000_s66564" name="Equation" r:id="rId5" imgW="1244520" imgH="469800" progId="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85984" y="1714488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Elastic shortening of the pile is (</a:t>
            </a:r>
            <a:r>
              <a:rPr lang="en-US" sz="2400" dirty="0" err="1" smtClean="0"/>
              <a:t>Vesic</a:t>
            </a:r>
            <a:r>
              <a:rPr lang="en-US" sz="2400" dirty="0" smtClean="0"/>
              <a:t>, 1977):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57620" y="2571744"/>
            <a:ext cx="4786346" cy="2360843"/>
            <a:chOff x="3857620" y="2571744"/>
            <a:chExt cx="4786346" cy="2360843"/>
          </a:xfrm>
        </p:grpSpPr>
        <p:sp>
          <p:nvSpPr>
            <p:cNvPr id="41" name="Oval 40"/>
            <p:cNvSpPr/>
            <p:nvPr/>
          </p:nvSpPr>
          <p:spPr>
            <a:xfrm>
              <a:off x="6143636" y="2571744"/>
              <a:ext cx="571504" cy="78581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357686" y="3214686"/>
              <a:ext cx="1785950" cy="121444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57620" y="4286256"/>
              <a:ext cx="4786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0.50-0.67, depending on how the skin friction (</a:t>
              </a:r>
              <a:r>
                <a:rPr lang="en-US" i="1" dirty="0" err="1" smtClean="0">
                  <a:solidFill>
                    <a:srgbClr val="FFFF00"/>
                  </a:solidFill>
                </a:rPr>
                <a:t>f</a:t>
              </a:r>
              <a:r>
                <a:rPr lang="en-US" i="1" baseline="-25000" dirty="0" err="1" smtClean="0">
                  <a:solidFill>
                    <a:srgbClr val="FFFF00"/>
                  </a:solidFill>
                </a:rPr>
                <a:t>s</a:t>
              </a:r>
              <a:r>
                <a:rPr lang="en-US" dirty="0" smtClean="0">
                  <a:solidFill>
                    <a:srgbClr val="FFFF00"/>
                  </a:solidFill>
                </a:rPr>
                <a:t>) varies with depth.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00430" y="4917056"/>
            <a:ext cx="4643470" cy="1798092"/>
            <a:chOff x="3500430" y="4857760"/>
            <a:chExt cx="4643470" cy="1798092"/>
          </a:xfrm>
        </p:grpSpPr>
        <p:sp>
          <p:nvSpPr>
            <p:cNvPr id="74" name="Right Triangle 73"/>
            <p:cNvSpPr/>
            <p:nvPr/>
          </p:nvSpPr>
          <p:spPr>
            <a:xfrm flipV="1">
              <a:off x="7143768" y="5214950"/>
              <a:ext cx="357190" cy="11430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>
              <a:off x="6000760" y="5214950"/>
              <a:ext cx="357190" cy="11430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86182" y="5214950"/>
              <a:ext cx="500066" cy="1143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00430" y="4857760"/>
              <a:ext cx="1285884" cy="1798092"/>
              <a:chOff x="3500430" y="4857760"/>
              <a:chExt cx="1285884" cy="1798092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3786182" y="5214950"/>
                <a:ext cx="92869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3071802" y="5929330"/>
                <a:ext cx="142876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500430" y="628652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57686" y="4857760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s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572000" y="4857760"/>
              <a:ext cx="1285884" cy="1798092"/>
              <a:chOff x="3500430" y="4857760"/>
              <a:chExt cx="1285884" cy="1798092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3786182" y="5214950"/>
                <a:ext cx="92869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3071802" y="5929330"/>
                <a:ext cx="142876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500430" y="628652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57686" y="4857760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s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715008" y="4857760"/>
              <a:ext cx="1285884" cy="1798092"/>
              <a:chOff x="3500430" y="4857760"/>
              <a:chExt cx="1285884" cy="1798092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3786182" y="5214950"/>
                <a:ext cx="92869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5400000">
                <a:off x="3071802" y="5929330"/>
                <a:ext cx="142876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0430" y="628652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57686" y="4857760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s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858016" y="4857760"/>
              <a:ext cx="1285884" cy="1798092"/>
              <a:chOff x="3500430" y="4857760"/>
              <a:chExt cx="1285884" cy="179809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3786182" y="5214950"/>
                <a:ext cx="92869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>
                <a:off x="3071802" y="5929330"/>
                <a:ext cx="142876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3500430" y="628652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357686" y="4857760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s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Chord 71"/>
            <p:cNvSpPr/>
            <p:nvPr/>
          </p:nvSpPr>
          <p:spPr>
            <a:xfrm>
              <a:off x="4572000" y="5214950"/>
              <a:ext cx="571504" cy="1143008"/>
            </a:xfrm>
            <a:prstGeom prst="chord">
              <a:avLst>
                <a:gd name="adj1" fmla="val 16297920"/>
                <a:gd name="adj2" fmla="val 53103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000496" y="5643578"/>
            <a:ext cx="4071966" cy="655084"/>
            <a:chOff x="4000496" y="5643578"/>
            <a:chExt cx="4071966" cy="655084"/>
          </a:xfrm>
        </p:grpSpPr>
        <p:sp>
          <p:nvSpPr>
            <p:cNvPr id="76" name="TextBox 75"/>
            <p:cNvSpPr txBox="1"/>
            <p:nvPr/>
          </p:nvSpPr>
          <p:spPr>
            <a:xfrm>
              <a:off x="4000496" y="592933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=</a:t>
              </a:r>
              <a:r>
                <a:rPr lang="en-US" dirty="0" smtClean="0">
                  <a:latin typeface="Arial"/>
                  <a:cs typeface="Arial"/>
                  <a:sym typeface="Symbol"/>
                </a:rPr>
                <a:t>½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43504" y="592933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=</a:t>
              </a:r>
              <a:r>
                <a:rPr lang="en-US" dirty="0" smtClean="0">
                  <a:latin typeface="Arial"/>
                  <a:cs typeface="Arial"/>
                  <a:sym typeface="Symbol"/>
                </a:rPr>
                <a:t>½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43636" y="564357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=</a:t>
              </a:r>
              <a:r>
                <a:rPr lang="en-US" dirty="0" smtClean="0">
                  <a:latin typeface="Arial"/>
                  <a:cs typeface="Arial"/>
                  <a:sym typeface="Symbol"/>
                </a:rPr>
                <a:t>⅔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58082" y="57150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=</a:t>
              </a:r>
              <a:r>
                <a:rPr lang="en-US" dirty="0" smtClean="0">
                  <a:latin typeface="Arial"/>
                  <a:cs typeface="Arial"/>
                  <a:sym typeface="Symbol"/>
                </a:rPr>
                <a:t>⅔</a:t>
              </a:r>
              <a:endParaRPr lang="en-US" dirty="0"/>
            </a:p>
          </p:txBody>
        </p:sp>
      </p:grp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Load Test</a:t>
            </a:r>
            <a:endParaRPr lang="en-US" dirty="0"/>
          </a:p>
        </p:txBody>
      </p:sp>
      <p:pic>
        <p:nvPicPr>
          <p:cNvPr id="7" name="Content Placeholder 6" descr="Pile_load_te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428868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entledge~Stock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35743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HIGHBRED.bmp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00034" y="2357430"/>
            <a:ext cx="42326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128586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determine the actual load carrying capacity of a few randomly selected piles.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564357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simpler alternative is to use a Pile Driving </a:t>
            </a:r>
            <a:r>
              <a:rPr lang="en-US" sz="2400" dirty="0" err="1" smtClean="0"/>
              <a:t>Analyser</a:t>
            </a:r>
            <a:r>
              <a:rPr lang="en-US" sz="2400" dirty="0" smtClean="0"/>
              <a:t> (PDA) – Next slide.</a:t>
            </a:r>
            <a:endParaRPr lang="en-US" sz="2400" dirty="0"/>
          </a:p>
        </p:txBody>
      </p:sp>
    </p:spTree>
  </p:cSld>
  <p:clrMapOvr>
    <a:masterClrMapping/>
  </p:clrMapOvr>
  <p:transition advTm="2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47744"/>
          </a:xfrm>
        </p:spPr>
        <p:txBody>
          <a:bodyPr>
            <a:normAutofit/>
          </a:bodyPr>
          <a:lstStyle/>
          <a:p>
            <a:r>
              <a:rPr lang="en-US" dirty="0" smtClean="0"/>
              <a:t>Deep foundations have depth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D</a:t>
            </a:r>
            <a:r>
              <a:rPr lang="en-US" baseline="-25000" dirty="0" err="1" smtClean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) </a:t>
            </a:r>
            <a:r>
              <a:rPr lang="en-US" dirty="0" smtClean="0">
                <a:solidFill>
                  <a:srgbClr val="FFFF00"/>
                </a:solidFill>
              </a:rPr>
              <a:t>greater</a:t>
            </a:r>
            <a:r>
              <a:rPr lang="en-US" dirty="0" smtClean="0"/>
              <a:t> than the breadth </a:t>
            </a:r>
            <a:r>
              <a:rPr lang="en-US" dirty="0" smtClean="0">
                <a:solidFill>
                  <a:srgbClr val="FFC000"/>
                </a:solidFill>
              </a:rPr>
              <a:t>(B)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foundations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57290" y="2357430"/>
            <a:ext cx="2071702" cy="685862"/>
            <a:chOff x="1357290" y="2357430"/>
            <a:chExt cx="2071702" cy="685862"/>
          </a:xfrm>
        </p:grpSpPr>
        <p:sp>
          <p:nvSpPr>
            <p:cNvPr id="4" name="TextBox 3"/>
            <p:cNvSpPr txBox="1"/>
            <p:nvPr/>
          </p:nvSpPr>
          <p:spPr>
            <a:xfrm>
              <a:off x="1357290" y="2643182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C000"/>
                  </a:solidFill>
                </a:rPr>
                <a:t>d</a:t>
              </a:r>
              <a:r>
                <a:rPr lang="en-US" sz="2000" dirty="0" smtClean="0">
                  <a:solidFill>
                    <a:srgbClr val="FFC000"/>
                  </a:solidFill>
                </a:rPr>
                <a:t> (pile diameter)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43042" y="2357430"/>
              <a:ext cx="571504" cy="35719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286248" y="1928802"/>
            <a:ext cx="1785950" cy="1043052"/>
            <a:chOff x="4286248" y="1928802"/>
            <a:chExt cx="1785950" cy="1043052"/>
          </a:xfrm>
        </p:grpSpPr>
        <p:sp>
          <p:nvSpPr>
            <p:cNvPr id="5" name="TextBox 4"/>
            <p:cNvSpPr txBox="1"/>
            <p:nvPr/>
          </p:nvSpPr>
          <p:spPr>
            <a:xfrm>
              <a:off x="4286248" y="2571744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C000"/>
                  </a:solidFill>
                </a:rPr>
                <a:t>l</a:t>
              </a:r>
              <a:r>
                <a:rPr lang="en-US" sz="2000" dirty="0" smtClean="0">
                  <a:solidFill>
                    <a:srgbClr val="FFC000"/>
                  </a:solidFill>
                </a:rPr>
                <a:t> (pile length)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500562" y="1928802"/>
              <a:ext cx="785818" cy="64294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286512" y="2000240"/>
            <a:ext cx="2071702" cy="1351958"/>
            <a:chOff x="6286512" y="2000240"/>
            <a:chExt cx="2071702" cy="1351958"/>
          </a:xfrm>
        </p:grpSpPr>
        <p:sp>
          <p:nvSpPr>
            <p:cNvPr id="12" name="TextBox 11"/>
            <p:cNvSpPr txBox="1"/>
            <p:nvPr/>
          </p:nvSpPr>
          <p:spPr>
            <a:xfrm>
              <a:off x="6286512" y="2428868"/>
              <a:ext cx="20717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Often </a:t>
              </a:r>
              <a:r>
                <a:rPr lang="en-US" i="1" dirty="0" smtClean="0">
                  <a:solidFill>
                    <a:srgbClr val="FFFF00"/>
                  </a:solidFill>
                </a:rPr>
                <a:t>significantly </a:t>
              </a:r>
              <a:r>
                <a:rPr lang="en-US" dirty="0" smtClean="0">
                  <a:solidFill>
                    <a:srgbClr val="FFFF00"/>
                  </a:solidFill>
                </a:rPr>
                <a:t>greater – with </a:t>
              </a:r>
              <a:r>
                <a:rPr lang="en-US" i="1" dirty="0" smtClean="0">
                  <a:solidFill>
                    <a:srgbClr val="FFFF00"/>
                  </a:solidFill>
                </a:rPr>
                <a:t>l</a:t>
              </a:r>
              <a:r>
                <a:rPr lang="en-US" dirty="0" smtClean="0">
                  <a:solidFill>
                    <a:srgbClr val="FFFF00"/>
                  </a:solidFill>
                </a:rPr>
                <a:t>/</a:t>
              </a:r>
              <a:r>
                <a:rPr lang="en-US" i="1" dirty="0" smtClean="0">
                  <a:solidFill>
                    <a:srgbClr val="FFFF00"/>
                  </a:solidFill>
                </a:rPr>
                <a:t>d</a:t>
              </a:r>
              <a:r>
                <a:rPr lang="en-US" dirty="0" smtClean="0">
                  <a:solidFill>
                    <a:srgbClr val="FFFF00"/>
                  </a:solidFill>
                </a:rPr>
                <a:t> as high as 50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6590123" y="1839504"/>
              <a:ext cx="500066" cy="82153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572000" y="3357562"/>
            <a:ext cx="1714512" cy="3286148"/>
            <a:chOff x="4572000" y="3357562"/>
            <a:chExt cx="1714512" cy="3286148"/>
          </a:xfrm>
        </p:grpSpPr>
        <p:sp>
          <p:nvSpPr>
            <p:cNvPr id="25" name="Can 24"/>
            <p:cNvSpPr/>
            <p:nvPr/>
          </p:nvSpPr>
          <p:spPr>
            <a:xfrm>
              <a:off x="4786314" y="414338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214942" y="414338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5429256" y="378619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5643570" y="414338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5857884" y="378619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5000628" y="3786190"/>
              <a:ext cx="142876" cy="2500330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4572000" y="3714752"/>
              <a:ext cx="1714512" cy="571504"/>
            </a:xfrm>
            <a:prstGeom prst="cube">
              <a:avLst>
                <a:gd name="adj" fmla="val 65199"/>
              </a:avLst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5144298" y="3642520"/>
              <a:ext cx="571504" cy="1588"/>
            </a:xfrm>
            <a:prstGeom prst="straightConnector1">
              <a:avLst/>
            </a:prstGeom>
            <a:ln w="539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714480" y="3643314"/>
            <a:ext cx="3000396" cy="369332"/>
            <a:chOff x="1714480" y="3643314"/>
            <a:chExt cx="3000396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143108" y="364331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Pile cap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1714480" y="3857628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3"/>
            </p:cNvCxnSpPr>
            <p:nvPr/>
          </p:nvCxnSpPr>
          <p:spPr>
            <a:xfrm>
              <a:off x="3143240" y="3827980"/>
              <a:ext cx="1571636" cy="296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14348" y="3857628"/>
            <a:ext cx="714380" cy="2869662"/>
            <a:chOff x="714348" y="3857628"/>
            <a:chExt cx="714380" cy="2869662"/>
          </a:xfrm>
        </p:grpSpPr>
        <p:sp>
          <p:nvSpPr>
            <p:cNvPr id="21" name="Can 20"/>
            <p:cNvSpPr/>
            <p:nvPr/>
          </p:nvSpPr>
          <p:spPr>
            <a:xfrm>
              <a:off x="1071538" y="3857628"/>
              <a:ext cx="357190" cy="2571768"/>
            </a:xfrm>
            <a:prstGeom prst="can">
              <a:avLst>
                <a:gd name="adj" fmla="val 25529"/>
              </a:avLst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348" y="485776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C000"/>
                  </a:solidFill>
                </a:rPr>
                <a:t>l</a:t>
              </a:r>
              <a:endParaRPr lang="en-US" i="1" dirty="0">
                <a:solidFill>
                  <a:srgbClr val="FFC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1538" y="635795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C000"/>
                  </a:solidFill>
                </a:rPr>
                <a:t>d</a:t>
              </a:r>
              <a:endParaRPr lang="en-US" i="1" dirty="0">
                <a:solidFill>
                  <a:srgbClr val="FFC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071538" y="6642122"/>
              <a:ext cx="357190" cy="1588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-429454" y="5214950"/>
              <a:ext cx="2428892" cy="1588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500166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Single Pile</a:t>
            </a:r>
            <a:endParaRPr lang="en-US" u="sng" dirty="0"/>
          </a:p>
        </p:txBody>
      </p:sp>
      <p:sp>
        <p:nvSpPr>
          <p:cNvPr id="55" name="TextBox 54"/>
          <p:cNvSpPr txBox="1"/>
          <p:nvPr/>
        </p:nvSpPr>
        <p:spPr>
          <a:xfrm>
            <a:off x="6072198" y="57864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Pile Group</a:t>
            </a:r>
            <a:endParaRPr lang="en-US" u="sng" dirty="0"/>
          </a:p>
        </p:txBody>
      </p:sp>
      <p:grpSp>
        <p:nvGrpSpPr>
          <p:cNvPr id="39" name="Group 38"/>
          <p:cNvGrpSpPr/>
          <p:nvPr/>
        </p:nvGrpSpPr>
        <p:grpSpPr>
          <a:xfrm>
            <a:off x="857224" y="3357562"/>
            <a:ext cx="857256" cy="642942"/>
            <a:chOff x="857224" y="3357562"/>
            <a:chExt cx="857256" cy="642942"/>
          </a:xfrm>
        </p:grpSpPr>
        <p:sp>
          <p:nvSpPr>
            <p:cNvPr id="22" name="Cube 21"/>
            <p:cNvSpPr/>
            <p:nvPr/>
          </p:nvSpPr>
          <p:spPr>
            <a:xfrm>
              <a:off x="857224" y="3643314"/>
              <a:ext cx="857256" cy="357190"/>
            </a:xfrm>
            <a:prstGeom prst="cube">
              <a:avLst>
                <a:gd name="adj" fmla="val 65199"/>
              </a:avLst>
            </a:pr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072332" y="3571082"/>
              <a:ext cx="428628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4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4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Driving </a:t>
            </a:r>
            <a:r>
              <a:rPr lang="en-US" dirty="0" err="1" smtClean="0"/>
              <a:t>Analyser</a:t>
            </a:r>
            <a:r>
              <a:rPr lang="en-US" dirty="0" smtClean="0"/>
              <a:t> (PDA)</a:t>
            </a:r>
            <a:endParaRPr lang="en-US" dirty="0"/>
          </a:p>
        </p:txBody>
      </p:sp>
      <p:pic>
        <p:nvPicPr>
          <p:cNvPr id="5" name="Content Placeholder 4" descr="PDA1_PMC_U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ile Testing_PDA_Warre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57161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78632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Gives hammer energy, driving stresses, pile integrity and bearing capacity.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64357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use on bored piles too – by measuring the pulse from a drop weight.</a:t>
            </a:r>
            <a:endParaRPr lang="en-US" dirty="0"/>
          </a:p>
        </p:txBody>
      </p:sp>
    </p:spTree>
  </p:cSld>
  <p:clrMapOvr>
    <a:masterClrMapping/>
  </p:clrMapOvr>
  <p:transition advTm="1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Groups</a:t>
            </a:r>
            <a:endParaRPr lang="en-US" dirty="0"/>
          </a:p>
        </p:txBody>
      </p:sp>
      <p:pic>
        <p:nvPicPr>
          <p:cNvPr id="4" name="Picture 3" descr="pile_g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44" y="2214554"/>
            <a:ext cx="5326071" cy="399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- To carry large column loads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21468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Before the pile cap is cast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Group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14942" y="1714488"/>
            <a:ext cx="3429024" cy="1298026"/>
            <a:chOff x="5786446" y="1714488"/>
            <a:chExt cx="3429024" cy="1298026"/>
          </a:xfrm>
        </p:grpSpPr>
        <p:sp>
          <p:nvSpPr>
            <p:cNvPr id="5" name="Oval 4"/>
            <p:cNvSpPr/>
            <p:nvPr/>
          </p:nvSpPr>
          <p:spPr>
            <a:xfrm>
              <a:off x="8429652" y="1714488"/>
              <a:ext cx="357190" cy="642942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786710" y="2285992"/>
              <a:ext cx="642942" cy="37991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786446" y="2643182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Efficiency of the pile group (&lt; 1)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348" y="164305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3200" baseline="-25000" dirty="0" err="1" smtClean="0"/>
              <a:t>ult</a:t>
            </a:r>
            <a:r>
              <a:rPr lang="en-US" sz="3200" baseline="-25000" dirty="0" smtClean="0"/>
              <a:t>, pile group</a:t>
            </a:r>
            <a:r>
              <a:rPr lang="en-US" sz="3200" dirty="0" smtClean="0"/>
              <a:t> = </a:t>
            </a:r>
            <a:r>
              <a:rPr lang="en-US" sz="3200" dirty="0" err="1" smtClean="0"/>
              <a:t>Q</a:t>
            </a:r>
            <a:r>
              <a:rPr lang="en-US" sz="3200" baseline="-25000" dirty="0" err="1" smtClean="0"/>
              <a:t>ult</a:t>
            </a:r>
            <a:r>
              <a:rPr lang="en-US" sz="3200" baseline="-25000" dirty="0" smtClean="0"/>
              <a:t>, single pile </a:t>
            </a:r>
            <a:r>
              <a:rPr lang="en-US" sz="3200" dirty="0" smtClean="0">
                <a:sym typeface="Symbol"/>
              </a:rPr>
              <a:t> No. of piles  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928662" y="3929066"/>
            <a:ext cx="7000924" cy="2523484"/>
            <a:chOff x="428596" y="3929066"/>
            <a:chExt cx="7000924" cy="2523484"/>
          </a:xfrm>
        </p:grpSpPr>
        <p:sp>
          <p:nvSpPr>
            <p:cNvPr id="31" name="Rectangle 30"/>
            <p:cNvSpPr/>
            <p:nvPr/>
          </p:nvSpPr>
          <p:spPr>
            <a:xfrm>
              <a:off x="5572132" y="4143380"/>
              <a:ext cx="1857388" cy="15716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86050" y="4429132"/>
              <a:ext cx="1785950" cy="121444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596" y="4572008"/>
              <a:ext cx="1357322" cy="121444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00100" y="4714884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1472" y="5429264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72198" y="4286256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28728" y="5429264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28926" y="457200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14810" y="457200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71868" y="457200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15008" y="4786322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72198" y="528638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15140" y="4286256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72330" y="4786322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7950" y="4786322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28926" y="528638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810" y="528638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71868" y="528638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715140" y="5286388"/>
              <a:ext cx="214314" cy="21431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14612" y="5929330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Pile groups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5786" y="392906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Pile cap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678629" y="4321975"/>
              <a:ext cx="357190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nghai2009July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6080257" cy="396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Failure: A Costly lesson </a:t>
            </a:r>
            <a:endParaRPr lang="en-US" dirty="0"/>
          </a:p>
        </p:txBody>
      </p:sp>
      <p:pic>
        <p:nvPicPr>
          <p:cNvPr id="5" name="Picture 4" descr="Shanghai2009July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3" y="1643050"/>
            <a:ext cx="649831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hanghai_2009Jul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403733"/>
            <a:ext cx="6643734" cy="448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585789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newly built, 13 storey apartment complex collapsed in Shanghai on 27</a:t>
            </a:r>
            <a:r>
              <a:rPr lang="en-US" baseline="30000" dirty="0" smtClean="0"/>
              <a:t>th</a:t>
            </a:r>
            <a:r>
              <a:rPr lang="en-US" dirty="0" smtClean="0"/>
              <a:t> June 2009, during the final stages.</a:t>
            </a:r>
            <a:endParaRPr lang="en-US" dirty="0"/>
          </a:p>
        </p:txBody>
      </p:sp>
    </p:spTree>
  </p:cSld>
  <p:clrMapOvr>
    <a:masterClrMapping/>
  </p:clrMapOvr>
  <p:transition advTm="2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667008"/>
            <a:ext cx="8572560" cy="2333628"/>
          </a:xfrm>
        </p:spPr>
        <p:txBody>
          <a:bodyPr/>
          <a:lstStyle/>
          <a:p>
            <a:r>
              <a:rPr lang="en-US" dirty="0" smtClean="0"/>
              <a:t>Dr Warren Ng, Dynamic Pile Testing</a:t>
            </a:r>
          </a:p>
          <a:p>
            <a:r>
              <a:rPr lang="en-US" dirty="0" smtClean="0"/>
              <a:t>Ms. Mary Balfour, Balfour Consulting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Martyn</a:t>
            </a:r>
            <a:r>
              <a:rPr lang="en-US" dirty="0" smtClean="0"/>
              <a:t> Ellis, PMC Limited, UK</a:t>
            </a:r>
          </a:p>
          <a:p>
            <a:r>
              <a:rPr lang="en-US" dirty="0" smtClean="0"/>
              <a:t>Mr. Jesse </a:t>
            </a:r>
            <a:r>
              <a:rPr lang="en-US" dirty="0" err="1" smtClean="0"/>
              <a:t>Brunskill</a:t>
            </a:r>
            <a:r>
              <a:rPr lang="en-US" dirty="0" smtClean="0"/>
              <a:t>, Civil, Mining &amp; Construction Pty Ltd.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of the photographs in this presentation were provided by:</a:t>
            </a:r>
            <a:endParaRPr lang="en-US" sz="2400" dirty="0"/>
          </a:p>
        </p:txBody>
      </p:sp>
    </p:spTree>
  </p:cSld>
  <p:clrMapOvr>
    <a:masterClrMapping/>
  </p:clrMapOvr>
  <p:transition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333760"/>
          </a:xfrm>
        </p:spPr>
        <p:txBody>
          <a:bodyPr/>
          <a:lstStyle/>
          <a:p>
            <a:r>
              <a:rPr lang="en-US" dirty="0" smtClean="0"/>
              <a:t>To carry large column loads where shallow foundations are inadequate;</a:t>
            </a:r>
          </a:p>
          <a:p>
            <a:r>
              <a:rPr lang="en-US" dirty="0" smtClean="0"/>
              <a:t>to carry column loads when the ground conditions are poor;</a:t>
            </a:r>
          </a:p>
          <a:p>
            <a:r>
              <a:rPr lang="en-US" dirty="0" smtClean="0"/>
              <a:t>to carry lateral loads;</a:t>
            </a:r>
          </a:p>
          <a:p>
            <a:r>
              <a:rPr lang="en-US" dirty="0" smtClean="0"/>
              <a:t>to resist uplift loads; and</a:t>
            </a:r>
          </a:p>
          <a:p>
            <a:r>
              <a:rPr lang="en-US" dirty="0" smtClean="0"/>
              <a:t>to improve existing foundations (e.g., underpinning).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857224" y="3643314"/>
            <a:ext cx="1857388" cy="1357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00166" y="3643314"/>
            <a:ext cx="71438" cy="85725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000232" y="3643314"/>
            <a:ext cx="71438" cy="85725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428728" y="3643314"/>
            <a:ext cx="214314" cy="457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928794" y="3643314"/>
            <a:ext cx="214314" cy="457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857224" y="3643314"/>
            <a:ext cx="1857388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6" idx="0"/>
          </p:cNvCxnSpPr>
          <p:nvPr/>
        </p:nvCxnSpPr>
        <p:spPr>
          <a:xfrm rot="5400000" flipH="1" flipV="1">
            <a:off x="803646" y="2732479"/>
            <a:ext cx="1643074" cy="178597"/>
          </a:xfrm>
          <a:prstGeom prst="line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1125117" y="2732479"/>
            <a:ext cx="1643074" cy="178595"/>
          </a:xfrm>
          <a:prstGeom prst="line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571604" y="3500438"/>
            <a:ext cx="428628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643042" y="2927346"/>
            <a:ext cx="285752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464447" y="3036091"/>
            <a:ext cx="571504" cy="35719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H="1">
            <a:off x="1535885" y="3036091"/>
            <a:ext cx="571504" cy="35719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643042" y="2500306"/>
            <a:ext cx="285752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6200000" flipH="1">
            <a:off x="1571604" y="2571744"/>
            <a:ext cx="428628" cy="28575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1571604" y="2571744"/>
            <a:ext cx="428628" cy="28575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714480" y="2143116"/>
            <a:ext cx="142876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>
            <a:off x="1571604" y="2214554"/>
            <a:ext cx="357190" cy="214314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6200000" flipH="1">
            <a:off x="1643042" y="2214554"/>
            <a:ext cx="357190" cy="214314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 flipH="1" flipV="1">
            <a:off x="1643042" y="1928802"/>
            <a:ext cx="142876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 flipH="1" flipV="1">
            <a:off x="1785918" y="1928802"/>
            <a:ext cx="142876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1643042" y="1785926"/>
            <a:ext cx="142876" cy="142876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6200000" flipH="1">
            <a:off x="1785918" y="1785926"/>
            <a:ext cx="142876" cy="142876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714348" y="2143116"/>
            <a:ext cx="857256" cy="1073158"/>
            <a:chOff x="714348" y="2143116"/>
            <a:chExt cx="857256" cy="1073158"/>
          </a:xfrm>
        </p:grpSpPr>
        <p:cxnSp>
          <p:nvCxnSpPr>
            <p:cNvPr id="245" name="Straight Arrow Connector 244"/>
            <p:cNvCxnSpPr/>
            <p:nvPr/>
          </p:nvCxnSpPr>
          <p:spPr>
            <a:xfrm>
              <a:off x="1214414" y="2500306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1214414" y="2857496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1214414" y="3214686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1214414" y="2143116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/>
            <p:cNvSpPr txBox="1"/>
            <p:nvPr/>
          </p:nvSpPr>
          <p:spPr>
            <a:xfrm>
              <a:off x="714348" y="235743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Wind</a:t>
              </a:r>
              <a:br>
                <a:rPr lang="en-US" sz="1600" dirty="0" smtClean="0">
                  <a:latin typeface="Arial Narrow" pitchFamily="34" charset="0"/>
                </a:rPr>
              </a:br>
              <a:r>
                <a:rPr lang="en-US" sz="1600" dirty="0" smtClean="0">
                  <a:latin typeface="Arial Narrow" pitchFamily="34" charset="0"/>
                </a:rPr>
                <a:t>load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857224" y="514351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Transmission tower</a:t>
            </a:r>
            <a:endParaRPr lang="en-US" sz="1600" u="sng" dirty="0"/>
          </a:p>
        </p:txBody>
      </p:sp>
      <p:sp>
        <p:nvSpPr>
          <p:cNvPr id="251" name="TextBox 250"/>
          <p:cNvSpPr txBox="1"/>
          <p:nvPr/>
        </p:nvSpPr>
        <p:spPr>
          <a:xfrm>
            <a:off x="1857356" y="457200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Pile in compression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57158" y="4572008"/>
            <a:ext cx="1276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Pile in tension</a:t>
            </a:r>
            <a:endParaRPr lang="en-US" sz="1600" dirty="0">
              <a:latin typeface="Arial Narrow" pitchFamily="34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3428992" y="2714620"/>
            <a:ext cx="2928958" cy="2767446"/>
            <a:chOff x="3428992" y="2714620"/>
            <a:chExt cx="2928958" cy="2767446"/>
          </a:xfrm>
        </p:grpSpPr>
        <p:sp>
          <p:nvSpPr>
            <p:cNvPr id="254" name="Rectangle 253"/>
            <p:cNvSpPr/>
            <p:nvPr/>
          </p:nvSpPr>
          <p:spPr>
            <a:xfrm>
              <a:off x="3428992" y="4286256"/>
              <a:ext cx="1071570" cy="714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00562" y="2714620"/>
              <a:ext cx="1857388" cy="2286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4500562" y="2714620"/>
              <a:ext cx="1857388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428992" y="4286256"/>
              <a:ext cx="1071570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3501224" y="3713958"/>
              <a:ext cx="2000264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500562" y="3000372"/>
              <a:ext cx="785818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964909" y="3321843"/>
              <a:ext cx="642942" cy="142876"/>
            </a:xfrm>
            <a:prstGeom prst="line">
              <a:avLst/>
            </a:prstGeom>
            <a:ln w="317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5322099" y="3321843"/>
              <a:ext cx="642942" cy="142876"/>
            </a:xfrm>
            <a:prstGeom prst="line">
              <a:avLst/>
            </a:prstGeom>
            <a:ln w="317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ounded Rectangle 264"/>
            <p:cNvSpPr/>
            <p:nvPr/>
          </p:nvSpPr>
          <p:spPr>
            <a:xfrm>
              <a:off x="5286380" y="2857496"/>
              <a:ext cx="357190" cy="28575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572132" y="2857496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Anchor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5000628" y="3714752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Batter piles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4500562" y="2928934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Tie rod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143372" y="4643446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Sheet pile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786182" y="5143512"/>
              <a:ext cx="207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/>
                <a:t>Anchored sheet pile</a:t>
              </a:r>
              <a:endParaRPr lang="en-US" sz="1600" u="sng" dirty="0"/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6858016" y="1928802"/>
            <a:ext cx="1857388" cy="3571900"/>
            <a:chOff x="6858016" y="1928802"/>
            <a:chExt cx="1857388" cy="3571900"/>
          </a:xfrm>
        </p:grpSpPr>
        <p:sp>
          <p:nvSpPr>
            <p:cNvPr id="279" name="Rectangle 278"/>
            <p:cNvSpPr/>
            <p:nvPr/>
          </p:nvSpPr>
          <p:spPr>
            <a:xfrm>
              <a:off x="6858016" y="2714620"/>
              <a:ext cx="1857388" cy="2286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6858016" y="2714620"/>
              <a:ext cx="1857388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Freeform 282"/>
            <p:cNvSpPr/>
            <p:nvPr/>
          </p:nvSpPr>
          <p:spPr>
            <a:xfrm>
              <a:off x="7500958" y="2714620"/>
              <a:ext cx="642942" cy="1686476"/>
            </a:xfrm>
            <a:custGeom>
              <a:avLst/>
              <a:gdLst>
                <a:gd name="connsiteX0" fmla="*/ 132248 w 560479"/>
                <a:gd name="connsiteY0" fmla="*/ 22671 h 1686476"/>
                <a:gd name="connsiteX1" fmla="*/ 177590 w 560479"/>
                <a:gd name="connsiteY1" fmla="*/ 151141 h 1686476"/>
                <a:gd name="connsiteX2" fmla="*/ 154919 w 560479"/>
                <a:gd name="connsiteY2" fmla="*/ 355181 h 1686476"/>
                <a:gd name="connsiteX3" fmla="*/ 170033 w 560479"/>
                <a:gd name="connsiteY3" fmla="*/ 476093 h 1686476"/>
                <a:gd name="connsiteX4" fmla="*/ 154919 w 560479"/>
                <a:gd name="connsiteY4" fmla="*/ 672576 h 1686476"/>
                <a:gd name="connsiteX5" fmla="*/ 177590 w 560479"/>
                <a:gd name="connsiteY5" fmla="*/ 846387 h 1686476"/>
                <a:gd name="connsiteX6" fmla="*/ 147362 w 560479"/>
                <a:gd name="connsiteY6" fmla="*/ 1042870 h 1686476"/>
                <a:gd name="connsiteX7" fmla="*/ 177590 w 560479"/>
                <a:gd name="connsiteY7" fmla="*/ 1216681 h 1686476"/>
                <a:gd name="connsiteX8" fmla="*/ 154919 w 560479"/>
                <a:gd name="connsiteY8" fmla="*/ 1337594 h 1686476"/>
                <a:gd name="connsiteX9" fmla="*/ 117134 w 560479"/>
                <a:gd name="connsiteY9" fmla="*/ 1375379 h 1686476"/>
                <a:gd name="connsiteX10" fmla="*/ 49121 w 560479"/>
                <a:gd name="connsiteY10" fmla="*/ 1420721 h 1686476"/>
                <a:gd name="connsiteX11" fmla="*/ 11335 w 560479"/>
                <a:gd name="connsiteY11" fmla="*/ 1541633 h 1686476"/>
                <a:gd name="connsiteX12" fmla="*/ 117134 w 560479"/>
                <a:gd name="connsiteY12" fmla="*/ 1647432 h 1686476"/>
                <a:gd name="connsiteX13" fmla="*/ 290945 w 560479"/>
                <a:gd name="connsiteY13" fmla="*/ 1685217 h 1686476"/>
                <a:gd name="connsiteX14" fmla="*/ 517656 w 560479"/>
                <a:gd name="connsiteY14" fmla="*/ 1654989 h 1686476"/>
                <a:gd name="connsiteX15" fmla="*/ 547884 w 560479"/>
                <a:gd name="connsiteY15" fmla="*/ 1526519 h 1686476"/>
                <a:gd name="connsiteX16" fmla="*/ 517656 w 560479"/>
                <a:gd name="connsiteY16" fmla="*/ 1450949 h 1686476"/>
                <a:gd name="connsiteX17" fmla="*/ 457200 w 560479"/>
                <a:gd name="connsiteY17" fmla="*/ 1398050 h 1686476"/>
                <a:gd name="connsiteX18" fmla="*/ 381630 w 560479"/>
                <a:gd name="connsiteY18" fmla="*/ 1322480 h 1686476"/>
                <a:gd name="connsiteX19" fmla="*/ 366516 w 560479"/>
                <a:gd name="connsiteY19" fmla="*/ 1103326 h 1686476"/>
                <a:gd name="connsiteX20" fmla="*/ 358959 w 560479"/>
                <a:gd name="connsiteY20" fmla="*/ 899286 h 1686476"/>
                <a:gd name="connsiteX21" fmla="*/ 374073 w 560479"/>
                <a:gd name="connsiteY21" fmla="*/ 649905 h 1686476"/>
                <a:gd name="connsiteX22" fmla="*/ 351402 w 560479"/>
                <a:gd name="connsiteY22" fmla="*/ 513878 h 1686476"/>
                <a:gd name="connsiteX23" fmla="*/ 358959 w 560479"/>
                <a:gd name="connsiteY23" fmla="*/ 256939 h 1686476"/>
                <a:gd name="connsiteX24" fmla="*/ 351402 w 560479"/>
                <a:gd name="connsiteY24" fmla="*/ 68014 h 1686476"/>
                <a:gd name="connsiteX25" fmla="*/ 374073 w 560479"/>
                <a:gd name="connsiteY25" fmla="*/ 15114 h 1686476"/>
                <a:gd name="connsiteX26" fmla="*/ 132248 w 560479"/>
                <a:gd name="connsiteY26" fmla="*/ 22671 h 168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0479" h="1686476">
                  <a:moveTo>
                    <a:pt x="132248" y="22671"/>
                  </a:moveTo>
                  <a:cubicBezTo>
                    <a:pt x="99501" y="45342"/>
                    <a:pt x="173812" y="95723"/>
                    <a:pt x="177590" y="151141"/>
                  </a:cubicBezTo>
                  <a:cubicBezTo>
                    <a:pt x="181368" y="206559"/>
                    <a:pt x="156179" y="301022"/>
                    <a:pt x="154919" y="355181"/>
                  </a:cubicBezTo>
                  <a:cubicBezTo>
                    <a:pt x="153659" y="409340"/>
                    <a:pt x="170033" y="423194"/>
                    <a:pt x="170033" y="476093"/>
                  </a:cubicBezTo>
                  <a:cubicBezTo>
                    <a:pt x="170033" y="528992"/>
                    <a:pt x="153660" y="610860"/>
                    <a:pt x="154919" y="672576"/>
                  </a:cubicBezTo>
                  <a:cubicBezTo>
                    <a:pt x="156178" y="734292"/>
                    <a:pt x="178849" y="784671"/>
                    <a:pt x="177590" y="846387"/>
                  </a:cubicBezTo>
                  <a:cubicBezTo>
                    <a:pt x="176331" y="908103"/>
                    <a:pt x="147362" y="981154"/>
                    <a:pt x="147362" y="1042870"/>
                  </a:cubicBezTo>
                  <a:cubicBezTo>
                    <a:pt x="147362" y="1104586"/>
                    <a:pt x="176331" y="1167560"/>
                    <a:pt x="177590" y="1216681"/>
                  </a:cubicBezTo>
                  <a:cubicBezTo>
                    <a:pt x="178849" y="1265802"/>
                    <a:pt x="164995" y="1311144"/>
                    <a:pt x="154919" y="1337594"/>
                  </a:cubicBezTo>
                  <a:cubicBezTo>
                    <a:pt x="144843" y="1364044"/>
                    <a:pt x="134767" y="1361525"/>
                    <a:pt x="117134" y="1375379"/>
                  </a:cubicBezTo>
                  <a:cubicBezTo>
                    <a:pt x="99501" y="1389234"/>
                    <a:pt x="66754" y="1393012"/>
                    <a:pt x="49121" y="1420721"/>
                  </a:cubicBezTo>
                  <a:cubicBezTo>
                    <a:pt x="31488" y="1448430"/>
                    <a:pt x="0" y="1503848"/>
                    <a:pt x="11335" y="1541633"/>
                  </a:cubicBezTo>
                  <a:cubicBezTo>
                    <a:pt x="22670" y="1579418"/>
                    <a:pt x="70532" y="1623501"/>
                    <a:pt x="117134" y="1647432"/>
                  </a:cubicBezTo>
                  <a:cubicBezTo>
                    <a:pt x="163736" y="1671363"/>
                    <a:pt x="224191" y="1683958"/>
                    <a:pt x="290945" y="1685217"/>
                  </a:cubicBezTo>
                  <a:cubicBezTo>
                    <a:pt x="357699" y="1686476"/>
                    <a:pt x="474833" y="1681439"/>
                    <a:pt x="517656" y="1654989"/>
                  </a:cubicBezTo>
                  <a:cubicBezTo>
                    <a:pt x="560479" y="1628539"/>
                    <a:pt x="547884" y="1560526"/>
                    <a:pt x="547884" y="1526519"/>
                  </a:cubicBezTo>
                  <a:cubicBezTo>
                    <a:pt x="547884" y="1492512"/>
                    <a:pt x="532770" y="1472361"/>
                    <a:pt x="517656" y="1450949"/>
                  </a:cubicBezTo>
                  <a:cubicBezTo>
                    <a:pt x="502542" y="1429538"/>
                    <a:pt x="479871" y="1419461"/>
                    <a:pt x="457200" y="1398050"/>
                  </a:cubicBezTo>
                  <a:cubicBezTo>
                    <a:pt x="434529" y="1376639"/>
                    <a:pt x="396744" y="1371601"/>
                    <a:pt x="381630" y="1322480"/>
                  </a:cubicBezTo>
                  <a:cubicBezTo>
                    <a:pt x="366516" y="1273359"/>
                    <a:pt x="370294" y="1173858"/>
                    <a:pt x="366516" y="1103326"/>
                  </a:cubicBezTo>
                  <a:cubicBezTo>
                    <a:pt x="362738" y="1032794"/>
                    <a:pt x="357700" y="974856"/>
                    <a:pt x="358959" y="899286"/>
                  </a:cubicBezTo>
                  <a:cubicBezTo>
                    <a:pt x="360218" y="823716"/>
                    <a:pt x="375333" y="714140"/>
                    <a:pt x="374073" y="649905"/>
                  </a:cubicBezTo>
                  <a:cubicBezTo>
                    <a:pt x="372814" y="585670"/>
                    <a:pt x="353921" y="579372"/>
                    <a:pt x="351402" y="513878"/>
                  </a:cubicBezTo>
                  <a:cubicBezTo>
                    <a:pt x="348883" y="448384"/>
                    <a:pt x="358959" y="331250"/>
                    <a:pt x="358959" y="256939"/>
                  </a:cubicBezTo>
                  <a:cubicBezTo>
                    <a:pt x="358959" y="182628"/>
                    <a:pt x="348883" y="108318"/>
                    <a:pt x="351402" y="68014"/>
                  </a:cubicBezTo>
                  <a:cubicBezTo>
                    <a:pt x="353921" y="27710"/>
                    <a:pt x="406820" y="25190"/>
                    <a:pt x="374073" y="15114"/>
                  </a:cubicBezTo>
                  <a:cubicBezTo>
                    <a:pt x="341326" y="5038"/>
                    <a:pt x="164995" y="0"/>
                    <a:pt x="132248" y="22671"/>
                  </a:cubicBez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572396" y="2714620"/>
              <a:ext cx="428628" cy="71438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0" name="Straight Arrow Connector 479"/>
            <p:cNvCxnSpPr/>
            <p:nvPr/>
          </p:nvCxnSpPr>
          <p:spPr>
            <a:xfrm rot="16200000" flipH="1">
              <a:off x="7429518" y="2285992"/>
              <a:ext cx="714382" cy="2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TextBox 483"/>
            <p:cNvSpPr txBox="1"/>
            <p:nvPr/>
          </p:nvSpPr>
          <p:spPr>
            <a:xfrm>
              <a:off x="6858016" y="5162148"/>
              <a:ext cx="1857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/>
                <a:t>Underreamed pile</a:t>
              </a:r>
              <a:endParaRPr lang="en-US" sz="1600" u="sng" dirty="0"/>
            </a:p>
          </p:txBody>
        </p:sp>
      </p:grpSp>
      <p:sp>
        <p:nvSpPr>
          <p:cNvPr id="486" name="TextBox 485"/>
          <p:cNvSpPr txBox="1"/>
          <p:nvPr/>
        </p:nvSpPr>
        <p:spPr>
          <a:xfrm>
            <a:off x="6929454" y="435769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Provides anchorage against uplift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Content Placeholder 4" descr="pil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9886" y="2285992"/>
            <a:ext cx="4059238" cy="3044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5" descr="Driven_Raker_Pile_Warre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2285992"/>
            <a:ext cx="3839792" cy="30718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materials</a:t>
            </a:r>
            <a:endParaRPr lang="en-US" dirty="0"/>
          </a:p>
        </p:txBody>
      </p:sp>
    </p:spTree>
  </p:cSld>
  <p:clrMapOvr>
    <a:masterClrMapping/>
  </p:clrMapOvr>
  <p:transition advTm="2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CD1505-ADB3-4FA6-ACAC-6775D1D9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ECD1505-ADB3-4FA6-ACAC-6775D1D93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B3CBD-4325-4E2C-A287-60B1AFD4E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7A4B3CBD-4325-4E2C-A287-60B1AFD4E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4861B-7E23-48E5-B4E5-5773BD10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D64861B-7E23-48E5-B4E5-5773BD10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E8B92-29DE-4B6F-8515-FEC46762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459E8B92-29DE-4B6F-8515-FEC46762E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987D4-CBFB-43BE-845C-4ECE92438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37987D4-CBFB-43BE-845C-4ECE92438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DC5DC7-000C-4BAE-A3C3-D4841784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8DC5DC7-000C-4BAE-A3C3-D4841784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DAA05D-7AEF-4117-B96D-E82548CA0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58DAA05D-7AEF-4117-B96D-E82548CA0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D3073-3BE2-41F9-BEC7-6667E1B36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AED3073-3BE2-41F9-BEC7-6667E1B36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Precast piles</a:t>
            </a:r>
            <a:endParaRPr lang="en-US" dirty="0"/>
          </a:p>
        </p:txBody>
      </p:sp>
      <p:pic>
        <p:nvPicPr>
          <p:cNvPr id="4" name="Picture 3" descr="precast_pile3.JPG"/>
          <p:cNvPicPr>
            <a:picLocks noChangeAspect="1"/>
          </p:cNvPicPr>
          <p:nvPr/>
        </p:nvPicPr>
        <p:blipFill>
          <a:blip r:embed="rId3" cstate="print"/>
          <a:srcRect t="37203" b="21461"/>
          <a:stretch>
            <a:fillRect/>
          </a:stretch>
        </p:blipFill>
        <p:spPr>
          <a:xfrm>
            <a:off x="4000496" y="5000636"/>
            <a:ext cx="4071966" cy="149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ecast_pile2.JPG"/>
          <p:cNvPicPr>
            <a:picLocks noChangeAspect="1"/>
          </p:cNvPicPr>
          <p:nvPr/>
        </p:nvPicPr>
        <p:blipFill>
          <a:blip r:embed="rId4" cstate="print"/>
          <a:srcRect t="19561" b="27171"/>
          <a:stretch>
            <a:fillRect/>
          </a:stretch>
        </p:blipFill>
        <p:spPr>
          <a:xfrm>
            <a:off x="4071934" y="2714620"/>
            <a:ext cx="3975756" cy="203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ecast_pil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714620"/>
            <a:ext cx="2428892" cy="371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71538" y="1357298"/>
            <a:ext cx="7286676" cy="12144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Mostly driven</a:t>
            </a:r>
          </a:p>
          <a:p>
            <a:r>
              <a:rPr lang="en-US" dirty="0" smtClean="0"/>
              <a:t>Requires storage yard and transport to the site</a:t>
            </a:r>
          </a:p>
          <a:p>
            <a:r>
              <a:rPr lang="en-US" dirty="0" smtClean="0"/>
              <a:t>Splicing possible, but not desirable </a:t>
            </a:r>
          </a:p>
        </p:txBody>
      </p:sp>
    </p:spTree>
  </p:cSld>
  <p:clrMapOvr>
    <a:masterClrMapping/>
  </p:clrMapOvr>
  <p:transition advTm="2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428736"/>
            <a:ext cx="5257808" cy="547678"/>
          </a:xfrm>
        </p:spPr>
        <p:txBody>
          <a:bodyPr/>
          <a:lstStyle/>
          <a:p>
            <a:r>
              <a:rPr lang="en-US" dirty="0" smtClean="0"/>
              <a:t>Also known as bored piles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Cast-in-place piles</a:t>
            </a:r>
            <a:endParaRPr lang="en-US" dirty="0"/>
          </a:p>
        </p:txBody>
      </p:sp>
      <p:pic>
        <p:nvPicPr>
          <p:cNvPr id="4" name="Picture 3" descr="caiss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131231"/>
            <a:ext cx="5349884" cy="4012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1478</TotalTime>
  <Words>1015</Words>
  <Application>Microsoft Office PowerPoint</Application>
  <PresentationFormat>On-screen Show (4:3)</PresentationFormat>
  <Paragraphs>263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Paper</vt:lpstr>
      <vt:lpstr>Equation</vt:lpstr>
      <vt:lpstr>Pile Foundations</vt:lpstr>
      <vt:lpstr>Introduction</vt:lpstr>
      <vt:lpstr>Deep foundations</vt:lpstr>
      <vt:lpstr>Applications</vt:lpstr>
      <vt:lpstr>Applications</vt:lpstr>
      <vt:lpstr>Applications</vt:lpstr>
      <vt:lpstr>Pile materials</vt:lpstr>
      <vt:lpstr>Precast piles</vt:lpstr>
      <vt:lpstr>Cast-in-place piles</vt:lpstr>
      <vt:lpstr>Bearing Capacity</vt:lpstr>
      <vt:lpstr>Load carrying capacity of a single pile</vt:lpstr>
      <vt:lpstr>Load carrying capacity of a single pile</vt:lpstr>
      <vt:lpstr>End bearing vs. friction piles</vt:lpstr>
      <vt:lpstr>Tip bearing capacity</vt:lpstr>
      <vt:lpstr>Tip bearing capacity</vt:lpstr>
      <vt:lpstr>Skin friction</vt:lpstr>
      <vt:lpstr>Skin friction</vt:lpstr>
      <vt:lpstr>Pile driving equations</vt:lpstr>
      <vt:lpstr>Pile driving hammer</vt:lpstr>
      <vt:lpstr>Pile driving</vt:lpstr>
      <vt:lpstr>Pile driving</vt:lpstr>
      <vt:lpstr>Pile driving</vt:lpstr>
      <vt:lpstr>Vibratory pile drivers</vt:lpstr>
      <vt:lpstr>Load transfer mechanism</vt:lpstr>
      <vt:lpstr>Settlement</vt:lpstr>
      <vt:lpstr>Settlement prediction</vt:lpstr>
      <vt:lpstr>Elastic shortening of a pile</vt:lpstr>
      <vt:lpstr>Elastic shortening of a pile</vt:lpstr>
      <vt:lpstr>Pile Load Test</vt:lpstr>
      <vt:lpstr>Pile Driving Analyser (PDA)</vt:lpstr>
      <vt:lpstr>Pile Groups</vt:lpstr>
      <vt:lpstr>Pile Group</vt:lpstr>
      <vt:lpstr>Failure: A Costly lesson 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siva</dc:creator>
  <cp:lastModifiedBy>Steve Buda</cp:lastModifiedBy>
  <cp:revision>184</cp:revision>
  <dcterms:created xsi:type="dcterms:W3CDTF">2009-06-30T04:55:25Z</dcterms:created>
  <dcterms:modified xsi:type="dcterms:W3CDTF">2013-11-12T14:54:59Z</dcterms:modified>
</cp:coreProperties>
</file>