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9" r:id="rId1"/>
  </p:sldMasterIdLst>
  <p:sldIdLst>
    <p:sldId id="256" r:id="rId2"/>
    <p:sldId id="261" r:id="rId3"/>
    <p:sldId id="263" r:id="rId4"/>
    <p:sldId id="257" r:id="rId5"/>
    <p:sldId id="258" r:id="rId6"/>
    <p:sldId id="259" r:id="rId7"/>
    <p:sldId id="260" r:id="rId8"/>
    <p:sldId id="264" r:id="rId9"/>
    <p:sldId id="266"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FBDBDA6-9BDC-574F-8A52-9D3DEA2651C1}" type="datetimeFigureOut">
              <a:rPr lang="en-US" smtClean="0"/>
              <a:t>12/17/08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BBB5E19-F10A-4C2F-BF6F-11C513378A2E}"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DBDA6-9BDC-574F-8A52-9D3DEA2651C1}" type="datetimeFigureOut">
              <a:rPr lang="en-US" smtClean="0"/>
              <a:t>12/17/08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9988-D6BB-9242-87C3-DB70403D2E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DBDA6-9BDC-574F-8A52-9D3DEA2651C1}" type="datetimeFigureOut">
              <a:rPr lang="en-US" smtClean="0"/>
              <a:t>12/17/08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9988-D6BB-9242-87C3-DB70403D2E36}"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BDBDA6-9BDC-574F-8A52-9D3DEA2651C1}" type="datetimeFigureOut">
              <a:rPr lang="en-US" smtClean="0"/>
              <a:t>12/17/08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9988-D6BB-9242-87C3-DB70403D2E36}"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FBDBDA6-9BDC-574F-8A52-9D3DEA2651C1}" type="datetimeFigureOut">
              <a:rPr lang="en-US" smtClean="0"/>
              <a:t>12/17/08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0859988-D6BB-9242-87C3-DB70403D2E36}"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FBDBDA6-9BDC-574F-8A52-9D3DEA2651C1}" type="datetimeFigureOut">
              <a:rPr lang="en-US" smtClean="0"/>
              <a:t>12/17/08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59988-D6BB-9242-87C3-DB70403D2E36}"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FBDBDA6-9BDC-574F-8A52-9D3DEA2651C1}" type="datetimeFigureOut">
              <a:rPr lang="en-US" smtClean="0"/>
              <a:t>12/17/08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59988-D6BB-9242-87C3-DB70403D2E36}"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BDBDA6-9BDC-574F-8A52-9D3DEA2651C1}" type="datetimeFigureOut">
              <a:rPr lang="en-US" smtClean="0"/>
              <a:t>12/17/08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59988-D6BB-9242-87C3-DB70403D2E36}"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DBDA6-9BDC-574F-8A52-9D3DEA2651C1}" type="datetimeFigureOut">
              <a:rPr lang="en-US" smtClean="0"/>
              <a:t>12/17/08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59988-D6BB-9242-87C3-DB70403D2E36}"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BDBDA6-9BDC-574F-8A52-9D3DEA2651C1}" type="datetimeFigureOut">
              <a:rPr lang="en-US" smtClean="0"/>
              <a:t>12/17/08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59988-D6BB-9242-87C3-DB70403D2E36}"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BDBDA6-9BDC-574F-8A52-9D3DEA2651C1}" type="datetimeFigureOut">
              <a:rPr lang="en-US" smtClean="0"/>
              <a:t>12/17/08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59988-D6BB-9242-87C3-DB70403D2E36}"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FBDBDA6-9BDC-574F-8A52-9D3DEA2651C1}" type="datetimeFigureOut">
              <a:rPr lang="en-US" smtClean="0"/>
              <a:t>12/17/08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0859988-D6BB-9242-87C3-DB70403D2E36}"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PARTNERING WORKSHOP</a:t>
            </a:r>
            <a:endParaRPr lang="en-US" b="1" dirty="0"/>
          </a:p>
        </p:txBody>
      </p:sp>
      <p:sp>
        <p:nvSpPr>
          <p:cNvPr id="3" name="Subtitle 2"/>
          <p:cNvSpPr>
            <a:spLocks noGrp="1"/>
          </p:cNvSpPr>
          <p:nvPr>
            <p:ph type="subTitle" idx="1"/>
          </p:nvPr>
        </p:nvSpPr>
        <p:spPr/>
        <p:txBody>
          <a:bodyPr/>
          <a:lstStyle/>
          <a:p>
            <a:r>
              <a:rPr lang="en-US" dirty="0" smtClean="0">
                <a:solidFill>
                  <a:srgbClr val="FF0000"/>
                </a:solidFill>
              </a:rPr>
              <a:t>Insert Project Name Here</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5. Development of Mission/Vision Statement</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smtClean="0">
                <a:solidFill>
                  <a:srgbClr val="FF0000"/>
                </a:solidFill>
              </a:rPr>
              <a:t>Samples of Typical Mission Statements:</a:t>
            </a:r>
          </a:p>
          <a:p>
            <a:pPr lvl="1"/>
            <a:r>
              <a:rPr lang="en-US" dirty="0" smtClean="0">
                <a:solidFill>
                  <a:srgbClr val="FF0000"/>
                </a:solidFill>
              </a:rPr>
              <a:t>We are a team dedicated to providing a quality project in accordance with the contract.  We are committed to a safe, economical, fast, high-quality project.</a:t>
            </a:r>
          </a:p>
          <a:p>
            <a:pPr lvl="1"/>
            <a:r>
              <a:rPr lang="en-US" dirty="0" smtClean="0">
                <a:solidFill>
                  <a:srgbClr val="FF0000"/>
                </a:solidFill>
              </a:rPr>
              <a:t>We area team dedicated to providing a quality project that is on-time, within budget, that meets or exceeds the owner’s requirements.</a:t>
            </a:r>
          </a:p>
          <a:p>
            <a:pPr lvl="1"/>
            <a:r>
              <a:rPr lang="en-US" dirty="0" smtClean="0">
                <a:solidFill>
                  <a:srgbClr val="FF0000"/>
                </a:solidFill>
              </a:rPr>
              <a:t>We are a team dedicated to providing a quality project that is on-time, within budget, that showcases the project and the partner’s commitment to quality through common sense, teamwork, and pride.</a:t>
            </a: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6. Identification of Outcome Objectives </a:t>
            </a:r>
            <a:br>
              <a:rPr lang="en-US" dirty="0" smtClean="0">
                <a:solidFill>
                  <a:srgbClr val="000090"/>
                </a:solidFill>
              </a:rPr>
            </a:br>
            <a:r>
              <a:rPr lang="en-US" dirty="0" smtClean="0">
                <a:solidFill>
                  <a:srgbClr val="000090"/>
                </a:solidFill>
              </a:rPr>
              <a:t>    of Each Party</a:t>
            </a:r>
            <a:endParaRPr lang="en-US" dirty="0">
              <a:solidFill>
                <a:srgbClr val="000090"/>
              </a:solidFill>
            </a:endParaRPr>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7. Establishment of Outcome Objectives </a:t>
            </a:r>
            <a:br>
              <a:rPr lang="en-US" dirty="0" smtClean="0">
                <a:solidFill>
                  <a:srgbClr val="000090"/>
                </a:solidFill>
              </a:rPr>
            </a:br>
            <a:r>
              <a:rPr lang="en-US" dirty="0" smtClean="0">
                <a:solidFill>
                  <a:srgbClr val="000090"/>
                </a:solidFill>
              </a:rPr>
              <a:t>    for the Team</a:t>
            </a:r>
            <a:endParaRPr lang="en-US" dirty="0">
              <a:solidFill>
                <a:srgbClr val="000090"/>
              </a:solidFill>
            </a:endParaRPr>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8. Identification of Process Objectives</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smtClean="0"/>
              <a:t>Change Management Process</a:t>
            </a:r>
          </a:p>
          <a:p>
            <a:r>
              <a:rPr lang="en-US" dirty="0" smtClean="0"/>
              <a:t>Conflict Resolution Process</a:t>
            </a:r>
          </a:p>
          <a:p>
            <a:r>
              <a:rPr lang="en-US" dirty="0" smtClean="0"/>
              <a:t>Other Key Administrative Processes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9. Review of Draft Partnering Charter </a:t>
            </a:r>
            <a:br>
              <a:rPr lang="en-US" dirty="0" smtClean="0">
                <a:solidFill>
                  <a:srgbClr val="000090"/>
                </a:solidFill>
              </a:rPr>
            </a:br>
            <a:r>
              <a:rPr lang="en-US" dirty="0" smtClean="0">
                <a:solidFill>
                  <a:srgbClr val="000090"/>
                </a:solidFill>
              </a:rPr>
              <a:t>    and Signature by all Parties</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smtClean="0">
                <a:solidFill>
                  <a:srgbClr val="FF0000"/>
                </a:solidFill>
              </a:rPr>
              <a:t>Sample Charter:</a:t>
            </a:r>
          </a:p>
          <a:p>
            <a:pPr lvl="1"/>
            <a:r>
              <a:rPr lang="en-US" dirty="0" smtClean="0">
                <a:solidFill>
                  <a:srgbClr val="FF0000"/>
                </a:solidFill>
              </a:rPr>
              <a:t>Missions Statement</a:t>
            </a:r>
          </a:p>
          <a:p>
            <a:pPr lvl="1"/>
            <a:r>
              <a:rPr lang="en-US" dirty="0" smtClean="0">
                <a:solidFill>
                  <a:srgbClr val="FF0000"/>
                </a:solidFill>
              </a:rPr>
              <a:t>Project Objectives</a:t>
            </a:r>
          </a:p>
          <a:p>
            <a:pPr marL="1005840" lvl="2" indent="-457200">
              <a:buFont typeface="+mj-lt"/>
              <a:buAutoNum type="arabicPeriod"/>
            </a:pPr>
            <a:r>
              <a:rPr lang="en-US" dirty="0" smtClean="0">
                <a:solidFill>
                  <a:srgbClr val="FF0000"/>
                </a:solidFill>
              </a:rPr>
              <a:t>Cost Effective</a:t>
            </a:r>
          </a:p>
          <a:p>
            <a:pPr marL="1005840" lvl="2" indent="-457200">
              <a:buFont typeface="+mj-lt"/>
              <a:buAutoNum type="arabicPeriod"/>
            </a:pPr>
            <a:r>
              <a:rPr lang="en-US" dirty="0" smtClean="0">
                <a:solidFill>
                  <a:srgbClr val="FF0000"/>
                </a:solidFill>
              </a:rPr>
              <a:t>Complete Base Contract by May 20XX and Meet Milestones</a:t>
            </a:r>
          </a:p>
          <a:p>
            <a:pPr marL="1005840" lvl="2" indent="-457200">
              <a:buFont typeface="+mj-lt"/>
              <a:buAutoNum type="arabicPeriod"/>
            </a:pPr>
            <a:r>
              <a:rPr lang="en-US" dirty="0" smtClean="0">
                <a:solidFill>
                  <a:srgbClr val="FF0000"/>
                </a:solidFill>
              </a:rPr>
              <a:t>No Loss-Time Accidents</a:t>
            </a:r>
          </a:p>
          <a:p>
            <a:pPr marL="1005840" lvl="2" indent="-457200">
              <a:buFont typeface="+mj-lt"/>
              <a:buAutoNum type="arabicPeriod"/>
            </a:pPr>
            <a:r>
              <a:rPr lang="en-US" dirty="0" smtClean="0">
                <a:solidFill>
                  <a:srgbClr val="FF0000"/>
                </a:solidFill>
              </a:rPr>
              <a:t>Zero Punch List</a:t>
            </a:r>
          </a:p>
          <a:p>
            <a:pPr marL="1005840" lvl="2" indent="-457200">
              <a:buFont typeface="+mj-lt"/>
              <a:buAutoNum type="arabicPeriod"/>
            </a:pPr>
            <a:r>
              <a:rPr lang="en-US" dirty="0" smtClean="0">
                <a:solidFill>
                  <a:srgbClr val="FF0000"/>
                </a:solidFill>
              </a:rPr>
              <a:t>Maintain Positive Community Relations</a:t>
            </a:r>
          </a:p>
          <a:p>
            <a:pPr lvl="1"/>
            <a:r>
              <a:rPr lang="en-US" dirty="0" smtClean="0">
                <a:solidFill>
                  <a:srgbClr val="FF0000"/>
                </a:solidFill>
              </a:rPr>
              <a:t>Process Objectives</a:t>
            </a:r>
          </a:p>
          <a:p>
            <a:pPr marL="1005840" lvl="2" indent="-457200">
              <a:buFont typeface="+mj-lt"/>
              <a:buAutoNum type="arabicPeriod"/>
            </a:pPr>
            <a:r>
              <a:rPr lang="en-US" dirty="0" smtClean="0">
                <a:solidFill>
                  <a:srgbClr val="FF0000"/>
                </a:solidFill>
              </a:rPr>
              <a:t>All submittals in by February 1, 20XX</a:t>
            </a:r>
          </a:p>
          <a:p>
            <a:pPr marL="1005840" lvl="2" indent="-457200">
              <a:buFont typeface="+mj-lt"/>
              <a:buAutoNum type="arabicPeriod"/>
            </a:pPr>
            <a:r>
              <a:rPr lang="en-US" dirty="0" smtClean="0">
                <a:solidFill>
                  <a:srgbClr val="FF0000"/>
                </a:solidFill>
              </a:rPr>
              <a:t>All submittals reviewed by April 1, 20XX</a:t>
            </a:r>
          </a:p>
          <a:p>
            <a:pPr marL="1005840" lvl="2" indent="-457200">
              <a:buFont typeface="+mj-lt"/>
              <a:buAutoNum type="arabicPeriod"/>
            </a:pPr>
            <a:r>
              <a:rPr lang="en-US" dirty="0" smtClean="0">
                <a:solidFill>
                  <a:srgbClr val="FF0000"/>
                </a:solidFill>
              </a:rPr>
              <a:t>Contractors hold weekly safety meetings</a:t>
            </a: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9. Review of Draft Partnering Charter </a:t>
            </a:r>
            <a:br>
              <a:rPr lang="en-US" dirty="0" smtClean="0">
                <a:solidFill>
                  <a:srgbClr val="000090"/>
                </a:solidFill>
              </a:rPr>
            </a:br>
            <a:r>
              <a:rPr lang="en-US" dirty="0" smtClean="0">
                <a:solidFill>
                  <a:srgbClr val="000090"/>
                </a:solidFill>
              </a:rPr>
              <a:t>    and Signature by all Parties</a:t>
            </a:r>
            <a:endParaRPr lang="en-US" dirty="0">
              <a:solidFill>
                <a:srgbClr val="000090"/>
              </a:solidFill>
            </a:endParaRPr>
          </a:p>
        </p:txBody>
      </p:sp>
      <p:sp>
        <p:nvSpPr>
          <p:cNvPr id="3" name="Content Placeholder 2"/>
          <p:cNvSpPr>
            <a:spLocks noGrp="1"/>
          </p:cNvSpPr>
          <p:nvPr>
            <p:ph sz="quarter" idx="1"/>
          </p:nvPr>
        </p:nvSpPr>
        <p:spPr/>
        <p:txBody>
          <a:bodyPr>
            <a:normAutofit lnSpcReduction="10000"/>
          </a:bodyPr>
          <a:lstStyle/>
          <a:p>
            <a:pPr lvl="1"/>
            <a:r>
              <a:rPr lang="en-US" dirty="0" smtClean="0">
                <a:solidFill>
                  <a:srgbClr val="FF0000"/>
                </a:solidFill>
              </a:rPr>
              <a:t>Process Objectives</a:t>
            </a:r>
          </a:p>
          <a:p>
            <a:pPr marL="1005840" lvl="2" indent="-457200">
              <a:buAutoNum type="arabicPeriod" startAt="4"/>
            </a:pPr>
            <a:r>
              <a:rPr lang="en-US" dirty="0" smtClean="0">
                <a:solidFill>
                  <a:srgbClr val="FF0000"/>
                </a:solidFill>
              </a:rPr>
              <a:t>Resolve issues at the lowest possible level</a:t>
            </a:r>
          </a:p>
          <a:p>
            <a:pPr marL="1005840" lvl="2" indent="-457200">
              <a:buAutoNum type="arabicPeriod" startAt="4"/>
            </a:pPr>
            <a:r>
              <a:rPr lang="en-US" dirty="0" err="1" smtClean="0">
                <a:solidFill>
                  <a:srgbClr val="FF0000"/>
                </a:solidFill>
              </a:rPr>
              <a:t>RFI’s</a:t>
            </a:r>
            <a:r>
              <a:rPr lang="en-US" dirty="0" smtClean="0">
                <a:solidFill>
                  <a:srgbClr val="FF0000"/>
                </a:solidFill>
              </a:rPr>
              <a:t> to be addressed (answer or a process or date to answer established) within one day</a:t>
            </a:r>
          </a:p>
          <a:p>
            <a:pPr marL="1005840" lvl="2" indent="-457200">
              <a:buAutoNum type="arabicPeriod" startAt="4"/>
            </a:pPr>
            <a:r>
              <a:rPr lang="en-US" dirty="0" smtClean="0">
                <a:solidFill>
                  <a:srgbClr val="FF0000"/>
                </a:solidFill>
              </a:rPr>
              <a:t>General Contractor gets paid within 14 days of approved pay application and subcontractors get paid by the 20</a:t>
            </a:r>
            <a:r>
              <a:rPr lang="en-US" baseline="30000" dirty="0" smtClean="0">
                <a:solidFill>
                  <a:srgbClr val="FF0000"/>
                </a:solidFill>
              </a:rPr>
              <a:t>th</a:t>
            </a:r>
            <a:r>
              <a:rPr lang="en-US" dirty="0" smtClean="0">
                <a:solidFill>
                  <a:srgbClr val="FF0000"/>
                </a:solidFill>
              </a:rPr>
              <a:t> of the month</a:t>
            </a:r>
          </a:p>
          <a:p>
            <a:pPr marL="1005840" lvl="2" indent="-457200">
              <a:buAutoNum type="arabicPeriod" startAt="4"/>
            </a:pPr>
            <a:r>
              <a:rPr lang="en-US" dirty="0" smtClean="0">
                <a:solidFill>
                  <a:srgbClr val="FF0000"/>
                </a:solidFill>
              </a:rPr>
              <a:t>RFP’s are to be responded to by the owner within 10 days of submittal</a:t>
            </a:r>
          </a:p>
          <a:p>
            <a:pPr marL="1005840" lvl="2" indent="-457200">
              <a:buAutoNum type="arabicPeriod" startAt="4"/>
            </a:pPr>
            <a:r>
              <a:rPr lang="en-US" dirty="0" smtClean="0">
                <a:solidFill>
                  <a:srgbClr val="FF0000"/>
                </a:solidFill>
              </a:rPr>
              <a:t>Create a </a:t>
            </a:r>
            <a:r>
              <a:rPr lang="en-US" dirty="0" err="1" smtClean="0">
                <a:solidFill>
                  <a:srgbClr val="FF0000"/>
                </a:solidFill>
              </a:rPr>
              <a:t>craftworker</a:t>
            </a:r>
            <a:r>
              <a:rPr lang="en-US" dirty="0" smtClean="0">
                <a:solidFill>
                  <a:srgbClr val="FF0000"/>
                </a:solidFill>
              </a:rPr>
              <a:t> awareness of the goals of the project</a:t>
            </a:r>
          </a:p>
          <a:p>
            <a:pPr marL="1005840" lvl="2" indent="-457200">
              <a:buAutoNum type="arabicPeriod" startAt="4"/>
            </a:pPr>
            <a:r>
              <a:rPr lang="en-US" dirty="0" smtClean="0">
                <a:solidFill>
                  <a:srgbClr val="FF0000"/>
                </a:solidFill>
              </a:rPr>
              <a:t>Create a hot items list including the critical submittals to support the project schedule</a:t>
            </a:r>
          </a:p>
          <a:p>
            <a:pPr marL="1005840" lvl="2" indent="-457200">
              <a:buAutoNum type="arabicPeriod" startAt="4"/>
            </a:pPr>
            <a:r>
              <a:rPr lang="en-US" dirty="0" smtClean="0">
                <a:solidFill>
                  <a:srgbClr val="FF0000"/>
                </a:solidFill>
              </a:rPr>
              <a:t>Keep as-</a:t>
            </a:r>
            <a:r>
              <a:rPr lang="en-US" dirty="0" err="1" smtClean="0">
                <a:solidFill>
                  <a:srgbClr val="FF0000"/>
                </a:solidFill>
              </a:rPr>
              <a:t>builts</a:t>
            </a:r>
            <a:r>
              <a:rPr lang="en-US" dirty="0" smtClean="0">
                <a:solidFill>
                  <a:srgbClr val="FF0000"/>
                </a:solidFill>
              </a:rPr>
              <a:t> up-to-date (subcontractors to update weekly)</a:t>
            </a:r>
          </a:p>
          <a:p>
            <a:pPr marL="1005840" lvl="2" indent="-457200">
              <a:buAutoNum type="arabicPeriod" startAt="4"/>
            </a:pPr>
            <a:r>
              <a:rPr lang="en-US" dirty="0" smtClean="0">
                <a:solidFill>
                  <a:srgbClr val="FF0000"/>
                </a:solidFill>
              </a:rPr>
              <a:t>Maintain team spirit</a:t>
            </a:r>
          </a:p>
          <a:p>
            <a:pPr marL="1005840" lvl="2" indent="-457200">
              <a:buAutoNum type="arabicPeriod" startAt="4"/>
            </a:pPr>
            <a:r>
              <a:rPr lang="en-US" dirty="0" smtClean="0">
                <a:solidFill>
                  <a:srgbClr val="FF0000"/>
                </a:solidFill>
              </a:rPr>
              <a:t>Maintain and commit to the two-week look-ahead schedule</a:t>
            </a:r>
          </a:p>
          <a:p>
            <a:pPr marL="1005840" lvl="2" indent="-457200">
              <a:buFont typeface="+mj-lt"/>
              <a:buAutoNum type="arabicPeriod"/>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Partnering Workshop Agenda</a:t>
            </a:r>
            <a:endParaRPr lang="en-US" dirty="0">
              <a:solidFill>
                <a:srgbClr val="000090"/>
              </a:solidFill>
            </a:endParaRPr>
          </a:p>
        </p:txBody>
      </p:sp>
      <p:sp>
        <p:nvSpPr>
          <p:cNvPr id="3" name="Content Placeholder 2"/>
          <p:cNvSpPr>
            <a:spLocks noGrp="1"/>
          </p:cNvSpPr>
          <p:nvPr>
            <p:ph sz="quarter" idx="1"/>
          </p:nvPr>
        </p:nvSpPr>
        <p:spPr>
          <a:xfrm>
            <a:off x="457200" y="1447800"/>
            <a:ext cx="8229600" cy="4709160"/>
          </a:xfrm>
        </p:spPr>
        <p:txBody>
          <a:bodyPr>
            <a:normAutofit fontScale="92500" lnSpcReduction="20000"/>
          </a:bodyPr>
          <a:lstStyle/>
          <a:p>
            <a:pPr marL="514350" indent="-514350">
              <a:buFont typeface="+mj-lt"/>
              <a:buAutoNum type="arabicPeriod"/>
            </a:pPr>
            <a:r>
              <a:rPr lang="en-US" dirty="0" smtClean="0"/>
              <a:t>Welcome and Introduction </a:t>
            </a:r>
            <a:r>
              <a:rPr lang="en-US" dirty="0" smtClean="0"/>
              <a:t>of Participants</a:t>
            </a:r>
          </a:p>
          <a:p>
            <a:pPr marL="514350" indent="-514350">
              <a:buFont typeface="+mj-lt"/>
              <a:buAutoNum type="arabicPeriod"/>
            </a:pPr>
            <a:r>
              <a:rPr lang="en-US" dirty="0" smtClean="0"/>
              <a:t>Introduction to Partnering</a:t>
            </a:r>
          </a:p>
          <a:p>
            <a:pPr marL="514350" indent="-514350">
              <a:buFont typeface="+mj-lt"/>
              <a:buAutoNum type="arabicPeriod"/>
            </a:pPr>
            <a:r>
              <a:rPr lang="en-US" dirty="0" smtClean="0"/>
              <a:t>Identification of Barriers and Problems Facing the Group</a:t>
            </a:r>
          </a:p>
          <a:p>
            <a:pPr marL="514350" indent="-514350">
              <a:buFont typeface="+mj-lt"/>
              <a:buAutoNum type="arabicPeriod"/>
            </a:pPr>
            <a:r>
              <a:rPr lang="en-US" dirty="0" smtClean="0"/>
              <a:t>Identification of Opportunities and Challenges</a:t>
            </a:r>
          </a:p>
          <a:p>
            <a:pPr marL="514350" indent="-514350">
              <a:buFont typeface="+mj-lt"/>
              <a:buAutoNum type="arabicPeriod"/>
            </a:pPr>
            <a:r>
              <a:rPr lang="en-US" dirty="0" smtClean="0"/>
              <a:t>Development of Mission/Vision Statement (Draft)</a:t>
            </a:r>
          </a:p>
          <a:p>
            <a:pPr marL="514350" indent="-514350">
              <a:buFont typeface="+mj-lt"/>
              <a:buAutoNum type="arabicPeriod"/>
            </a:pPr>
            <a:r>
              <a:rPr lang="en-US" dirty="0" smtClean="0"/>
              <a:t>Identify Outcome objectives for Each Party</a:t>
            </a:r>
          </a:p>
          <a:p>
            <a:pPr marL="514350" indent="-514350">
              <a:buFont typeface="+mj-lt"/>
              <a:buAutoNum type="arabicPeriod"/>
            </a:pPr>
            <a:r>
              <a:rPr lang="en-US" dirty="0" smtClean="0"/>
              <a:t>Establish Outcome Objectives for the Team </a:t>
            </a:r>
          </a:p>
          <a:p>
            <a:pPr marL="514350" indent="-514350">
              <a:buFont typeface="+mj-lt"/>
              <a:buAutoNum type="arabicPeriod"/>
            </a:pPr>
            <a:r>
              <a:rPr lang="en-US" dirty="0" smtClean="0"/>
              <a:t>Identification </a:t>
            </a:r>
            <a:r>
              <a:rPr lang="en-US" dirty="0" smtClean="0"/>
              <a:t>of Process Objectives</a:t>
            </a:r>
          </a:p>
          <a:p>
            <a:pPr marL="1062990" lvl="2" indent="-514350">
              <a:buFont typeface="+mj-lt"/>
              <a:buAutoNum type="arabicPeriod"/>
            </a:pPr>
            <a:r>
              <a:rPr lang="en-US" dirty="0" smtClean="0"/>
              <a:t>Change Management Process</a:t>
            </a:r>
          </a:p>
          <a:p>
            <a:pPr marL="1062990" lvl="2" indent="-514350">
              <a:buFont typeface="+mj-lt"/>
              <a:buAutoNum type="arabicPeriod"/>
            </a:pPr>
            <a:r>
              <a:rPr lang="en-US" dirty="0" smtClean="0"/>
              <a:t>Conflict Resolution Process</a:t>
            </a:r>
          </a:p>
          <a:p>
            <a:pPr marL="1062990" lvl="2" indent="-514350">
              <a:buFont typeface="+mj-lt"/>
              <a:buAutoNum type="arabicPeriod"/>
            </a:pPr>
            <a:r>
              <a:rPr lang="en-US" dirty="0" smtClean="0"/>
              <a:t>Other Key Administrative Processes</a:t>
            </a:r>
          </a:p>
          <a:p>
            <a:pPr marL="514350" indent="-514350">
              <a:buFont typeface="+mj-lt"/>
              <a:buAutoNum type="arabicPeriod"/>
            </a:pPr>
            <a:r>
              <a:rPr lang="en-US" dirty="0" smtClean="0"/>
              <a:t>Review of Draft partnering Charter and Signature by all Parties</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1. Welcome and Introductions</a:t>
            </a:r>
            <a:endParaRPr lang="en-US" dirty="0">
              <a:solidFill>
                <a:srgbClr val="000090"/>
              </a:solidFill>
            </a:endParaRPr>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2. Introduction to Partnering</a:t>
            </a:r>
            <a:endParaRPr lang="en-US" dirty="0">
              <a:solidFill>
                <a:srgbClr val="000090"/>
              </a:solidFill>
            </a:endParaRPr>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smtClean="0"/>
              <a:t>Partnering is a concept that represents a team approach to project execution.</a:t>
            </a:r>
          </a:p>
          <a:p>
            <a:r>
              <a:rPr lang="en-US" dirty="0" smtClean="0"/>
              <a:t>Partnering is teamwork at its best.</a:t>
            </a:r>
          </a:p>
          <a:p>
            <a:r>
              <a:rPr lang="en-US" dirty="0" smtClean="0"/>
              <a:t>The concept of partnering embraces the elements of shared vision, shared risks taking and mutual respect.</a:t>
            </a:r>
          </a:p>
          <a:p>
            <a:r>
              <a:rPr lang="en-US" dirty="0" smtClean="0"/>
              <a:t>The partnering concept is a challenge in construction because:</a:t>
            </a:r>
          </a:p>
          <a:p>
            <a:pPr lvl="1"/>
            <a:r>
              <a:rPr lang="en-US" dirty="0" smtClean="0"/>
              <a:t>The parties that need to work together as a team only have a relationship for a relatively short period of time.</a:t>
            </a:r>
          </a:p>
          <a:p>
            <a:pPr lvl="1"/>
            <a:r>
              <a:rPr lang="en-US" dirty="0" smtClean="0"/>
              <a:t>Each party must recognize the mutual benefit that long-term relationships, and with it long-term survival, can provide all parties.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rPr>
              <a:t>Common Objectives</a:t>
            </a:r>
            <a:endParaRPr lang="en-US" dirty="0">
              <a:solidFill>
                <a:srgbClr val="0000FF"/>
              </a:solidFill>
            </a:endParaRPr>
          </a:p>
        </p:txBody>
      </p:sp>
      <p:sp>
        <p:nvSpPr>
          <p:cNvPr id="3" name="Content Placeholder 2"/>
          <p:cNvSpPr>
            <a:spLocks noGrp="1"/>
          </p:cNvSpPr>
          <p:nvPr>
            <p:ph sz="quarter" idx="1"/>
          </p:nvPr>
        </p:nvSpPr>
        <p:spPr/>
        <p:txBody>
          <a:bodyPr/>
          <a:lstStyle/>
          <a:p>
            <a:r>
              <a:rPr lang="en-US" dirty="0" smtClean="0"/>
              <a:t>The key element that bonds any team together is the set of common, or at least compatible, objectives that defines the purpose of the team.</a:t>
            </a:r>
          </a:p>
          <a:p>
            <a:r>
              <a:rPr lang="en-US" dirty="0" smtClean="0"/>
              <a:t>Without common objectives, it is likely that win-lose relationships will develop as competition is developed to maximize one’s own objective.  It is vital that contractors, subcontractors, suppliers, designers, and clients do not develop positions where one wins at another’s loss.</a:t>
            </a:r>
          </a:p>
          <a:p>
            <a:r>
              <a:rPr lang="en-US" dirty="0" smtClean="0"/>
              <a:t>A common set of objectives for all must be an outcome of the partnering process.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Trust</a:t>
            </a:r>
            <a:endParaRPr lang="en-US" dirty="0">
              <a:solidFill>
                <a:srgbClr val="0000FF"/>
              </a:solidFill>
            </a:endParaRPr>
          </a:p>
        </p:txBody>
      </p:sp>
      <p:sp>
        <p:nvSpPr>
          <p:cNvPr id="3" name="Content Placeholder 2"/>
          <p:cNvSpPr>
            <a:spLocks noGrp="1"/>
          </p:cNvSpPr>
          <p:nvPr>
            <p:ph sz="quarter" idx="1"/>
          </p:nvPr>
        </p:nvSpPr>
        <p:spPr/>
        <p:txBody>
          <a:bodyPr/>
          <a:lstStyle/>
          <a:p>
            <a:r>
              <a:rPr lang="en-US" dirty="0" smtClean="0"/>
              <a:t>The pivotal ingredient to making partnering work is trust.</a:t>
            </a:r>
          </a:p>
          <a:p>
            <a:r>
              <a:rPr lang="en-US" dirty="0" smtClean="0"/>
              <a:t>Trust creates an environment where individuals are willing to share openly all information required.</a:t>
            </a:r>
          </a:p>
          <a:p>
            <a:r>
              <a:rPr lang="en-US" dirty="0" smtClean="0"/>
              <a:t>Trust begins with risk taking and builds through experience.</a:t>
            </a:r>
          </a:p>
          <a:p>
            <a:r>
              <a:rPr lang="en-US" dirty="0" smtClean="0"/>
              <a:t>Trust typically starts at the top with the general contractor and spreads out and down through the project organization.</a:t>
            </a:r>
          </a:p>
          <a:p>
            <a:r>
              <a:rPr lang="en-US" dirty="0" smtClean="0"/>
              <a:t>Trust is founded on confidence in the ability of another to do the right thing, be fair or perform to desired standards.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Risk Sharing</a:t>
            </a:r>
            <a:endParaRPr lang="en-US" dirty="0">
              <a:solidFill>
                <a:srgbClr val="0000FF"/>
              </a:solidFill>
            </a:endParaRPr>
          </a:p>
        </p:txBody>
      </p:sp>
      <p:sp>
        <p:nvSpPr>
          <p:cNvPr id="3" name="Content Placeholder 2"/>
          <p:cNvSpPr>
            <a:spLocks noGrp="1"/>
          </p:cNvSpPr>
          <p:nvPr>
            <p:ph sz="quarter" idx="1"/>
          </p:nvPr>
        </p:nvSpPr>
        <p:spPr/>
        <p:txBody>
          <a:bodyPr/>
          <a:lstStyle/>
          <a:p>
            <a:r>
              <a:rPr lang="en-US" dirty="0" smtClean="0"/>
              <a:t>Sharing risk rather than avoiding risk or “sticking” the other guy is important.</a:t>
            </a:r>
          </a:p>
          <a:p>
            <a:r>
              <a:rPr lang="en-US" dirty="0" smtClean="0"/>
              <a:t>Partners agree to distribute the risks and in some cases share risks where more than one party can control the risk.</a:t>
            </a:r>
          </a:p>
          <a:p>
            <a:r>
              <a:rPr lang="en-US" dirty="0" smtClean="0"/>
              <a:t>Risk sharing begins with an understanding of each other’s needs.</a:t>
            </a:r>
          </a:p>
          <a:p>
            <a:r>
              <a:rPr lang="en-US" dirty="0" smtClean="0"/>
              <a:t>Partners share their own challenges and the other person’s potential barriers to success.</a:t>
            </a:r>
          </a:p>
          <a:p>
            <a:r>
              <a:rPr lang="en-US" dirty="0" smtClean="0"/>
              <a:t>Partners work together to develop a plan that can lead to success for both.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3. Identification of Barriers and Problems</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smtClean="0">
                <a:solidFill>
                  <a:srgbClr val="FF0000"/>
                </a:solidFill>
              </a:rPr>
              <a:t>Enter a list of barriers and problems as participants provide ideas in a brainstorming fashion.  The objective of entering this data here as the workshop advances is to enhance participation and interactivity within the group rather than just giving another presentation!</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4. Identification of Opportunities </a:t>
            </a:r>
            <a:br>
              <a:rPr lang="en-US" dirty="0" smtClean="0">
                <a:solidFill>
                  <a:srgbClr val="000090"/>
                </a:solidFill>
              </a:rPr>
            </a:br>
            <a:r>
              <a:rPr lang="en-US" dirty="0" smtClean="0">
                <a:solidFill>
                  <a:srgbClr val="000090"/>
                </a:solidFill>
              </a:rPr>
              <a:t>    and Challenges</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smtClean="0">
                <a:solidFill>
                  <a:srgbClr val="FF0000"/>
                </a:solidFill>
              </a:rPr>
              <a:t>Enter a list of</a:t>
            </a:r>
            <a:r>
              <a:rPr lang="en-US" dirty="0" smtClean="0">
                <a:solidFill>
                  <a:srgbClr val="FF0000"/>
                </a:solidFill>
              </a:rPr>
              <a:t> opportunities and challenges </a:t>
            </a:r>
            <a:r>
              <a:rPr lang="en-US" dirty="0" smtClean="0">
                <a:solidFill>
                  <a:srgbClr val="FF0000"/>
                </a:solidFill>
              </a:rPr>
              <a:t>as participants provide ideas in a brainstorming fashion.  The objective of entering this data here as the workshop advances is to enhance participation and interactivity within the group rather than just giving another presentation!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58</TotalTime>
  <Words>883</Words>
  <Application>Microsoft Macintosh PowerPoint</Application>
  <PresentationFormat>On-screen Show (4:3)</PresentationFormat>
  <Paragraphs>78</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Origin</vt:lpstr>
      <vt:lpstr>PARTNERING WORKSHOP</vt:lpstr>
      <vt:lpstr>Partnering Workshop Agenda</vt:lpstr>
      <vt:lpstr>1. Welcome and Introductions</vt:lpstr>
      <vt:lpstr>2. Introduction to Partnering</vt:lpstr>
      <vt:lpstr>Common Objectives</vt:lpstr>
      <vt:lpstr>Trust</vt:lpstr>
      <vt:lpstr>Risk Sharing</vt:lpstr>
      <vt:lpstr>3. Identification of Barriers and Problems</vt:lpstr>
      <vt:lpstr>4. Identification of Opportunities      and Challenges</vt:lpstr>
      <vt:lpstr>5. Development of Mission/Vision Statement</vt:lpstr>
      <vt:lpstr>6. Identification of Outcome Objectives      of Each Party</vt:lpstr>
      <vt:lpstr>7. Establishment of Outcome Objectives      for the Team</vt:lpstr>
      <vt:lpstr>8. Identification of Process Objectives</vt:lpstr>
      <vt:lpstr>9. Review of Draft Partnering Charter      and Signature by all Parties</vt:lpstr>
      <vt:lpstr>9. Review of Draft Partnering Charter      and Signature by all Parties</vt:lpstr>
    </vt:vector>
  </TitlesOfParts>
  <Company>University of Washi_x0010_ngton</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dc:title>
  <dc:creator>CAUP</dc:creator>
  <cp:lastModifiedBy>CAUP</cp:lastModifiedBy>
  <cp:revision>14</cp:revision>
  <dcterms:created xsi:type="dcterms:W3CDTF">2008-12-17T19:48:39Z</dcterms:created>
  <dcterms:modified xsi:type="dcterms:W3CDTF">2008-12-17T20:46:48Z</dcterms:modified>
</cp:coreProperties>
</file>