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79" r:id="rId1"/>
  </p:sldMasterIdLst>
  <p:notesMasterIdLst>
    <p:notesMasterId r:id="rId48"/>
  </p:notesMasterIdLst>
  <p:handoutMasterIdLst>
    <p:handoutMasterId r:id="rId49"/>
  </p:handoutMasterIdLst>
  <p:sldIdLst>
    <p:sldId id="332" r:id="rId2"/>
    <p:sldId id="440" r:id="rId3"/>
    <p:sldId id="442" r:id="rId4"/>
    <p:sldId id="444" r:id="rId5"/>
    <p:sldId id="445" r:id="rId6"/>
    <p:sldId id="448" r:id="rId7"/>
    <p:sldId id="451" r:id="rId8"/>
    <p:sldId id="455" r:id="rId9"/>
    <p:sldId id="452" r:id="rId10"/>
    <p:sldId id="457" r:id="rId11"/>
    <p:sldId id="456" r:id="rId12"/>
    <p:sldId id="458" r:id="rId13"/>
    <p:sldId id="459" r:id="rId14"/>
    <p:sldId id="460" r:id="rId15"/>
    <p:sldId id="461" r:id="rId16"/>
    <p:sldId id="462" r:id="rId17"/>
    <p:sldId id="463" r:id="rId18"/>
    <p:sldId id="464" r:id="rId19"/>
    <p:sldId id="494" r:id="rId20"/>
    <p:sldId id="465" r:id="rId21"/>
    <p:sldId id="495" r:id="rId22"/>
    <p:sldId id="466" r:id="rId23"/>
    <p:sldId id="467" r:id="rId24"/>
    <p:sldId id="468" r:id="rId25"/>
    <p:sldId id="469" r:id="rId26"/>
    <p:sldId id="470" r:id="rId27"/>
    <p:sldId id="471" r:id="rId28"/>
    <p:sldId id="472" r:id="rId29"/>
    <p:sldId id="473" r:id="rId30"/>
    <p:sldId id="474" r:id="rId31"/>
    <p:sldId id="496" r:id="rId32"/>
    <p:sldId id="475" r:id="rId33"/>
    <p:sldId id="476" r:id="rId34"/>
    <p:sldId id="477" r:id="rId35"/>
    <p:sldId id="480" r:id="rId36"/>
    <p:sldId id="481" r:id="rId37"/>
    <p:sldId id="482" r:id="rId38"/>
    <p:sldId id="483" r:id="rId39"/>
    <p:sldId id="484" r:id="rId40"/>
    <p:sldId id="485" r:id="rId41"/>
    <p:sldId id="490" r:id="rId42"/>
    <p:sldId id="487" r:id="rId43"/>
    <p:sldId id="488" r:id="rId44"/>
    <p:sldId id="489" r:id="rId45"/>
    <p:sldId id="491" r:id="rId46"/>
    <p:sldId id="497" r:id="rId47"/>
  </p:sldIdLst>
  <p:sldSz cx="9144000" cy="6858000" type="screen4x3"/>
  <p:notesSz cx="6934200" cy="9232900"/>
  <p:defaultTextStyle>
    <a:defPPr>
      <a:defRPr lang="en-US"/>
    </a:defPPr>
    <a:lvl1pPr marL="0" algn="l" defTabSz="914322" rtl="0" eaLnBrk="1" latinLnBrk="0" hangingPunct="1">
      <a:defRPr sz="1800" kern="1200">
        <a:solidFill>
          <a:schemeClr val="tx1"/>
        </a:solidFill>
        <a:latin typeface="+mn-lt"/>
        <a:ea typeface="+mn-ea"/>
        <a:cs typeface="+mn-cs"/>
      </a:defRPr>
    </a:lvl1pPr>
    <a:lvl2pPr marL="457162" algn="l" defTabSz="914322" rtl="0" eaLnBrk="1" latinLnBrk="0" hangingPunct="1">
      <a:defRPr sz="1800" kern="1200">
        <a:solidFill>
          <a:schemeClr val="tx1"/>
        </a:solidFill>
        <a:latin typeface="+mn-lt"/>
        <a:ea typeface="+mn-ea"/>
        <a:cs typeface="+mn-cs"/>
      </a:defRPr>
    </a:lvl2pPr>
    <a:lvl3pPr marL="914322" algn="l" defTabSz="914322" rtl="0" eaLnBrk="1" latinLnBrk="0" hangingPunct="1">
      <a:defRPr sz="1800" kern="1200">
        <a:solidFill>
          <a:schemeClr val="tx1"/>
        </a:solidFill>
        <a:latin typeface="+mn-lt"/>
        <a:ea typeface="+mn-ea"/>
        <a:cs typeface="+mn-cs"/>
      </a:defRPr>
    </a:lvl3pPr>
    <a:lvl4pPr marL="1371483" algn="l" defTabSz="914322" rtl="0" eaLnBrk="1" latinLnBrk="0" hangingPunct="1">
      <a:defRPr sz="1800" kern="1200">
        <a:solidFill>
          <a:schemeClr val="tx1"/>
        </a:solidFill>
        <a:latin typeface="+mn-lt"/>
        <a:ea typeface="+mn-ea"/>
        <a:cs typeface="+mn-cs"/>
      </a:defRPr>
    </a:lvl4pPr>
    <a:lvl5pPr marL="1828644" algn="l" defTabSz="914322" rtl="0" eaLnBrk="1" latinLnBrk="0" hangingPunct="1">
      <a:defRPr sz="1800" kern="1200">
        <a:solidFill>
          <a:schemeClr val="tx1"/>
        </a:solidFill>
        <a:latin typeface="+mn-lt"/>
        <a:ea typeface="+mn-ea"/>
        <a:cs typeface="+mn-cs"/>
      </a:defRPr>
    </a:lvl5pPr>
    <a:lvl6pPr marL="2285805" algn="l" defTabSz="914322" rtl="0" eaLnBrk="1" latinLnBrk="0" hangingPunct="1">
      <a:defRPr sz="1800" kern="1200">
        <a:solidFill>
          <a:schemeClr val="tx1"/>
        </a:solidFill>
        <a:latin typeface="+mn-lt"/>
        <a:ea typeface="+mn-ea"/>
        <a:cs typeface="+mn-cs"/>
      </a:defRPr>
    </a:lvl6pPr>
    <a:lvl7pPr marL="2742966" algn="l" defTabSz="914322" rtl="0" eaLnBrk="1" latinLnBrk="0" hangingPunct="1">
      <a:defRPr sz="1800" kern="1200">
        <a:solidFill>
          <a:schemeClr val="tx1"/>
        </a:solidFill>
        <a:latin typeface="+mn-lt"/>
        <a:ea typeface="+mn-ea"/>
        <a:cs typeface="+mn-cs"/>
      </a:defRPr>
    </a:lvl7pPr>
    <a:lvl8pPr marL="3200126" algn="l" defTabSz="914322" rtl="0" eaLnBrk="1" latinLnBrk="0" hangingPunct="1">
      <a:defRPr sz="1800" kern="1200">
        <a:solidFill>
          <a:schemeClr val="tx1"/>
        </a:solidFill>
        <a:latin typeface="+mn-lt"/>
        <a:ea typeface="+mn-ea"/>
        <a:cs typeface="+mn-cs"/>
      </a:defRPr>
    </a:lvl8pPr>
    <a:lvl9pPr marL="3657286" algn="l" defTabSz="914322"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FFCCCC"/>
    <a:srgbClr val="FFFFFF"/>
    <a:srgbClr val="DC181C"/>
    <a:srgbClr val="FFFFCC"/>
    <a:srgbClr val="274A8F"/>
    <a:srgbClr val="CCFFFF"/>
    <a:srgbClr val="ADADAD"/>
    <a:srgbClr val="BFBFB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0279" autoAdjust="0"/>
  </p:normalViewPr>
  <p:slideViewPr>
    <p:cSldViewPr snapToGrid="0">
      <p:cViewPr>
        <p:scale>
          <a:sx n="90" d="100"/>
          <a:sy n="90" d="100"/>
        </p:scale>
        <p:origin x="-1020" y="828"/>
      </p:cViewPr>
      <p:guideLst>
        <p:guide orient="horz" pos="3921"/>
        <p:guide orient="horz" pos="638"/>
        <p:guide pos="5450"/>
        <p:guide pos="56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5" d="100"/>
          <a:sy n="85" d="100"/>
        </p:scale>
        <p:origin x="-1974" y="-90"/>
      </p:cViewPr>
      <p:guideLst>
        <p:guide orient="horz" pos="2908"/>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800" b="0"/>
          </a:pPr>
          <a:endParaRPr lang="en-US"/>
        </a:p>
      </c:txPr>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Sheet1!$B$1</c:f>
              <c:strCache>
                <c:ptCount val="1"/>
                <c:pt idx="0">
                  <c:v>Project X</c:v>
                </c:pt>
              </c:strCache>
            </c:strRef>
          </c:tx>
          <c:spPr>
            <a:solidFill>
              <a:srgbClr val="00B050"/>
            </a:solidFill>
          </c:spPr>
          <c:invertIfNegative val="0"/>
          <c:dPt>
            <c:idx val="0"/>
            <c:invertIfNegative val="0"/>
            <c:bubble3D val="0"/>
            <c:spPr>
              <a:solidFill>
                <a:srgbClr val="C00000"/>
              </a:solidFill>
            </c:spPr>
          </c:dPt>
          <c:dPt>
            <c:idx val="2"/>
            <c:invertIfNegative val="0"/>
            <c:bubble3D val="0"/>
            <c:spPr>
              <a:solidFill>
                <a:schemeClr val="tx2"/>
              </a:solidFill>
            </c:spPr>
          </c:dPt>
          <c:cat>
            <c:strRef>
              <c:f>Sheet1!$A$2:$A$4</c:f>
              <c:strCache>
                <c:ptCount val="3"/>
                <c:pt idx="0">
                  <c:v>Budget</c:v>
                </c:pt>
                <c:pt idx="1">
                  <c:v>Benefits</c:v>
                </c:pt>
                <c:pt idx="2">
                  <c:v>Will to pay</c:v>
                </c:pt>
              </c:strCache>
            </c:strRef>
          </c:cat>
          <c:val>
            <c:numRef>
              <c:f>Sheet1!$B$2:$B$4</c:f>
              <c:numCache>
                <c:formatCode>General</c:formatCode>
                <c:ptCount val="3"/>
                <c:pt idx="0">
                  <c:v>3</c:v>
                </c:pt>
                <c:pt idx="1">
                  <c:v>10</c:v>
                </c:pt>
                <c:pt idx="2">
                  <c:v>6</c:v>
                </c:pt>
              </c:numCache>
            </c:numRef>
          </c:val>
        </c:ser>
        <c:dLbls>
          <c:showLegendKey val="0"/>
          <c:showVal val="0"/>
          <c:showCatName val="0"/>
          <c:showSerName val="0"/>
          <c:showPercent val="0"/>
          <c:showBubbleSize val="0"/>
        </c:dLbls>
        <c:gapWidth val="150"/>
        <c:shape val="cylinder"/>
        <c:axId val="143065472"/>
        <c:axId val="143067008"/>
        <c:axId val="0"/>
      </c:bar3DChart>
      <c:catAx>
        <c:axId val="143065472"/>
        <c:scaling>
          <c:orientation val="minMax"/>
        </c:scaling>
        <c:delete val="0"/>
        <c:axPos val="b"/>
        <c:majorTickMark val="out"/>
        <c:minorTickMark val="none"/>
        <c:tickLblPos val="nextTo"/>
        <c:txPr>
          <a:bodyPr/>
          <a:lstStyle/>
          <a:p>
            <a:pPr>
              <a:defRPr sz="1400"/>
            </a:pPr>
            <a:endParaRPr lang="en-US"/>
          </a:p>
        </c:txPr>
        <c:crossAx val="143067008"/>
        <c:crosses val="autoZero"/>
        <c:auto val="1"/>
        <c:lblAlgn val="ctr"/>
        <c:lblOffset val="100"/>
        <c:noMultiLvlLbl val="0"/>
      </c:catAx>
      <c:valAx>
        <c:axId val="143067008"/>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143065472"/>
        <c:crosses val="autoZero"/>
        <c:crossBetween val="between"/>
      </c:valAx>
    </c:plotArea>
    <c:plotVisOnly val="1"/>
    <c:dispBlanksAs val="gap"/>
    <c:showDLblsOverMax val="0"/>
  </c:chart>
  <c:spPr>
    <a:ln>
      <a:solidFill>
        <a:schemeClr val="tx1"/>
      </a:solidFill>
    </a:ln>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10DC1F-E704-42E1-98D7-B8B04371E624}" type="doc">
      <dgm:prSet loTypeId="urn:microsoft.com/office/officeart/2005/8/layout/matrix2" loCatId="matrix" qsTypeId="urn:microsoft.com/office/officeart/2005/8/quickstyle/simple1" qsCatId="simple" csTypeId="urn:microsoft.com/office/officeart/2005/8/colors/accent0_1" csCatId="mainScheme" phldr="1"/>
      <dgm:spPr/>
      <dgm:t>
        <a:bodyPr/>
        <a:lstStyle/>
        <a:p>
          <a:endParaRPr lang="en-US"/>
        </a:p>
      </dgm:t>
    </dgm:pt>
    <dgm:pt modelId="{E4F77013-7B55-44FF-B3E5-A390385A0840}">
      <dgm:prSet phldrT="[Text]"/>
      <dgm:spPr>
        <a:solidFill>
          <a:schemeClr val="tx2"/>
        </a:solidFill>
      </dgm:spPr>
      <dgm:t>
        <a:bodyPr/>
        <a:lstStyle/>
        <a:p>
          <a:r>
            <a:rPr lang="en-US" b="1" dirty="0" smtClean="0">
              <a:solidFill>
                <a:srgbClr val="FFFFFF"/>
              </a:solidFill>
            </a:rPr>
            <a:t>?</a:t>
          </a:r>
          <a:endParaRPr lang="en-US" b="1" dirty="0">
            <a:solidFill>
              <a:srgbClr val="FFFFFF"/>
            </a:solidFill>
          </a:endParaRPr>
        </a:p>
      </dgm:t>
    </dgm:pt>
    <dgm:pt modelId="{3C54EFAC-A4E0-4AEB-906D-7706CF266567}" type="parTrans" cxnId="{590D3A54-4066-4D4E-B9F5-93D77D7592E3}">
      <dgm:prSet/>
      <dgm:spPr/>
      <dgm:t>
        <a:bodyPr/>
        <a:lstStyle/>
        <a:p>
          <a:endParaRPr lang="en-US"/>
        </a:p>
      </dgm:t>
    </dgm:pt>
    <dgm:pt modelId="{6860A9C6-7DE6-4B72-A36E-1416CC6E3322}" type="sibTrans" cxnId="{590D3A54-4066-4D4E-B9F5-93D77D7592E3}">
      <dgm:prSet/>
      <dgm:spPr/>
      <dgm:t>
        <a:bodyPr/>
        <a:lstStyle/>
        <a:p>
          <a:endParaRPr lang="en-US"/>
        </a:p>
      </dgm:t>
    </dgm:pt>
    <dgm:pt modelId="{8595555B-88E5-433A-892C-A87293E29787}">
      <dgm:prSet phldrT="[Text]"/>
      <dgm:spPr>
        <a:solidFill>
          <a:srgbClr val="00B050"/>
        </a:solidFill>
      </dgm:spPr>
      <dgm:t>
        <a:bodyPr/>
        <a:lstStyle/>
        <a:p>
          <a:r>
            <a:rPr lang="en-US" b="1" dirty="0" smtClean="0">
              <a:solidFill>
                <a:srgbClr val="FFFFFF"/>
              </a:solidFill>
            </a:rPr>
            <a:t>Most Desirable</a:t>
          </a:r>
          <a:endParaRPr lang="en-US" b="1" dirty="0">
            <a:solidFill>
              <a:srgbClr val="FFFFFF"/>
            </a:solidFill>
          </a:endParaRPr>
        </a:p>
      </dgm:t>
    </dgm:pt>
    <dgm:pt modelId="{52AC3A07-6AE2-451C-B26D-4C327CE9AB30}" type="parTrans" cxnId="{EDAE2CC3-22C8-4307-BC00-A80C33E2576D}">
      <dgm:prSet/>
      <dgm:spPr/>
      <dgm:t>
        <a:bodyPr/>
        <a:lstStyle/>
        <a:p>
          <a:endParaRPr lang="en-US"/>
        </a:p>
      </dgm:t>
    </dgm:pt>
    <dgm:pt modelId="{C13DD0EB-3476-43A1-A806-AF12B18E1279}" type="sibTrans" cxnId="{EDAE2CC3-22C8-4307-BC00-A80C33E2576D}">
      <dgm:prSet/>
      <dgm:spPr/>
      <dgm:t>
        <a:bodyPr/>
        <a:lstStyle/>
        <a:p>
          <a:endParaRPr lang="en-US"/>
        </a:p>
      </dgm:t>
    </dgm:pt>
    <dgm:pt modelId="{F9B4426D-382D-468E-B629-C06BD388C906}">
      <dgm:prSet phldrT="[Text]"/>
      <dgm:spPr>
        <a:solidFill>
          <a:srgbClr val="FF0000"/>
        </a:solidFill>
      </dgm:spPr>
      <dgm:t>
        <a:bodyPr/>
        <a:lstStyle/>
        <a:p>
          <a:r>
            <a:rPr lang="en-US" b="1" dirty="0" smtClean="0">
              <a:solidFill>
                <a:srgbClr val="FFFFFF"/>
              </a:solidFill>
            </a:rPr>
            <a:t>Least Desirable</a:t>
          </a:r>
          <a:endParaRPr lang="en-US" b="1" dirty="0">
            <a:solidFill>
              <a:srgbClr val="FFFFFF"/>
            </a:solidFill>
          </a:endParaRPr>
        </a:p>
      </dgm:t>
    </dgm:pt>
    <dgm:pt modelId="{FE1D9280-5860-4C88-AD51-E51A7EC668AA}" type="parTrans" cxnId="{161A4878-2299-4A17-B86D-51C0C27EB30F}">
      <dgm:prSet/>
      <dgm:spPr/>
      <dgm:t>
        <a:bodyPr/>
        <a:lstStyle/>
        <a:p>
          <a:endParaRPr lang="en-US"/>
        </a:p>
      </dgm:t>
    </dgm:pt>
    <dgm:pt modelId="{CC83C862-7D19-4585-B10E-3D23A5BA22E6}" type="sibTrans" cxnId="{161A4878-2299-4A17-B86D-51C0C27EB30F}">
      <dgm:prSet/>
      <dgm:spPr/>
      <dgm:t>
        <a:bodyPr/>
        <a:lstStyle/>
        <a:p>
          <a:endParaRPr lang="en-US"/>
        </a:p>
      </dgm:t>
    </dgm:pt>
    <dgm:pt modelId="{2A07A3D9-5E38-447F-96C7-B800FE45A9C5}">
      <dgm:prSet phldrT="[Text]"/>
      <dgm:spPr>
        <a:solidFill>
          <a:schemeClr val="tx2"/>
        </a:solidFill>
      </dgm:spPr>
      <dgm:t>
        <a:bodyPr/>
        <a:lstStyle/>
        <a:p>
          <a:r>
            <a:rPr lang="en-US" b="1" dirty="0" smtClean="0">
              <a:solidFill>
                <a:srgbClr val="FFFFFF"/>
              </a:solidFill>
            </a:rPr>
            <a:t>?</a:t>
          </a:r>
          <a:endParaRPr lang="en-US" b="1" dirty="0">
            <a:solidFill>
              <a:srgbClr val="FFFFFF"/>
            </a:solidFill>
          </a:endParaRPr>
        </a:p>
      </dgm:t>
    </dgm:pt>
    <dgm:pt modelId="{8ECB5339-EFC9-4E63-97DA-F3E801DA1D55}" type="parTrans" cxnId="{6D44FE15-8DF6-4244-8620-D0FA01892B50}">
      <dgm:prSet/>
      <dgm:spPr/>
      <dgm:t>
        <a:bodyPr/>
        <a:lstStyle/>
        <a:p>
          <a:endParaRPr lang="en-US"/>
        </a:p>
      </dgm:t>
    </dgm:pt>
    <dgm:pt modelId="{C75F8ACE-8FB7-4F2D-943A-7FAE9500A9FC}" type="sibTrans" cxnId="{6D44FE15-8DF6-4244-8620-D0FA01892B50}">
      <dgm:prSet/>
      <dgm:spPr/>
      <dgm:t>
        <a:bodyPr/>
        <a:lstStyle/>
        <a:p>
          <a:endParaRPr lang="en-US"/>
        </a:p>
      </dgm:t>
    </dgm:pt>
    <dgm:pt modelId="{EE078F9A-7FC8-4314-A225-9246F154E0FB}" type="pres">
      <dgm:prSet presAssocID="{6310DC1F-E704-42E1-98D7-B8B04371E624}" presName="matrix" presStyleCnt="0">
        <dgm:presLayoutVars>
          <dgm:chMax val="1"/>
          <dgm:dir/>
          <dgm:resizeHandles val="exact"/>
        </dgm:presLayoutVars>
      </dgm:prSet>
      <dgm:spPr/>
      <dgm:t>
        <a:bodyPr/>
        <a:lstStyle/>
        <a:p>
          <a:endParaRPr lang="en-US"/>
        </a:p>
      </dgm:t>
    </dgm:pt>
    <dgm:pt modelId="{6B2A1641-22BC-41F1-AA63-6189B1B90431}" type="pres">
      <dgm:prSet presAssocID="{6310DC1F-E704-42E1-98D7-B8B04371E624}" presName="axisShape" presStyleLbl="bgShp" presStyleIdx="0" presStyleCnt="1" custLinFactNeighborY="-3019"/>
      <dgm:spPr/>
      <dgm:t>
        <a:bodyPr/>
        <a:lstStyle/>
        <a:p>
          <a:endParaRPr lang="en-US"/>
        </a:p>
      </dgm:t>
    </dgm:pt>
    <dgm:pt modelId="{9141F354-5CF4-484A-A381-6957D370FC2F}" type="pres">
      <dgm:prSet presAssocID="{6310DC1F-E704-42E1-98D7-B8B04371E624}" presName="rect1" presStyleLbl="node1" presStyleIdx="0" presStyleCnt="4">
        <dgm:presLayoutVars>
          <dgm:chMax val="0"/>
          <dgm:chPref val="0"/>
          <dgm:bulletEnabled val="1"/>
        </dgm:presLayoutVars>
      </dgm:prSet>
      <dgm:spPr/>
      <dgm:t>
        <a:bodyPr/>
        <a:lstStyle/>
        <a:p>
          <a:endParaRPr lang="en-US"/>
        </a:p>
      </dgm:t>
    </dgm:pt>
    <dgm:pt modelId="{0098085C-B6F2-4412-AB0F-EA889432EA00}" type="pres">
      <dgm:prSet presAssocID="{6310DC1F-E704-42E1-98D7-B8B04371E624}" presName="rect2" presStyleLbl="node1" presStyleIdx="1" presStyleCnt="4">
        <dgm:presLayoutVars>
          <dgm:chMax val="0"/>
          <dgm:chPref val="0"/>
          <dgm:bulletEnabled val="1"/>
        </dgm:presLayoutVars>
      </dgm:prSet>
      <dgm:spPr/>
      <dgm:t>
        <a:bodyPr/>
        <a:lstStyle/>
        <a:p>
          <a:endParaRPr lang="en-US"/>
        </a:p>
      </dgm:t>
    </dgm:pt>
    <dgm:pt modelId="{FDF2E74C-91A1-4C12-B83B-93AC2E50A53F}" type="pres">
      <dgm:prSet presAssocID="{6310DC1F-E704-42E1-98D7-B8B04371E624}" presName="rect3" presStyleLbl="node1" presStyleIdx="2" presStyleCnt="4">
        <dgm:presLayoutVars>
          <dgm:chMax val="0"/>
          <dgm:chPref val="0"/>
          <dgm:bulletEnabled val="1"/>
        </dgm:presLayoutVars>
      </dgm:prSet>
      <dgm:spPr/>
      <dgm:t>
        <a:bodyPr/>
        <a:lstStyle/>
        <a:p>
          <a:endParaRPr lang="en-US"/>
        </a:p>
      </dgm:t>
    </dgm:pt>
    <dgm:pt modelId="{77649E9F-519E-4F28-8F04-6F05EDDB3F99}" type="pres">
      <dgm:prSet presAssocID="{6310DC1F-E704-42E1-98D7-B8B04371E624}" presName="rect4" presStyleLbl="node1" presStyleIdx="3" presStyleCnt="4">
        <dgm:presLayoutVars>
          <dgm:chMax val="0"/>
          <dgm:chPref val="0"/>
          <dgm:bulletEnabled val="1"/>
        </dgm:presLayoutVars>
      </dgm:prSet>
      <dgm:spPr/>
      <dgm:t>
        <a:bodyPr/>
        <a:lstStyle/>
        <a:p>
          <a:endParaRPr lang="en-US"/>
        </a:p>
      </dgm:t>
    </dgm:pt>
  </dgm:ptLst>
  <dgm:cxnLst>
    <dgm:cxn modelId="{BEFD540D-CE34-493B-BAF6-A5DA24847986}" type="presOf" srcId="{6310DC1F-E704-42E1-98D7-B8B04371E624}" destId="{EE078F9A-7FC8-4314-A225-9246F154E0FB}" srcOrd="0" destOrd="0" presId="urn:microsoft.com/office/officeart/2005/8/layout/matrix2"/>
    <dgm:cxn modelId="{161A4878-2299-4A17-B86D-51C0C27EB30F}" srcId="{6310DC1F-E704-42E1-98D7-B8B04371E624}" destId="{F9B4426D-382D-468E-B629-C06BD388C906}" srcOrd="2" destOrd="0" parTransId="{FE1D9280-5860-4C88-AD51-E51A7EC668AA}" sibTransId="{CC83C862-7D19-4585-B10E-3D23A5BA22E6}"/>
    <dgm:cxn modelId="{590D3A54-4066-4D4E-B9F5-93D77D7592E3}" srcId="{6310DC1F-E704-42E1-98D7-B8B04371E624}" destId="{E4F77013-7B55-44FF-B3E5-A390385A0840}" srcOrd="0" destOrd="0" parTransId="{3C54EFAC-A4E0-4AEB-906D-7706CF266567}" sibTransId="{6860A9C6-7DE6-4B72-A36E-1416CC6E3322}"/>
    <dgm:cxn modelId="{DDE44BF6-AF5C-413C-9F0F-3EFA855BA987}" type="presOf" srcId="{8595555B-88E5-433A-892C-A87293E29787}" destId="{0098085C-B6F2-4412-AB0F-EA889432EA00}" srcOrd="0" destOrd="0" presId="urn:microsoft.com/office/officeart/2005/8/layout/matrix2"/>
    <dgm:cxn modelId="{EDAE2CC3-22C8-4307-BC00-A80C33E2576D}" srcId="{6310DC1F-E704-42E1-98D7-B8B04371E624}" destId="{8595555B-88E5-433A-892C-A87293E29787}" srcOrd="1" destOrd="0" parTransId="{52AC3A07-6AE2-451C-B26D-4C327CE9AB30}" sibTransId="{C13DD0EB-3476-43A1-A806-AF12B18E1279}"/>
    <dgm:cxn modelId="{00E0BADF-7D2B-46D6-AF4A-DBC3D1547545}" type="presOf" srcId="{F9B4426D-382D-468E-B629-C06BD388C906}" destId="{FDF2E74C-91A1-4C12-B83B-93AC2E50A53F}" srcOrd="0" destOrd="0" presId="urn:microsoft.com/office/officeart/2005/8/layout/matrix2"/>
    <dgm:cxn modelId="{6D44FE15-8DF6-4244-8620-D0FA01892B50}" srcId="{6310DC1F-E704-42E1-98D7-B8B04371E624}" destId="{2A07A3D9-5E38-447F-96C7-B800FE45A9C5}" srcOrd="3" destOrd="0" parTransId="{8ECB5339-EFC9-4E63-97DA-F3E801DA1D55}" sibTransId="{C75F8ACE-8FB7-4F2D-943A-7FAE9500A9FC}"/>
    <dgm:cxn modelId="{A969F7D4-6074-4022-9412-3864C0D33402}" type="presOf" srcId="{2A07A3D9-5E38-447F-96C7-B800FE45A9C5}" destId="{77649E9F-519E-4F28-8F04-6F05EDDB3F99}" srcOrd="0" destOrd="0" presId="urn:microsoft.com/office/officeart/2005/8/layout/matrix2"/>
    <dgm:cxn modelId="{9E76608C-2E64-4920-97B3-0DBDBB299815}" type="presOf" srcId="{E4F77013-7B55-44FF-B3E5-A390385A0840}" destId="{9141F354-5CF4-484A-A381-6957D370FC2F}" srcOrd="0" destOrd="0" presId="urn:microsoft.com/office/officeart/2005/8/layout/matrix2"/>
    <dgm:cxn modelId="{C0CFCDF5-2A0A-477D-ABBB-3EAB855409F6}" type="presParOf" srcId="{EE078F9A-7FC8-4314-A225-9246F154E0FB}" destId="{6B2A1641-22BC-41F1-AA63-6189B1B90431}" srcOrd="0" destOrd="0" presId="urn:microsoft.com/office/officeart/2005/8/layout/matrix2"/>
    <dgm:cxn modelId="{3FD758A1-2396-4FB3-801F-4E264CAF9D34}" type="presParOf" srcId="{EE078F9A-7FC8-4314-A225-9246F154E0FB}" destId="{9141F354-5CF4-484A-A381-6957D370FC2F}" srcOrd="1" destOrd="0" presId="urn:microsoft.com/office/officeart/2005/8/layout/matrix2"/>
    <dgm:cxn modelId="{45627336-5387-4DD1-8385-0E7A181F53A9}" type="presParOf" srcId="{EE078F9A-7FC8-4314-A225-9246F154E0FB}" destId="{0098085C-B6F2-4412-AB0F-EA889432EA00}" srcOrd="2" destOrd="0" presId="urn:microsoft.com/office/officeart/2005/8/layout/matrix2"/>
    <dgm:cxn modelId="{B5DDF1F6-958C-4CC5-879F-9CA1F10C7B61}" type="presParOf" srcId="{EE078F9A-7FC8-4314-A225-9246F154E0FB}" destId="{FDF2E74C-91A1-4C12-B83B-93AC2E50A53F}" srcOrd="3" destOrd="0" presId="urn:microsoft.com/office/officeart/2005/8/layout/matrix2"/>
    <dgm:cxn modelId="{16479D8C-06D2-4967-8A05-8D1B69ED08C1}" type="presParOf" srcId="{EE078F9A-7FC8-4314-A225-9246F154E0FB}" destId="{77649E9F-519E-4F28-8F04-6F05EDDB3F99}"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CAEA65-50AE-4963-AAF3-4EB2DA0F448E}" type="doc">
      <dgm:prSet loTypeId="urn:microsoft.com/office/officeart/2005/8/layout/matrix1" loCatId="matrix" qsTypeId="urn:microsoft.com/office/officeart/2005/8/quickstyle/simple1" qsCatId="simple" csTypeId="urn:microsoft.com/office/officeart/2005/8/colors/accent0_3" csCatId="mainScheme" phldr="1"/>
      <dgm:spPr/>
      <dgm:t>
        <a:bodyPr/>
        <a:lstStyle/>
        <a:p>
          <a:endParaRPr lang="en-US"/>
        </a:p>
      </dgm:t>
    </dgm:pt>
    <dgm:pt modelId="{BAC89F36-72BF-472F-B119-B3633930802E}">
      <dgm:prSet phldrT="[Text]" custT="1"/>
      <dgm:spPr>
        <a:solidFill>
          <a:schemeClr val="bg1">
            <a:lumMod val="95000"/>
          </a:schemeClr>
        </a:solidFill>
      </dgm:spPr>
      <dgm:t>
        <a:bodyPr/>
        <a:lstStyle/>
        <a:p>
          <a:r>
            <a:rPr lang="en-US" sz="2000" dirty="0" smtClean="0">
              <a:solidFill>
                <a:srgbClr val="006699"/>
              </a:solidFill>
            </a:rPr>
            <a:t>Coaching Model PMO</a:t>
          </a:r>
          <a:endParaRPr lang="en-US" sz="2000" dirty="0">
            <a:solidFill>
              <a:srgbClr val="006699"/>
            </a:solidFill>
          </a:endParaRPr>
        </a:p>
      </dgm:t>
    </dgm:pt>
    <dgm:pt modelId="{5F4B733A-CDBB-4637-A7F0-80AE494B7AED}" type="parTrans" cxnId="{70201AAB-3871-48AD-9752-18964147AB37}">
      <dgm:prSet/>
      <dgm:spPr/>
      <dgm:t>
        <a:bodyPr/>
        <a:lstStyle/>
        <a:p>
          <a:endParaRPr lang="en-US"/>
        </a:p>
      </dgm:t>
    </dgm:pt>
    <dgm:pt modelId="{1932FCE8-ED70-43AC-B90A-B8D63486B52C}" type="sibTrans" cxnId="{70201AAB-3871-48AD-9752-18964147AB37}">
      <dgm:prSet/>
      <dgm:spPr/>
      <dgm:t>
        <a:bodyPr/>
        <a:lstStyle/>
        <a:p>
          <a:endParaRPr lang="en-US"/>
        </a:p>
      </dgm:t>
    </dgm:pt>
    <dgm:pt modelId="{996B1F49-0BA3-4319-93FA-C334636D48E5}">
      <dgm:prSet phldrT="[Text]" custT="1"/>
      <dgm:spPr>
        <a:solidFill>
          <a:srgbClr val="006699"/>
        </a:solidFill>
      </dgm:spPr>
      <dgm:t>
        <a:bodyPr/>
        <a:lstStyle/>
        <a:p>
          <a:pPr algn="l"/>
          <a:endParaRPr lang="en-US" sz="1400" dirty="0" smtClean="0"/>
        </a:p>
        <a:p>
          <a:pPr algn="l"/>
          <a:endParaRPr lang="en-US" sz="1400" dirty="0" smtClean="0"/>
        </a:p>
        <a:p>
          <a:pPr algn="l"/>
          <a:r>
            <a:rPr lang="en-US" sz="2000" b="1" dirty="0" smtClean="0"/>
            <a:t>People</a:t>
          </a:r>
        </a:p>
        <a:p>
          <a:pPr algn="l"/>
          <a:r>
            <a:rPr lang="en-US" sz="1400" dirty="0" smtClean="0"/>
            <a:t>- Small PMO team</a:t>
          </a:r>
        </a:p>
        <a:p>
          <a:pPr algn="l"/>
          <a:r>
            <a:rPr lang="en-US" sz="1400" dirty="0" smtClean="0"/>
            <a:t>- Methods and standards</a:t>
          </a:r>
        </a:p>
        <a:p>
          <a:pPr algn="l"/>
          <a:r>
            <a:rPr lang="en-US" sz="1400" dirty="0" smtClean="0"/>
            <a:t>- Reporting</a:t>
          </a:r>
        </a:p>
        <a:p>
          <a:pPr algn="l"/>
          <a:r>
            <a:rPr lang="en-US" sz="1400" dirty="0" smtClean="0"/>
            <a:t>- Consulting and mentoring</a:t>
          </a:r>
        </a:p>
        <a:p>
          <a:pPr algn="l"/>
          <a:r>
            <a:rPr lang="en-US" sz="1400" dirty="0" smtClean="0"/>
            <a:t>- Business unit owns projects</a:t>
          </a:r>
        </a:p>
      </dgm:t>
    </dgm:pt>
    <dgm:pt modelId="{771C98D5-ACAF-4EEE-AFBD-B47108AB59F8}" type="parTrans" cxnId="{7B9EF003-E1C2-4777-B3C8-8B55138E70E6}">
      <dgm:prSet/>
      <dgm:spPr/>
      <dgm:t>
        <a:bodyPr/>
        <a:lstStyle/>
        <a:p>
          <a:endParaRPr lang="en-US"/>
        </a:p>
      </dgm:t>
    </dgm:pt>
    <dgm:pt modelId="{3777195D-5A9F-4B74-A145-6D8428C531ED}" type="sibTrans" cxnId="{7B9EF003-E1C2-4777-B3C8-8B55138E70E6}">
      <dgm:prSet/>
      <dgm:spPr/>
      <dgm:t>
        <a:bodyPr/>
        <a:lstStyle/>
        <a:p>
          <a:endParaRPr lang="en-US"/>
        </a:p>
      </dgm:t>
    </dgm:pt>
    <dgm:pt modelId="{5486064A-9822-4539-9D16-46EB7EF214CE}">
      <dgm:prSet phldrT="[Text]" custT="1"/>
      <dgm:spPr>
        <a:solidFill>
          <a:srgbClr val="006699"/>
        </a:solidFill>
      </dgm:spPr>
      <dgm:t>
        <a:bodyPr/>
        <a:lstStyle/>
        <a:p>
          <a:pPr algn="r"/>
          <a:endParaRPr lang="en-US" sz="1200" dirty="0" smtClean="0"/>
        </a:p>
        <a:p>
          <a:pPr algn="r"/>
          <a:r>
            <a:rPr lang="en-US" sz="2000" b="1" dirty="0" smtClean="0"/>
            <a:t>Tools</a:t>
          </a:r>
        </a:p>
        <a:p>
          <a:pPr algn="r"/>
          <a:r>
            <a:rPr lang="en-US" sz="1400" dirty="0" smtClean="0"/>
            <a:t>- Project management</a:t>
          </a:r>
        </a:p>
        <a:p>
          <a:pPr algn="r"/>
          <a:r>
            <a:rPr lang="en-US" sz="1400" dirty="0" smtClean="0"/>
            <a:t>- Resource management</a:t>
          </a:r>
        </a:p>
        <a:p>
          <a:pPr algn="r"/>
          <a:r>
            <a:rPr lang="en-US" sz="1400" dirty="0" smtClean="0"/>
            <a:t>- Issues management </a:t>
          </a:r>
        </a:p>
        <a:p>
          <a:pPr algn="r"/>
          <a:r>
            <a:rPr lang="en-US" sz="1400" dirty="0" smtClean="0"/>
            <a:t>- Executive reporting</a:t>
          </a:r>
          <a:endParaRPr lang="en-US" sz="1400" dirty="0"/>
        </a:p>
      </dgm:t>
    </dgm:pt>
    <dgm:pt modelId="{00291AD1-23E7-48E8-BD7D-3D23C9980FE3}" type="parTrans" cxnId="{73F37263-F2A6-41C8-9177-733663E58017}">
      <dgm:prSet/>
      <dgm:spPr/>
      <dgm:t>
        <a:bodyPr/>
        <a:lstStyle/>
        <a:p>
          <a:endParaRPr lang="en-US"/>
        </a:p>
      </dgm:t>
    </dgm:pt>
    <dgm:pt modelId="{C259E18D-D74D-4F06-8A57-0D45BD5A67AD}" type="sibTrans" cxnId="{73F37263-F2A6-41C8-9177-733663E58017}">
      <dgm:prSet/>
      <dgm:spPr/>
      <dgm:t>
        <a:bodyPr/>
        <a:lstStyle/>
        <a:p>
          <a:endParaRPr lang="en-US"/>
        </a:p>
      </dgm:t>
    </dgm:pt>
    <dgm:pt modelId="{73706925-7373-46A2-B575-842C27C8F8BF}">
      <dgm:prSet phldrT="[Text]" custT="1"/>
      <dgm:spPr>
        <a:solidFill>
          <a:srgbClr val="006699"/>
        </a:solidFill>
      </dgm:spPr>
      <dgm:t>
        <a:bodyPr/>
        <a:lstStyle/>
        <a:p>
          <a:pPr algn="l"/>
          <a:r>
            <a:rPr lang="en-US" sz="2000" b="1" dirty="0" smtClean="0"/>
            <a:t>Process</a:t>
          </a:r>
        </a:p>
        <a:p>
          <a:pPr algn="l"/>
          <a:r>
            <a:rPr lang="en-US" sz="1400" dirty="0" smtClean="0"/>
            <a:t>- Singular methodology</a:t>
          </a:r>
        </a:p>
        <a:p>
          <a:pPr algn="l"/>
          <a:r>
            <a:rPr lang="en-US" sz="1400" dirty="0" smtClean="0"/>
            <a:t>- Aligned to the PMBOK</a:t>
          </a:r>
        </a:p>
        <a:p>
          <a:pPr algn="l"/>
          <a:r>
            <a:rPr lang="en-US" sz="1400" dirty="0" smtClean="0"/>
            <a:t>- Accessible from the intranet</a:t>
          </a:r>
          <a:endParaRPr lang="en-US" sz="1400" dirty="0"/>
        </a:p>
      </dgm:t>
    </dgm:pt>
    <dgm:pt modelId="{149CDD82-5C0F-4CDF-A1D6-316A23B2E32A}" type="parTrans" cxnId="{79A0F7CF-5622-4953-9060-47017CC801D2}">
      <dgm:prSet/>
      <dgm:spPr/>
      <dgm:t>
        <a:bodyPr/>
        <a:lstStyle/>
        <a:p>
          <a:endParaRPr lang="en-US"/>
        </a:p>
      </dgm:t>
    </dgm:pt>
    <dgm:pt modelId="{ECD1C04B-A518-4AC7-BED8-B92B04FEF931}" type="sibTrans" cxnId="{79A0F7CF-5622-4953-9060-47017CC801D2}">
      <dgm:prSet/>
      <dgm:spPr/>
      <dgm:t>
        <a:bodyPr/>
        <a:lstStyle/>
        <a:p>
          <a:endParaRPr lang="en-US"/>
        </a:p>
      </dgm:t>
    </dgm:pt>
    <dgm:pt modelId="{150409CE-62DD-4BAE-AA94-4F92DF06FBF5}">
      <dgm:prSet phldrT="[Text]" custT="1"/>
      <dgm:spPr>
        <a:solidFill>
          <a:srgbClr val="006699"/>
        </a:solidFill>
      </dgm:spPr>
      <dgm:t>
        <a:bodyPr/>
        <a:lstStyle/>
        <a:p>
          <a:pPr algn="r"/>
          <a:r>
            <a:rPr lang="en-US" sz="2000" b="1" dirty="0" smtClean="0"/>
            <a:t>Training</a:t>
          </a:r>
        </a:p>
        <a:p>
          <a:pPr algn="r"/>
          <a:r>
            <a:rPr lang="en-US" sz="1400" dirty="0" smtClean="0"/>
            <a:t>- Project management basics</a:t>
          </a:r>
        </a:p>
        <a:p>
          <a:pPr algn="r"/>
          <a:r>
            <a:rPr lang="en-US" sz="1400" dirty="0" smtClean="0"/>
            <a:t>- Tools usage</a:t>
          </a:r>
        </a:p>
        <a:p>
          <a:pPr algn="r"/>
          <a:r>
            <a:rPr lang="en-US" sz="1400" dirty="0" smtClean="0"/>
            <a:t>- Methodology</a:t>
          </a:r>
          <a:endParaRPr lang="en-US" sz="1400" dirty="0"/>
        </a:p>
      </dgm:t>
    </dgm:pt>
    <dgm:pt modelId="{E15661F3-5178-4DFE-8510-10789BBAD745}" type="parTrans" cxnId="{6EECCF97-0B35-43AC-B949-5273FB2024F5}">
      <dgm:prSet/>
      <dgm:spPr/>
      <dgm:t>
        <a:bodyPr/>
        <a:lstStyle/>
        <a:p>
          <a:endParaRPr lang="en-US"/>
        </a:p>
      </dgm:t>
    </dgm:pt>
    <dgm:pt modelId="{B4AA4BBD-906A-4C7F-BC88-6B5EF02A1933}" type="sibTrans" cxnId="{6EECCF97-0B35-43AC-B949-5273FB2024F5}">
      <dgm:prSet/>
      <dgm:spPr/>
      <dgm:t>
        <a:bodyPr/>
        <a:lstStyle/>
        <a:p>
          <a:endParaRPr lang="en-US"/>
        </a:p>
      </dgm:t>
    </dgm:pt>
    <dgm:pt modelId="{04CF3286-9220-43B3-ADFD-32D4A6EB3F20}" type="pres">
      <dgm:prSet presAssocID="{78CAEA65-50AE-4963-AAF3-4EB2DA0F448E}" presName="diagram" presStyleCnt="0">
        <dgm:presLayoutVars>
          <dgm:chMax val="1"/>
          <dgm:dir/>
          <dgm:animLvl val="ctr"/>
          <dgm:resizeHandles val="exact"/>
        </dgm:presLayoutVars>
      </dgm:prSet>
      <dgm:spPr/>
      <dgm:t>
        <a:bodyPr/>
        <a:lstStyle/>
        <a:p>
          <a:endParaRPr lang="en-US"/>
        </a:p>
      </dgm:t>
    </dgm:pt>
    <dgm:pt modelId="{2DE34E3D-7717-4606-80FF-1F7A2764D3CC}" type="pres">
      <dgm:prSet presAssocID="{78CAEA65-50AE-4963-AAF3-4EB2DA0F448E}" presName="matrix" presStyleCnt="0"/>
      <dgm:spPr/>
    </dgm:pt>
    <dgm:pt modelId="{7DA6D62B-CA64-4EAC-ADA9-83007847ABB6}" type="pres">
      <dgm:prSet presAssocID="{78CAEA65-50AE-4963-AAF3-4EB2DA0F448E}" presName="tile1" presStyleLbl="node1" presStyleIdx="0" presStyleCnt="4"/>
      <dgm:spPr/>
      <dgm:t>
        <a:bodyPr/>
        <a:lstStyle/>
        <a:p>
          <a:endParaRPr lang="en-US"/>
        </a:p>
      </dgm:t>
    </dgm:pt>
    <dgm:pt modelId="{A04CF6A7-3186-4FD3-97E4-66E119D3055E}" type="pres">
      <dgm:prSet presAssocID="{78CAEA65-50AE-4963-AAF3-4EB2DA0F448E}" presName="tile1text" presStyleLbl="node1" presStyleIdx="0" presStyleCnt="4">
        <dgm:presLayoutVars>
          <dgm:chMax val="0"/>
          <dgm:chPref val="0"/>
          <dgm:bulletEnabled val="1"/>
        </dgm:presLayoutVars>
      </dgm:prSet>
      <dgm:spPr/>
      <dgm:t>
        <a:bodyPr/>
        <a:lstStyle/>
        <a:p>
          <a:endParaRPr lang="en-US"/>
        </a:p>
      </dgm:t>
    </dgm:pt>
    <dgm:pt modelId="{4E2953F1-00F5-4FF0-A6E9-B82B40ED58E3}" type="pres">
      <dgm:prSet presAssocID="{78CAEA65-50AE-4963-AAF3-4EB2DA0F448E}" presName="tile2" presStyleLbl="node1" presStyleIdx="1" presStyleCnt="4"/>
      <dgm:spPr/>
      <dgm:t>
        <a:bodyPr/>
        <a:lstStyle/>
        <a:p>
          <a:endParaRPr lang="en-US"/>
        </a:p>
      </dgm:t>
    </dgm:pt>
    <dgm:pt modelId="{A3955E6A-79C4-46EF-B1BC-06BC28E334FC}" type="pres">
      <dgm:prSet presAssocID="{78CAEA65-50AE-4963-AAF3-4EB2DA0F448E}" presName="tile2text" presStyleLbl="node1" presStyleIdx="1" presStyleCnt="4">
        <dgm:presLayoutVars>
          <dgm:chMax val="0"/>
          <dgm:chPref val="0"/>
          <dgm:bulletEnabled val="1"/>
        </dgm:presLayoutVars>
      </dgm:prSet>
      <dgm:spPr/>
      <dgm:t>
        <a:bodyPr/>
        <a:lstStyle/>
        <a:p>
          <a:endParaRPr lang="en-US"/>
        </a:p>
      </dgm:t>
    </dgm:pt>
    <dgm:pt modelId="{388DFF7F-9419-4B16-91E1-ED087B80998C}" type="pres">
      <dgm:prSet presAssocID="{78CAEA65-50AE-4963-AAF3-4EB2DA0F448E}" presName="tile3" presStyleLbl="node1" presStyleIdx="2" presStyleCnt="4"/>
      <dgm:spPr/>
      <dgm:t>
        <a:bodyPr/>
        <a:lstStyle/>
        <a:p>
          <a:endParaRPr lang="en-US"/>
        </a:p>
      </dgm:t>
    </dgm:pt>
    <dgm:pt modelId="{20971A68-867A-4F3E-A5CA-33D5E026BD73}" type="pres">
      <dgm:prSet presAssocID="{78CAEA65-50AE-4963-AAF3-4EB2DA0F448E}" presName="tile3text" presStyleLbl="node1" presStyleIdx="2" presStyleCnt="4">
        <dgm:presLayoutVars>
          <dgm:chMax val="0"/>
          <dgm:chPref val="0"/>
          <dgm:bulletEnabled val="1"/>
        </dgm:presLayoutVars>
      </dgm:prSet>
      <dgm:spPr/>
      <dgm:t>
        <a:bodyPr/>
        <a:lstStyle/>
        <a:p>
          <a:endParaRPr lang="en-US"/>
        </a:p>
      </dgm:t>
    </dgm:pt>
    <dgm:pt modelId="{6D4DCF89-2057-45B8-857B-78BE0DF13C26}" type="pres">
      <dgm:prSet presAssocID="{78CAEA65-50AE-4963-AAF3-4EB2DA0F448E}" presName="tile4" presStyleLbl="node1" presStyleIdx="3" presStyleCnt="4"/>
      <dgm:spPr/>
      <dgm:t>
        <a:bodyPr/>
        <a:lstStyle/>
        <a:p>
          <a:endParaRPr lang="en-US"/>
        </a:p>
      </dgm:t>
    </dgm:pt>
    <dgm:pt modelId="{C0B43BAE-E914-4136-B5E4-FB4EC5B4029D}" type="pres">
      <dgm:prSet presAssocID="{78CAEA65-50AE-4963-AAF3-4EB2DA0F448E}" presName="tile4text" presStyleLbl="node1" presStyleIdx="3" presStyleCnt="4">
        <dgm:presLayoutVars>
          <dgm:chMax val="0"/>
          <dgm:chPref val="0"/>
          <dgm:bulletEnabled val="1"/>
        </dgm:presLayoutVars>
      </dgm:prSet>
      <dgm:spPr/>
      <dgm:t>
        <a:bodyPr/>
        <a:lstStyle/>
        <a:p>
          <a:endParaRPr lang="en-US"/>
        </a:p>
      </dgm:t>
    </dgm:pt>
    <dgm:pt modelId="{D0E7D96B-03E8-4746-8B1D-D20B2735957D}" type="pres">
      <dgm:prSet presAssocID="{78CAEA65-50AE-4963-AAF3-4EB2DA0F448E}" presName="centerTile" presStyleLbl="fgShp" presStyleIdx="0" presStyleCnt="1" custScaleX="78125">
        <dgm:presLayoutVars>
          <dgm:chMax val="0"/>
          <dgm:chPref val="0"/>
        </dgm:presLayoutVars>
      </dgm:prSet>
      <dgm:spPr/>
      <dgm:t>
        <a:bodyPr/>
        <a:lstStyle/>
        <a:p>
          <a:endParaRPr lang="en-US"/>
        </a:p>
      </dgm:t>
    </dgm:pt>
  </dgm:ptLst>
  <dgm:cxnLst>
    <dgm:cxn modelId="{73F37263-F2A6-41C8-9177-733663E58017}" srcId="{BAC89F36-72BF-472F-B119-B3633930802E}" destId="{5486064A-9822-4539-9D16-46EB7EF214CE}" srcOrd="1" destOrd="0" parTransId="{00291AD1-23E7-48E8-BD7D-3D23C9980FE3}" sibTransId="{C259E18D-D74D-4F06-8A57-0D45BD5A67AD}"/>
    <dgm:cxn modelId="{A3BCFBA1-62D8-4A52-A246-4B6567D52DA6}" type="presOf" srcId="{73706925-7373-46A2-B575-842C27C8F8BF}" destId="{388DFF7F-9419-4B16-91E1-ED087B80998C}" srcOrd="0" destOrd="0" presId="urn:microsoft.com/office/officeart/2005/8/layout/matrix1"/>
    <dgm:cxn modelId="{D0CAB9A7-87A5-41A8-A659-62CA84B44016}" type="presOf" srcId="{BAC89F36-72BF-472F-B119-B3633930802E}" destId="{D0E7D96B-03E8-4746-8B1D-D20B2735957D}" srcOrd="0" destOrd="0" presId="urn:microsoft.com/office/officeart/2005/8/layout/matrix1"/>
    <dgm:cxn modelId="{6EECCF97-0B35-43AC-B949-5273FB2024F5}" srcId="{BAC89F36-72BF-472F-B119-B3633930802E}" destId="{150409CE-62DD-4BAE-AA94-4F92DF06FBF5}" srcOrd="3" destOrd="0" parTransId="{E15661F3-5178-4DFE-8510-10789BBAD745}" sibTransId="{B4AA4BBD-906A-4C7F-BC88-6B5EF02A1933}"/>
    <dgm:cxn modelId="{B31A290C-791F-427B-A9FC-2CA5C937D201}" type="presOf" srcId="{150409CE-62DD-4BAE-AA94-4F92DF06FBF5}" destId="{6D4DCF89-2057-45B8-857B-78BE0DF13C26}" srcOrd="0" destOrd="0" presId="urn:microsoft.com/office/officeart/2005/8/layout/matrix1"/>
    <dgm:cxn modelId="{4DCF6567-99E7-47F0-A0EF-52E78E8B0898}" type="presOf" srcId="{996B1F49-0BA3-4319-93FA-C334636D48E5}" destId="{A04CF6A7-3186-4FD3-97E4-66E119D3055E}" srcOrd="1" destOrd="0" presId="urn:microsoft.com/office/officeart/2005/8/layout/matrix1"/>
    <dgm:cxn modelId="{2043846C-1BDE-4951-B6EC-D41278F204BB}" type="presOf" srcId="{5486064A-9822-4539-9D16-46EB7EF214CE}" destId="{A3955E6A-79C4-46EF-B1BC-06BC28E334FC}" srcOrd="1" destOrd="0" presId="urn:microsoft.com/office/officeart/2005/8/layout/matrix1"/>
    <dgm:cxn modelId="{79A0F7CF-5622-4953-9060-47017CC801D2}" srcId="{BAC89F36-72BF-472F-B119-B3633930802E}" destId="{73706925-7373-46A2-B575-842C27C8F8BF}" srcOrd="2" destOrd="0" parTransId="{149CDD82-5C0F-4CDF-A1D6-316A23B2E32A}" sibTransId="{ECD1C04B-A518-4AC7-BED8-B92B04FEF931}"/>
    <dgm:cxn modelId="{7B9EF003-E1C2-4777-B3C8-8B55138E70E6}" srcId="{BAC89F36-72BF-472F-B119-B3633930802E}" destId="{996B1F49-0BA3-4319-93FA-C334636D48E5}" srcOrd="0" destOrd="0" parTransId="{771C98D5-ACAF-4EEE-AFBD-B47108AB59F8}" sibTransId="{3777195D-5A9F-4B74-A145-6D8428C531ED}"/>
    <dgm:cxn modelId="{0A533BCA-3D29-4A57-B92A-DBE36159DB6A}" type="presOf" srcId="{150409CE-62DD-4BAE-AA94-4F92DF06FBF5}" destId="{C0B43BAE-E914-4136-B5E4-FB4EC5B4029D}" srcOrd="1" destOrd="0" presId="urn:microsoft.com/office/officeart/2005/8/layout/matrix1"/>
    <dgm:cxn modelId="{5154BA1F-23C6-4533-9936-B054EF573BDE}" type="presOf" srcId="{996B1F49-0BA3-4319-93FA-C334636D48E5}" destId="{7DA6D62B-CA64-4EAC-ADA9-83007847ABB6}" srcOrd="0" destOrd="0" presId="urn:microsoft.com/office/officeart/2005/8/layout/matrix1"/>
    <dgm:cxn modelId="{B866A000-F5AF-4D7D-A912-D44F7B8E505D}" type="presOf" srcId="{5486064A-9822-4539-9D16-46EB7EF214CE}" destId="{4E2953F1-00F5-4FF0-A6E9-B82B40ED58E3}" srcOrd="0" destOrd="0" presId="urn:microsoft.com/office/officeart/2005/8/layout/matrix1"/>
    <dgm:cxn modelId="{40B2EA03-F709-48E7-A6A9-5551C08B1C12}" type="presOf" srcId="{78CAEA65-50AE-4963-AAF3-4EB2DA0F448E}" destId="{04CF3286-9220-43B3-ADFD-32D4A6EB3F20}" srcOrd="0" destOrd="0" presId="urn:microsoft.com/office/officeart/2005/8/layout/matrix1"/>
    <dgm:cxn modelId="{43DA7540-8927-473F-B2AB-06586753AFD0}" type="presOf" srcId="{73706925-7373-46A2-B575-842C27C8F8BF}" destId="{20971A68-867A-4F3E-A5CA-33D5E026BD73}" srcOrd="1" destOrd="0" presId="urn:microsoft.com/office/officeart/2005/8/layout/matrix1"/>
    <dgm:cxn modelId="{70201AAB-3871-48AD-9752-18964147AB37}" srcId="{78CAEA65-50AE-4963-AAF3-4EB2DA0F448E}" destId="{BAC89F36-72BF-472F-B119-B3633930802E}" srcOrd="0" destOrd="0" parTransId="{5F4B733A-CDBB-4637-A7F0-80AE494B7AED}" sibTransId="{1932FCE8-ED70-43AC-B90A-B8D63486B52C}"/>
    <dgm:cxn modelId="{BA808955-682C-4F8E-871A-6613DE8BE227}" type="presParOf" srcId="{04CF3286-9220-43B3-ADFD-32D4A6EB3F20}" destId="{2DE34E3D-7717-4606-80FF-1F7A2764D3CC}" srcOrd="0" destOrd="0" presId="urn:microsoft.com/office/officeart/2005/8/layout/matrix1"/>
    <dgm:cxn modelId="{3F81854E-D323-4DDF-9A47-C04BC00EAC87}" type="presParOf" srcId="{2DE34E3D-7717-4606-80FF-1F7A2764D3CC}" destId="{7DA6D62B-CA64-4EAC-ADA9-83007847ABB6}" srcOrd="0" destOrd="0" presId="urn:microsoft.com/office/officeart/2005/8/layout/matrix1"/>
    <dgm:cxn modelId="{4357D1E3-7446-40DE-A020-0153F6D5802D}" type="presParOf" srcId="{2DE34E3D-7717-4606-80FF-1F7A2764D3CC}" destId="{A04CF6A7-3186-4FD3-97E4-66E119D3055E}" srcOrd="1" destOrd="0" presId="urn:microsoft.com/office/officeart/2005/8/layout/matrix1"/>
    <dgm:cxn modelId="{375E6AFB-9511-4C2E-AA73-ECC6E00C36FE}" type="presParOf" srcId="{2DE34E3D-7717-4606-80FF-1F7A2764D3CC}" destId="{4E2953F1-00F5-4FF0-A6E9-B82B40ED58E3}" srcOrd="2" destOrd="0" presId="urn:microsoft.com/office/officeart/2005/8/layout/matrix1"/>
    <dgm:cxn modelId="{04531CBD-9607-4A3E-8206-1094DC571788}" type="presParOf" srcId="{2DE34E3D-7717-4606-80FF-1F7A2764D3CC}" destId="{A3955E6A-79C4-46EF-B1BC-06BC28E334FC}" srcOrd="3" destOrd="0" presId="urn:microsoft.com/office/officeart/2005/8/layout/matrix1"/>
    <dgm:cxn modelId="{6B0E5741-C12C-4E65-B958-A92721C7357C}" type="presParOf" srcId="{2DE34E3D-7717-4606-80FF-1F7A2764D3CC}" destId="{388DFF7F-9419-4B16-91E1-ED087B80998C}" srcOrd="4" destOrd="0" presId="urn:microsoft.com/office/officeart/2005/8/layout/matrix1"/>
    <dgm:cxn modelId="{0A5EBA7A-0F27-475A-B2A2-F3F6A8342466}" type="presParOf" srcId="{2DE34E3D-7717-4606-80FF-1F7A2764D3CC}" destId="{20971A68-867A-4F3E-A5CA-33D5E026BD73}" srcOrd="5" destOrd="0" presId="urn:microsoft.com/office/officeart/2005/8/layout/matrix1"/>
    <dgm:cxn modelId="{C6D89222-FC0D-4B5B-9623-FC0E00C10A92}" type="presParOf" srcId="{2DE34E3D-7717-4606-80FF-1F7A2764D3CC}" destId="{6D4DCF89-2057-45B8-857B-78BE0DF13C26}" srcOrd="6" destOrd="0" presId="urn:microsoft.com/office/officeart/2005/8/layout/matrix1"/>
    <dgm:cxn modelId="{984BCE9D-DFA0-4B71-ABDC-A5FDD3515E04}" type="presParOf" srcId="{2DE34E3D-7717-4606-80FF-1F7A2764D3CC}" destId="{C0B43BAE-E914-4136-B5E4-FB4EC5B4029D}" srcOrd="7" destOrd="0" presId="urn:microsoft.com/office/officeart/2005/8/layout/matrix1"/>
    <dgm:cxn modelId="{73A7B8B2-24A8-4173-8942-0A252A604016}" type="presParOf" srcId="{04CF3286-9220-43B3-ADFD-32D4A6EB3F20}" destId="{D0E7D96B-03E8-4746-8B1D-D20B2735957D}"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C0D9FC-DCB5-41B3-8A04-8E2551FC8289}"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E26C95F9-345D-41C6-AC9E-07D399B2D64A}">
      <dgm:prSet phldrT="[Text]"/>
      <dgm:spPr>
        <a:solidFill>
          <a:srgbClr val="006699"/>
        </a:solidFill>
      </dgm:spPr>
      <dgm:t>
        <a:bodyPr/>
        <a:lstStyle/>
        <a:p>
          <a:r>
            <a:rPr lang="en-US" dirty="0" smtClean="0"/>
            <a:t>PMO Manager</a:t>
          </a:r>
          <a:endParaRPr lang="en-US" dirty="0"/>
        </a:p>
      </dgm:t>
    </dgm:pt>
    <dgm:pt modelId="{EF057E14-3D3C-42D8-B4A0-EA5AFD39F2CA}" type="parTrans" cxnId="{4D5FF1D8-8108-43BE-AC63-81A532CE85CE}">
      <dgm:prSet/>
      <dgm:spPr/>
      <dgm:t>
        <a:bodyPr/>
        <a:lstStyle/>
        <a:p>
          <a:endParaRPr lang="en-US"/>
        </a:p>
      </dgm:t>
    </dgm:pt>
    <dgm:pt modelId="{D0B265AD-174B-4450-A7B7-E0B1F5BA3615}" type="sibTrans" cxnId="{4D5FF1D8-8108-43BE-AC63-81A532CE85CE}">
      <dgm:prSet/>
      <dgm:spPr/>
      <dgm:t>
        <a:bodyPr/>
        <a:lstStyle/>
        <a:p>
          <a:endParaRPr lang="en-US"/>
        </a:p>
      </dgm:t>
    </dgm:pt>
    <dgm:pt modelId="{CBF55DAD-012B-4409-AA95-FA9DB99F5924}">
      <dgm:prSet phldrT="[Text]"/>
      <dgm:spPr>
        <a:solidFill>
          <a:srgbClr val="006699"/>
        </a:solidFill>
      </dgm:spPr>
      <dgm:t>
        <a:bodyPr/>
        <a:lstStyle/>
        <a:p>
          <a:r>
            <a:rPr lang="en-US" dirty="0" smtClean="0"/>
            <a:t>PMO Officers</a:t>
          </a:r>
        </a:p>
        <a:p>
          <a:r>
            <a:rPr lang="en-US" dirty="0" smtClean="0"/>
            <a:t>(2)</a:t>
          </a:r>
          <a:endParaRPr lang="en-US" dirty="0"/>
        </a:p>
      </dgm:t>
    </dgm:pt>
    <dgm:pt modelId="{E588EEFE-2034-4164-A918-F6EA6B16A342}" type="parTrans" cxnId="{D62F1314-46CC-49BF-84FF-0555AD875809}">
      <dgm:prSet/>
      <dgm:spPr/>
      <dgm:t>
        <a:bodyPr/>
        <a:lstStyle/>
        <a:p>
          <a:endParaRPr lang="en-US"/>
        </a:p>
      </dgm:t>
    </dgm:pt>
    <dgm:pt modelId="{10B45999-B03D-4EBB-86E4-FDAF8282FCC5}" type="sibTrans" cxnId="{D62F1314-46CC-49BF-84FF-0555AD875809}">
      <dgm:prSet/>
      <dgm:spPr/>
      <dgm:t>
        <a:bodyPr/>
        <a:lstStyle/>
        <a:p>
          <a:endParaRPr lang="en-US"/>
        </a:p>
      </dgm:t>
    </dgm:pt>
    <dgm:pt modelId="{67393511-0F62-4852-A591-3992612AE560}">
      <dgm:prSet/>
      <dgm:spPr>
        <a:solidFill>
          <a:srgbClr val="006699"/>
        </a:solidFill>
      </dgm:spPr>
      <dgm:t>
        <a:bodyPr/>
        <a:lstStyle/>
        <a:p>
          <a:r>
            <a:rPr lang="en-US" dirty="0" smtClean="0"/>
            <a:t>Project Managers</a:t>
          </a:r>
        </a:p>
        <a:p>
          <a:r>
            <a:rPr lang="en-US" dirty="0" smtClean="0"/>
            <a:t>(3)</a:t>
          </a:r>
          <a:endParaRPr lang="en-US" dirty="0"/>
        </a:p>
      </dgm:t>
    </dgm:pt>
    <dgm:pt modelId="{A6E153F1-CA34-4F85-8B4A-DDA8A3EBB535}" type="parTrans" cxnId="{C11623C5-5385-4ACE-9CBD-B1F297D704A7}">
      <dgm:prSet/>
      <dgm:spPr/>
      <dgm:t>
        <a:bodyPr/>
        <a:lstStyle/>
        <a:p>
          <a:endParaRPr lang="en-US"/>
        </a:p>
      </dgm:t>
    </dgm:pt>
    <dgm:pt modelId="{81475F47-EE4A-434F-BB8E-24C84FDF4FA0}" type="sibTrans" cxnId="{C11623C5-5385-4ACE-9CBD-B1F297D704A7}">
      <dgm:prSet/>
      <dgm:spPr/>
      <dgm:t>
        <a:bodyPr/>
        <a:lstStyle/>
        <a:p>
          <a:endParaRPr lang="en-US"/>
        </a:p>
      </dgm:t>
    </dgm:pt>
    <dgm:pt modelId="{F45FBAF7-8DC5-4C41-A2D3-6B6502DF184D}" type="pres">
      <dgm:prSet presAssocID="{20C0D9FC-DCB5-41B3-8A04-8E2551FC8289}" presName="hierChild1" presStyleCnt="0">
        <dgm:presLayoutVars>
          <dgm:orgChart val="1"/>
          <dgm:chPref val="1"/>
          <dgm:dir/>
          <dgm:animOne val="branch"/>
          <dgm:animLvl val="lvl"/>
          <dgm:resizeHandles/>
        </dgm:presLayoutVars>
      </dgm:prSet>
      <dgm:spPr/>
      <dgm:t>
        <a:bodyPr/>
        <a:lstStyle/>
        <a:p>
          <a:endParaRPr lang="en-US"/>
        </a:p>
      </dgm:t>
    </dgm:pt>
    <dgm:pt modelId="{58F97C08-7843-49F7-9DF7-2DD98D16890C}" type="pres">
      <dgm:prSet presAssocID="{E26C95F9-345D-41C6-AC9E-07D399B2D64A}" presName="hierRoot1" presStyleCnt="0">
        <dgm:presLayoutVars>
          <dgm:hierBranch val="init"/>
        </dgm:presLayoutVars>
      </dgm:prSet>
      <dgm:spPr/>
    </dgm:pt>
    <dgm:pt modelId="{32A46EFF-78B7-4BCA-A5CF-F522F61B3095}" type="pres">
      <dgm:prSet presAssocID="{E26C95F9-345D-41C6-AC9E-07D399B2D64A}" presName="rootComposite1" presStyleCnt="0"/>
      <dgm:spPr/>
    </dgm:pt>
    <dgm:pt modelId="{9A45BDE2-86D2-41E1-B857-AAA08B16DCA0}" type="pres">
      <dgm:prSet presAssocID="{E26C95F9-345D-41C6-AC9E-07D399B2D64A}" presName="rootText1" presStyleLbl="node0" presStyleIdx="0" presStyleCnt="1">
        <dgm:presLayoutVars>
          <dgm:chPref val="3"/>
        </dgm:presLayoutVars>
      </dgm:prSet>
      <dgm:spPr/>
      <dgm:t>
        <a:bodyPr/>
        <a:lstStyle/>
        <a:p>
          <a:endParaRPr lang="en-US"/>
        </a:p>
      </dgm:t>
    </dgm:pt>
    <dgm:pt modelId="{E1F83DA3-065D-48E1-A8FD-0520EC7FA036}" type="pres">
      <dgm:prSet presAssocID="{E26C95F9-345D-41C6-AC9E-07D399B2D64A}" presName="rootConnector1" presStyleLbl="node1" presStyleIdx="0" presStyleCnt="0"/>
      <dgm:spPr/>
      <dgm:t>
        <a:bodyPr/>
        <a:lstStyle/>
        <a:p>
          <a:endParaRPr lang="en-US"/>
        </a:p>
      </dgm:t>
    </dgm:pt>
    <dgm:pt modelId="{473419ED-DD0A-42F7-93C9-0467D720412B}" type="pres">
      <dgm:prSet presAssocID="{E26C95F9-345D-41C6-AC9E-07D399B2D64A}" presName="hierChild2" presStyleCnt="0"/>
      <dgm:spPr/>
    </dgm:pt>
    <dgm:pt modelId="{47F93FB5-8697-43C3-880A-3F3DE6244C96}" type="pres">
      <dgm:prSet presAssocID="{E588EEFE-2034-4164-A918-F6EA6B16A342}" presName="Name37" presStyleLbl="parChTrans1D2" presStyleIdx="0" presStyleCnt="2"/>
      <dgm:spPr/>
      <dgm:t>
        <a:bodyPr/>
        <a:lstStyle/>
        <a:p>
          <a:endParaRPr lang="en-US"/>
        </a:p>
      </dgm:t>
    </dgm:pt>
    <dgm:pt modelId="{2A191E57-3D36-480E-A598-D0B39AC2EBBC}" type="pres">
      <dgm:prSet presAssocID="{CBF55DAD-012B-4409-AA95-FA9DB99F5924}" presName="hierRoot2" presStyleCnt="0">
        <dgm:presLayoutVars>
          <dgm:hierBranch val="init"/>
        </dgm:presLayoutVars>
      </dgm:prSet>
      <dgm:spPr/>
    </dgm:pt>
    <dgm:pt modelId="{CB9F5513-1E21-4D48-B006-D68309876FFC}" type="pres">
      <dgm:prSet presAssocID="{CBF55DAD-012B-4409-AA95-FA9DB99F5924}" presName="rootComposite" presStyleCnt="0"/>
      <dgm:spPr/>
    </dgm:pt>
    <dgm:pt modelId="{0625ECF4-B4A7-43F4-AC83-F8E3F1990C1D}" type="pres">
      <dgm:prSet presAssocID="{CBF55DAD-012B-4409-AA95-FA9DB99F5924}" presName="rootText" presStyleLbl="node2" presStyleIdx="0" presStyleCnt="2">
        <dgm:presLayoutVars>
          <dgm:chPref val="3"/>
        </dgm:presLayoutVars>
      </dgm:prSet>
      <dgm:spPr/>
      <dgm:t>
        <a:bodyPr/>
        <a:lstStyle/>
        <a:p>
          <a:endParaRPr lang="en-US"/>
        </a:p>
      </dgm:t>
    </dgm:pt>
    <dgm:pt modelId="{E6B8FF2C-9BE0-4C95-AFD2-D709CCB6914F}" type="pres">
      <dgm:prSet presAssocID="{CBF55DAD-012B-4409-AA95-FA9DB99F5924}" presName="rootConnector" presStyleLbl="node2" presStyleIdx="0" presStyleCnt="2"/>
      <dgm:spPr/>
      <dgm:t>
        <a:bodyPr/>
        <a:lstStyle/>
        <a:p>
          <a:endParaRPr lang="en-US"/>
        </a:p>
      </dgm:t>
    </dgm:pt>
    <dgm:pt modelId="{116574E9-5CCC-4CBC-BBC6-94CBEDFF2C86}" type="pres">
      <dgm:prSet presAssocID="{CBF55DAD-012B-4409-AA95-FA9DB99F5924}" presName="hierChild4" presStyleCnt="0"/>
      <dgm:spPr/>
    </dgm:pt>
    <dgm:pt modelId="{801089CD-59FE-4D08-BEEA-8EABFB39736F}" type="pres">
      <dgm:prSet presAssocID="{CBF55DAD-012B-4409-AA95-FA9DB99F5924}" presName="hierChild5" presStyleCnt="0"/>
      <dgm:spPr/>
    </dgm:pt>
    <dgm:pt modelId="{2AE7F03E-7A21-466F-8173-4A103D8A923E}" type="pres">
      <dgm:prSet presAssocID="{A6E153F1-CA34-4F85-8B4A-DDA8A3EBB535}" presName="Name37" presStyleLbl="parChTrans1D2" presStyleIdx="1" presStyleCnt="2"/>
      <dgm:spPr/>
      <dgm:t>
        <a:bodyPr/>
        <a:lstStyle/>
        <a:p>
          <a:endParaRPr lang="en-US"/>
        </a:p>
      </dgm:t>
    </dgm:pt>
    <dgm:pt modelId="{835A0304-E443-43FC-BDCD-9455CBC9A0F6}" type="pres">
      <dgm:prSet presAssocID="{67393511-0F62-4852-A591-3992612AE560}" presName="hierRoot2" presStyleCnt="0">
        <dgm:presLayoutVars>
          <dgm:hierBranch val="init"/>
        </dgm:presLayoutVars>
      </dgm:prSet>
      <dgm:spPr/>
    </dgm:pt>
    <dgm:pt modelId="{26213004-23EA-4079-923C-E389558A0F4A}" type="pres">
      <dgm:prSet presAssocID="{67393511-0F62-4852-A591-3992612AE560}" presName="rootComposite" presStyleCnt="0"/>
      <dgm:spPr/>
    </dgm:pt>
    <dgm:pt modelId="{DA3AC867-1982-4F16-ADE1-A38E24749171}" type="pres">
      <dgm:prSet presAssocID="{67393511-0F62-4852-A591-3992612AE560}" presName="rootText" presStyleLbl="node2" presStyleIdx="1" presStyleCnt="2">
        <dgm:presLayoutVars>
          <dgm:chPref val="3"/>
        </dgm:presLayoutVars>
      </dgm:prSet>
      <dgm:spPr/>
      <dgm:t>
        <a:bodyPr/>
        <a:lstStyle/>
        <a:p>
          <a:endParaRPr lang="en-US"/>
        </a:p>
      </dgm:t>
    </dgm:pt>
    <dgm:pt modelId="{C0A01214-02E3-4556-8137-FDF51FE35C88}" type="pres">
      <dgm:prSet presAssocID="{67393511-0F62-4852-A591-3992612AE560}" presName="rootConnector" presStyleLbl="node2" presStyleIdx="1" presStyleCnt="2"/>
      <dgm:spPr/>
      <dgm:t>
        <a:bodyPr/>
        <a:lstStyle/>
        <a:p>
          <a:endParaRPr lang="en-US"/>
        </a:p>
      </dgm:t>
    </dgm:pt>
    <dgm:pt modelId="{6FC81A83-2A24-46CF-B244-4869568EB63D}" type="pres">
      <dgm:prSet presAssocID="{67393511-0F62-4852-A591-3992612AE560}" presName="hierChild4" presStyleCnt="0"/>
      <dgm:spPr/>
    </dgm:pt>
    <dgm:pt modelId="{14C37301-CE17-4F1F-ADA4-F87CDC96A1CF}" type="pres">
      <dgm:prSet presAssocID="{67393511-0F62-4852-A591-3992612AE560}" presName="hierChild5" presStyleCnt="0"/>
      <dgm:spPr/>
    </dgm:pt>
    <dgm:pt modelId="{E87074CD-C396-4349-BF5A-9BC9C325BEE6}" type="pres">
      <dgm:prSet presAssocID="{E26C95F9-345D-41C6-AC9E-07D399B2D64A}" presName="hierChild3" presStyleCnt="0"/>
      <dgm:spPr/>
    </dgm:pt>
  </dgm:ptLst>
  <dgm:cxnLst>
    <dgm:cxn modelId="{C11623C5-5385-4ACE-9CBD-B1F297D704A7}" srcId="{E26C95F9-345D-41C6-AC9E-07D399B2D64A}" destId="{67393511-0F62-4852-A591-3992612AE560}" srcOrd="1" destOrd="0" parTransId="{A6E153F1-CA34-4F85-8B4A-DDA8A3EBB535}" sibTransId="{81475F47-EE4A-434F-BB8E-24C84FDF4FA0}"/>
    <dgm:cxn modelId="{D62F1314-46CC-49BF-84FF-0555AD875809}" srcId="{E26C95F9-345D-41C6-AC9E-07D399B2D64A}" destId="{CBF55DAD-012B-4409-AA95-FA9DB99F5924}" srcOrd="0" destOrd="0" parTransId="{E588EEFE-2034-4164-A918-F6EA6B16A342}" sibTransId="{10B45999-B03D-4EBB-86E4-FDAF8282FCC5}"/>
    <dgm:cxn modelId="{1C5896B5-A36E-4F6F-A330-473E1A30D3AE}" type="presOf" srcId="{CBF55DAD-012B-4409-AA95-FA9DB99F5924}" destId="{E6B8FF2C-9BE0-4C95-AFD2-D709CCB6914F}" srcOrd="1" destOrd="0" presId="urn:microsoft.com/office/officeart/2005/8/layout/orgChart1"/>
    <dgm:cxn modelId="{FCF497EA-826B-4B60-99CD-DDFFD046E761}" type="presOf" srcId="{E588EEFE-2034-4164-A918-F6EA6B16A342}" destId="{47F93FB5-8697-43C3-880A-3F3DE6244C96}" srcOrd="0" destOrd="0" presId="urn:microsoft.com/office/officeart/2005/8/layout/orgChart1"/>
    <dgm:cxn modelId="{669AECFD-8739-4CBA-84D2-303D642EB088}" type="presOf" srcId="{67393511-0F62-4852-A591-3992612AE560}" destId="{C0A01214-02E3-4556-8137-FDF51FE35C88}" srcOrd="1" destOrd="0" presId="urn:microsoft.com/office/officeart/2005/8/layout/orgChart1"/>
    <dgm:cxn modelId="{1A265DA8-4825-4461-9222-DF119CA52853}" type="presOf" srcId="{A6E153F1-CA34-4F85-8B4A-DDA8A3EBB535}" destId="{2AE7F03E-7A21-466F-8173-4A103D8A923E}" srcOrd="0" destOrd="0" presId="urn:microsoft.com/office/officeart/2005/8/layout/orgChart1"/>
    <dgm:cxn modelId="{4D5FF1D8-8108-43BE-AC63-81A532CE85CE}" srcId="{20C0D9FC-DCB5-41B3-8A04-8E2551FC8289}" destId="{E26C95F9-345D-41C6-AC9E-07D399B2D64A}" srcOrd="0" destOrd="0" parTransId="{EF057E14-3D3C-42D8-B4A0-EA5AFD39F2CA}" sibTransId="{D0B265AD-174B-4450-A7B7-E0B1F5BA3615}"/>
    <dgm:cxn modelId="{F01CD3B9-D8BE-477E-86DF-603AE3451CC3}" type="presOf" srcId="{CBF55DAD-012B-4409-AA95-FA9DB99F5924}" destId="{0625ECF4-B4A7-43F4-AC83-F8E3F1990C1D}" srcOrd="0" destOrd="0" presId="urn:microsoft.com/office/officeart/2005/8/layout/orgChart1"/>
    <dgm:cxn modelId="{4071D77C-0782-4652-B558-8D35A26FDFDB}" type="presOf" srcId="{E26C95F9-345D-41C6-AC9E-07D399B2D64A}" destId="{E1F83DA3-065D-48E1-A8FD-0520EC7FA036}" srcOrd="1" destOrd="0" presId="urn:microsoft.com/office/officeart/2005/8/layout/orgChart1"/>
    <dgm:cxn modelId="{6E796E56-49D4-47EF-9628-D0E5B08ADC01}" type="presOf" srcId="{E26C95F9-345D-41C6-AC9E-07D399B2D64A}" destId="{9A45BDE2-86D2-41E1-B857-AAA08B16DCA0}" srcOrd="0" destOrd="0" presId="urn:microsoft.com/office/officeart/2005/8/layout/orgChart1"/>
    <dgm:cxn modelId="{A4FBBF4D-E219-472E-8A30-97E34469BD8D}" type="presOf" srcId="{67393511-0F62-4852-A591-3992612AE560}" destId="{DA3AC867-1982-4F16-ADE1-A38E24749171}" srcOrd="0" destOrd="0" presId="urn:microsoft.com/office/officeart/2005/8/layout/orgChart1"/>
    <dgm:cxn modelId="{E59AB6C1-2B71-4A08-8CF5-AE2A61C1C8C4}" type="presOf" srcId="{20C0D9FC-DCB5-41B3-8A04-8E2551FC8289}" destId="{F45FBAF7-8DC5-4C41-A2D3-6B6502DF184D}" srcOrd="0" destOrd="0" presId="urn:microsoft.com/office/officeart/2005/8/layout/orgChart1"/>
    <dgm:cxn modelId="{E72CAF4F-677A-4E30-A723-492675C484FB}" type="presParOf" srcId="{F45FBAF7-8DC5-4C41-A2D3-6B6502DF184D}" destId="{58F97C08-7843-49F7-9DF7-2DD98D16890C}" srcOrd="0" destOrd="0" presId="urn:microsoft.com/office/officeart/2005/8/layout/orgChart1"/>
    <dgm:cxn modelId="{54CAF924-A26A-4CB1-8516-A55AF10F4F1A}" type="presParOf" srcId="{58F97C08-7843-49F7-9DF7-2DD98D16890C}" destId="{32A46EFF-78B7-4BCA-A5CF-F522F61B3095}" srcOrd="0" destOrd="0" presId="urn:microsoft.com/office/officeart/2005/8/layout/orgChart1"/>
    <dgm:cxn modelId="{0FCF4CF3-18FF-4F51-85C6-9559D79FEA2F}" type="presParOf" srcId="{32A46EFF-78B7-4BCA-A5CF-F522F61B3095}" destId="{9A45BDE2-86D2-41E1-B857-AAA08B16DCA0}" srcOrd="0" destOrd="0" presId="urn:microsoft.com/office/officeart/2005/8/layout/orgChart1"/>
    <dgm:cxn modelId="{6E1A2766-B174-475C-8FF2-ADBE1F44697B}" type="presParOf" srcId="{32A46EFF-78B7-4BCA-A5CF-F522F61B3095}" destId="{E1F83DA3-065D-48E1-A8FD-0520EC7FA036}" srcOrd="1" destOrd="0" presId="urn:microsoft.com/office/officeart/2005/8/layout/orgChart1"/>
    <dgm:cxn modelId="{05D2882E-EB7B-4690-A4B3-FE3674157C59}" type="presParOf" srcId="{58F97C08-7843-49F7-9DF7-2DD98D16890C}" destId="{473419ED-DD0A-42F7-93C9-0467D720412B}" srcOrd="1" destOrd="0" presId="urn:microsoft.com/office/officeart/2005/8/layout/orgChart1"/>
    <dgm:cxn modelId="{FBCF70D3-4DEC-48AA-9159-B25D5A5BFAB9}" type="presParOf" srcId="{473419ED-DD0A-42F7-93C9-0467D720412B}" destId="{47F93FB5-8697-43C3-880A-3F3DE6244C96}" srcOrd="0" destOrd="0" presId="urn:microsoft.com/office/officeart/2005/8/layout/orgChart1"/>
    <dgm:cxn modelId="{98A91083-6B9F-4A6C-8DCA-8C209B0B48C6}" type="presParOf" srcId="{473419ED-DD0A-42F7-93C9-0467D720412B}" destId="{2A191E57-3D36-480E-A598-D0B39AC2EBBC}" srcOrd="1" destOrd="0" presId="urn:microsoft.com/office/officeart/2005/8/layout/orgChart1"/>
    <dgm:cxn modelId="{C20DC88F-EB27-4C55-9EF2-4BB2EC0FFC6B}" type="presParOf" srcId="{2A191E57-3D36-480E-A598-D0B39AC2EBBC}" destId="{CB9F5513-1E21-4D48-B006-D68309876FFC}" srcOrd="0" destOrd="0" presId="urn:microsoft.com/office/officeart/2005/8/layout/orgChart1"/>
    <dgm:cxn modelId="{8C3F9C92-E91A-423A-86DB-04FBAA3D73CE}" type="presParOf" srcId="{CB9F5513-1E21-4D48-B006-D68309876FFC}" destId="{0625ECF4-B4A7-43F4-AC83-F8E3F1990C1D}" srcOrd="0" destOrd="0" presId="urn:microsoft.com/office/officeart/2005/8/layout/orgChart1"/>
    <dgm:cxn modelId="{1D7A2D82-0822-4742-905B-EADAE3DBDF35}" type="presParOf" srcId="{CB9F5513-1E21-4D48-B006-D68309876FFC}" destId="{E6B8FF2C-9BE0-4C95-AFD2-D709CCB6914F}" srcOrd="1" destOrd="0" presId="urn:microsoft.com/office/officeart/2005/8/layout/orgChart1"/>
    <dgm:cxn modelId="{28513C60-5919-4EBA-9A06-D03BB96DBFEE}" type="presParOf" srcId="{2A191E57-3D36-480E-A598-D0B39AC2EBBC}" destId="{116574E9-5CCC-4CBC-BBC6-94CBEDFF2C86}" srcOrd="1" destOrd="0" presId="urn:microsoft.com/office/officeart/2005/8/layout/orgChart1"/>
    <dgm:cxn modelId="{4E7BD039-8CFA-423F-A851-500517EC85EA}" type="presParOf" srcId="{2A191E57-3D36-480E-A598-D0B39AC2EBBC}" destId="{801089CD-59FE-4D08-BEEA-8EABFB39736F}" srcOrd="2" destOrd="0" presId="urn:microsoft.com/office/officeart/2005/8/layout/orgChart1"/>
    <dgm:cxn modelId="{0C9D2E50-43F6-4C74-BA26-0FDC46AE790C}" type="presParOf" srcId="{473419ED-DD0A-42F7-93C9-0467D720412B}" destId="{2AE7F03E-7A21-466F-8173-4A103D8A923E}" srcOrd="2" destOrd="0" presId="urn:microsoft.com/office/officeart/2005/8/layout/orgChart1"/>
    <dgm:cxn modelId="{385874CA-403C-4800-9214-436E8A876B4A}" type="presParOf" srcId="{473419ED-DD0A-42F7-93C9-0467D720412B}" destId="{835A0304-E443-43FC-BDCD-9455CBC9A0F6}" srcOrd="3" destOrd="0" presId="urn:microsoft.com/office/officeart/2005/8/layout/orgChart1"/>
    <dgm:cxn modelId="{BCF9AD1E-7BCD-4C4C-B45A-79B3B19BBD30}" type="presParOf" srcId="{835A0304-E443-43FC-BDCD-9455CBC9A0F6}" destId="{26213004-23EA-4079-923C-E389558A0F4A}" srcOrd="0" destOrd="0" presId="urn:microsoft.com/office/officeart/2005/8/layout/orgChart1"/>
    <dgm:cxn modelId="{690BDC09-C26E-4FF6-B6CB-9B34069C7296}" type="presParOf" srcId="{26213004-23EA-4079-923C-E389558A0F4A}" destId="{DA3AC867-1982-4F16-ADE1-A38E24749171}" srcOrd="0" destOrd="0" presId="urn:microsoft.com/office/officeart/2005/8/layout/orgChart1"/>
    <dgm:cxn modelId="{AD8C11C6-36B9-4245-9F4A-BA6046A8792F}" type="presParOf" srcId="{26213004-23EA-4079-923C-E389558A0F4A}" destId="{C0A01214-02E3-4556-8137-FDF51FE35C88}" srcOrd="1" destOrd="0" presId="urn:microsoft.com/office/officeart/2005/8/layout/orgChart1"/>
    <dgm:cxn modelId="{C4B4710D-71E4-4E2B-A8DD-359DA835737C}" type="presParOf" srcId="{835A0304-E443-43FC-BDCD-9455CBC9A0F6}" destId="{6FC81A83-2A24-46CF-B244-4869568EB63D}" srcOrd="1" destOrd="0" presId="urn:microsoft.com/office/officeart/2005/8/layout/orgChart1"/>
    <dgm:cxn modelId="{BE19BDF1-87F9-4BAD-B726-B86994847C9C}" type="presParOf" srcId="{835A0304-E443-43FC-BDCD-9455CBC9A0F6}" destId="{14C37301-CE17-4F1F-ADA4-F87CDC96A1CF}" srcOrd="2" destOrd="0" presId="urn:microsoft.com/office/officeart/2005/8/layout/orgChart1"/>
    <dgm:cxn modelId="{0E2E3BC6-02D0-45D4-B44A-45572F1B26C7}" type="presParOf" srcId="{58F97C08-7843-49F7-9DF7-2DD98D16890C}" destId="{E87074CD-C396-4349-BF5A-9BC9C325BEE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0C0D9FC-DCB5-41B3-8A04-8E2551FC8289}"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E26C95F9-345D-41C6-AC9E-07D399B2D64A}">
      <dgm:prSet phldrT="[Text]" custT="1"/>
      <dgm:spPr>
        <a:solidFill>
          <a:srgbClr val="006699"/>
        </a:solidFill>
      </dgm:spPr>
      <dgm:t>
        <a:bodyPr/>
        <a:lstStyle/>
        <a:p>
          <a:r>
            <a:rPr lang="en-US" sz="1200" dirty="0" smtClean="0"/>
            <a:t>PMO Manager</a:t>
          </a:r>
          <a:endParaRPr lang="en-US" sz="1200" dirty="0"/>
        </a:p>
      </dgm:t>
    </dgm:pt>
    <dgm:pt modelId="{EF057E14-3D3C-42D8-B4A0-EA5AFD39F2CA}" type="parTrans" cxnId="{4D5FF1D8-8108-43BE-AC63-81A532CE85CE}">
      <dgm:prSet/>
      <dgm:spPr/>
      <dgm:t>
        <a:bodyPr/>
        <a:lstStyle/>
        <a:p>
          <a:endParaRPr lang="en-US"/>
        </a:p>
      </dgm:t>
    </dgm:pt>
    <dgm:pt modelId="{D0B265AD-174B-4450-A7B7-E0B1F5BA3615}" type="sibTrans" cxnId="{4D5FF1D8-8108-43BE-AC63-81A532CE85CE}">
      <dgm:prSet/>
      <dgm:spPr/>
      <dgm:t>
        <a:bodyPr/>
        <a:lstStyle/>
        <a:p>
          <a:endParaRPr lang="en-US"/>
        </a:p>
      </dgm:t>
    </dgm:pt>
    <dgm:pt modelId="{67393511-0F62-4852-A591-3992612AE560}">
      <dgm:prSet custT="1"/>
      <dgm:spPr>
        <a:solidFill>
          <a:srgbClr val="006699"/>
        </a:solidFill>
      </dgm:spPr>
      <dgm:t>
        <a:bodyPr/>
        <a:lstStyle/>
        <a:p>
          <a:r>
            <a:rPr lang="en-US" sz="1200" dirty="0" smtClean="0"/>
            <a:t>Project </a:t>
          </a:r>
          <a:br>
            <a:rPr lang="en-US" sz="1200" dirty="0" smtClean="0"/>
          </a:br>
          <a:r>
            <a:rPr lang="en-US" sz="1200" dirty="0" smtClean="0"/>
            <a:t>Managers</a:t>
          </a:r>
        </a:p>
        <a:p>
          <a:r>
            <a:rPr lang="en-US" sz="1200" dirty="0" smtClean="0"/>
            <a:t>(5)</a:t>
          </a:r>
          <a:endParaRPr lang="en-US" sz="1200" dirty="0"/>
        </a:p>
      </dgm:t>
    </dgm:pt>
    <dgm:pt modelId="{A6E153F1-CA34-4F85-8B4A-DDA8A3EBB535}" type="parTrans" cxnId="{C11623C5-5385-4ACE-9CBD-B1F297D704A7}">
      <dgm:prSet/>
      <dgm:spPr/>
      <dgm:t>
        <a:bodyPr/>
        <a:lstStyle/>
        <a:p>
          <a:endParaRPr lang="en-US"/>
        </a:p>
      </dgm:t>
    </dgm:pt>
    <dgm:pt modelId="{81475F47-EE4A-434F-BB8E-24C84FDF4FA0}" type="sibTrans" cxnId="{C11623C5-5385-4ACE-9CBD-B1F297D704A7}">
      <dgm:prSet/>
      <dgm:spPr/>
      <dgm:t>
        <a:bodyPr/>
        <a:lstStyle/>
        <a:p>
          <a:endParaRPr lang="en-US"/>
        </a:p>
      </dgm:t>
    </dgm:pt>
    <dgm:pt modelId="{F45FBAF7-8DC5-4C41-A2D3-6B6502DF184D}" type="pres">
      <dgm:prSet presAssocID="{20C0D9FC-DCB5-41B3-8A04-8E2551FC8289}" presName="hierChild1" presStyleCnt="0">
        <dgm:presLayoutVars>
          <dgm:orgChart val="1"/>
          <dgm:chPref val="1"/>
          <dgm:dir/>
          <dgm:animOne val="branch"/>
          <dgm:animLvl val="lvl"/>
          <dgm:resizeHandles/>
        </dgm:presLayoutVars>
      </dgm:prSet>
      <dgm:spPr/>
      <dgm:t>
        <a:bodyPr/>
        <a:lstStyle/>
        <a:p>
          <a:endParaRPr lang="en-US"/>
        </a:p>
      </dgm:t>
    </dgm:pt>
    <dgm:pt modelId="{58F97C08-7843-49F7-9DF7-2DD98D16890C}" type="pres">
      <dgm:prSet presAssocID="{E26C95F9-345D-41C6-AC9E-07D399B2D64A}" presName="hierRoot1" presStyleCnt="0">
        <dgm:presLayoutVars>
          <dgm:hierBranch val="init"/>
        </dgm:presLayoutVars>
      </dgm:prSet>
      <dgm:spPr/>
    </dgm:pt>
    <dgm:pt modelId="{32A46EFF-78B7-4BCA-A5CF-F522F61B3095}" type="pres">
      <dgm:prSet presAssocID="{E26C95F9-345D-41C6-AC9E-07D399B2D64A}" presName="rootComposite1" presStyleCnt="0"/>
      <dgm:spPr/>
    </dgm:pt>
    <dgm:pt modelId="{9A45BDE2-86D2-41E1-B857-AAA08B16DCA0}" type="pres">
      <dgm:prSet presAssocID="{E26C95F9-345D-41C6-AC9E-07D399B2D64A}" presName="rootText1" presStyleLbl="node0" presStyleIdx="0" presStyleCnt="1">
        <dgm:presLayoutVars>
          <dgm:chPref val="3"/>
        </dgm:presLayoutVars>
      </dgm:prSet>
      <dgm:spPr/>
      <dgm:t>
        <a:bodyPr/>
        <a:lstStyle/>
        <a:p>
          <a:endParaRPr lang="en-US"/>
        </a:p>
      </dgm:t>
    </dgm:pt>
    <dgm:pt modelId="{E1F83DA3-065D-48E1-A8FD-0520EC7FA036}" type="pres">
      <dgm:prSet presAssocID="{E26C95F9-345D-41C6-AC9E-07D399B2D64A}" presName="rootConnector1" presStyleLbl="node1" presStyleIdx="0" presStyleCnt="0"/>
      <dgm:spPr/>
      <dgm:t>
        <a:bodyPr/>
        <a:lstStyle/>
        <a:p>
          <a:endParaRPr lang="en-US"/>
        </a:p>
      </dgm:t>
    </dgm:pt>
    <dgm:pt modelId="{473419ED-DD0A-42F7-93C9-0467D720412B}" type="pres">
      <dgm:prSet presAssocID="{E26C95F9-345D-41C6-AC9E-07D399B2D64A}" presName="hierChild2" presStyleCnt="0"/>
      <dgm:spPr/>
    </dgm:pt>
    <dgm:pt modelId="{2AE7F03E-7A21-466F-8173-4A103D8A923E}" type="pres">
      <dgm:prSet presAssocID="{A6E153F1-CA34-4F85-8B4A-DDA8A3EBB535}" presName="Name37" presStyleLbl="parChTrans1D2" presStyleIdx="0" presStyleCnt="1"/>
      <dgm:spPr/>
      <dgm:t>
        <a:bodyPr/>
        <a:lstStyle/>
        <a:p>
          <a:endParaRPr lang="en-US"/>
        </a:p>
      </dgm:t>
    </dgm:pt>
    <dgm:pt modelId="{835A0304-E443-43FC-BDCD-9455CBC9A0F6}" type="pres">
      <dgm:prSet presAssocID="{67393511-0F62-4852-A591-3992612AE560}" presName="hierRoot2" presStyleCnt="0">
        <dgm:presLayoutVars>
          <dgm:hierBranch val="init"/>
        </dgm:presLayoutVars>
      </dgm:prSet>
      <dgm:spPr/>
    </dgm:pt>
    <dgm:pt modelId="{26213004-23EA-4079-923C-E389558A0F4A}" type="pres">
      <dgm:prSet presAssocID="{67393511-0F62-4852-A591-3992612AE560}" presName="rootComposite" presStyleCnt="0"/>
      <dgm:spPr/>
    </dgm:pt>
    <dgm:pt modelId="{DA3AC867-1982-4F16-ADE1-A38E24749171}" type="pres">
      <dgm:prSet presAssocID="{67393511-0F62-4852-A591-3992612AE560}" presName="rootText" presStyleLbl="node2" presStyleIdx="0" presStyleCnt="1">
        <dgm:presLayoutVars>
          <dgm:chPref val="3"/>
        </dgm:presLayoutVars>
      </dgm:prSet>
      <dgm:spPr/>
      <dgm:t>
        <a:bodyPr/>
        <a:lstStyle/>
        <a:p>
          <a:endParaRPr lang="en-US"/>
        </a:p>
      </dgm:t>
    </dgm:pt>
    <dgm:pt modelId="{C0A01214-02E3-4556-8137-FDF51FE35C88}" type="pres">
      <dgm:prSet presAssocID="{67393511-0F62-4852-A591-3992612AE560}" presName="rootConnector" presStyleLbl="node2" presStyleIdx="0" presStyleCnt="1"/>
      <dgm:spPr/>
      <dgm:t>
        <a:bodyPr/>
        <a:lstStyle/>
        <a:p>
          <a:endParaRPr lang="en-US"/>
        </a:p>
      </dgm:t>
    </dgm:pt>
    <dgm:pt modelId="{6FC81A83-2A24-46CF-B244-4869568EB63D}" type="pres">
      <dgm:prSet presAssocID="{67393511-0F62-4852-A591-3992612AE560}" presName="hierChild4" presStyleCnt="0"/>
      <dgm:spPr/>
    </dgm:pt>
    <dgm:pt modelId="{14C37301-CE17-4F1F-ADA4-F87CDC96A1CF}" type="pres">
      <dgm:prSet presAssocID="{67393511-0F62-4852-A591-3992612AE560}" presName="hierChild5" presStyleCnt="0"/>
      <dgm:spPr/>
    </dgm:pt>
    <dgm:pt modelId="{E87074CD-C396-4349-BF5A-9BC9C325BEE6}" type="pres">
      <dgm:prSet presAssocID="{E26C95F9-345D-41C6-AC9E-07D399B2D64A}" presName="hierChild3" presStyleCnt="0"/>
      <dgm:spPr/>
    </dgm:pt>
  </dgm:ptLst>
  <dgm:cxnLst>
    <dgm:cxn modelId="{4D5FF1D8-8108-43BE-AC63-81A532CE85CE}" srcId="{20C0D9FC-DCB5-41B3-8A04-8E2551FC8289}" destId="{E26C95F9-345D-41C6-AC9E-07D399B2D64A}" srcOrd="0" destOrd="0" parTransId="{EF057E14-3D3C-42D8-B4A0-EA5AFD39F2CA}" sibTransId="{D0B265AD-174B-4450-A7B7-E0B1F5BA3615}"/>
    <dgm:cxn modelId="{D1E7172E-C723-4713-9FD3-4B1036DDBC80}" type="presOf" srcId="{20C0D9FC-DCB5-41B3-8A04-8E2551FC8289}" destId="{F45FBAF7-8DC5-4C41-A2D3-6B6502DF184D}" srcOrd="0" destOrd="0" presId="urn:microsoft.com/office/officeart/2005/8/layout/orgChart1"/>
    <dgm:cxn modelId="{19FD09A5-7ECB-4F10-8E0D-CC9B344B75A4}" type="presOf" srcId="{67393511-0F62-4852-A591-3992612AE560}" destId="{C0A01214-02E3-4556-8137-FDF51FE35C88}" srcOrd="1" destOrd="0" presId="urn:microsoft.com/office/officeart/2005/8/layout/orgChart1"/>
    <dgm:cxn modelId="{3FB3A72B-6A0A-41CB-908B-BEF0E1D44F7C}" type="presOf" srcId="{A6E153F1-CA34-4F85-8B4A-DDA8A3EBB535}" destId="{2AE7F03E-7A21-466F-8173-4A103D8A923E}" srcOrd="0" destOrd="0" presId="urn:microsoft.com/office/officeart/2005/8/layout/orgChart1"/>
    <dgm:cxn modelId="{8415678A-9E75-409F-BAA2-C8B1A3343ED8}" type="presOf" srcId="{E26C95F9-345D-41C6-AC9E-07D399B2D64A}" destId="{9A45BDE2-86D2-41E1-B857-AAA08B16DCA0}" srcOrd="0" destOrd="0" presId="urn:microsoft.com/office/officeart/2005/8/layout/orgChart1"/>
    <dgm:cxn modelId="{C11623C5-5385-4ACE-9CBD-B1F297D704A7}" srcId="{E26C95F9-345D-41C6-AC9E-07D399B2D64A}" destId="{67393511-0F62-4852-A591-3992612AE560}" srcOrd="0" destOrd="0" parTransId="{A6E153F1-CA34-4F85-8B4A-DDA8A3EBB535}" sibTransId="{81475F47-EE4A-434F-BB8E-24C84FDF4FA0}"/>
    <dgm:cxn modelId="{1EA680B6-F669-407D-8E07-B03B3F9867D7}" type="presOf" srcId="{67393511-0F62-4852-A591-3992612AE560}" destId="{DA3AC867-1982-4F16-ADE1-A38E24749171}" srcOrd="0" destOrd="0" presId="urn:microsoft.com/office/officeart/2005/8/layout/orgChart1"/>
    <dgm:cxn modelId="{27FAB1B1-CD7F-4C5F-9ECA-9CA43895B003}" type="presOf" srcId="{E26C95F9-345D-41C6-AC9E-07D399B2D64A}" destId="{E1F83DA3-065D-48E1-A8FD-0520EC7FA036}" srcOrd="1" destOrd="0" presId="urn:microsoft.com/office/officeart/2005/8/layout/orgChart1"/>
    <dgm:cxn modelId="{53BDC3AC-A8DE-40FB-A3AF-C588A8BAB357}" type="presParOf" srcId="{F45FBAF7-8DC5-4C41-A2D3-6B6502DF184D}" destId="{58F97C08-7843-49F7-9DF7-2DD98D16890C}" srcOrd="0" destOrd="0" presId="urn:microsoft.com/office/officeart/2005/8/layout/orgChart1"/>
    <dgm:cxn modelId="{EB1E9082-D5DD-43A7-8FFF-88D07AB2159C}" type="presParOf" srcId="{58F97C08-7843-49F7-9DF7-2DD98D16890C}" destId="{32A46EFF-78B7-4BCA-A5CF-F522F61B3095}" srcOrd="0" destOrd="0" presId="urn:microsoft.com/office/officeart/2005/8/layout/orgChart1"/>
    <dgm:cxn modelId="{AF93357D-5E9E-49E8-BBB3-A3923D6359B7}" type="presParOf" srcId="{32A46EFF-78B7-4BCA-A5CF-F522F61B3095}" destId="{9A45BDE2-86D2-41E1-B857-AAA08B16DCA0}" srcOrd="0" destOrd="0" presId="urn:microsoft.com/office/officeart/2005/8/layout/orgChart1"/>
    <dgm:cxn modelId="{A1BF2FCA-50B7-4C23-8911-758F87145DB9}" type="presParOf" srcId="{32A46EFF-78B7-4BCA-A5CF-F522F61B3095}" destId="{E1F83DA3-065D-48E1-A8FD-0520EC7FA036}" srcOrd="1" destOrd="0" presId="urn:microsoft.com/office/officeart/2005/8/layout/orgChart1"/>
    <dgm:cxn modelId="{2529B672-6A38-429B-B05C-E8246A36BE2F}" type="presParOf" srcId="{58F97C08-7843-49F7-9DF7-2DD98D16890C}" destId="{473419ED-DD0A-42F7-93C9-0467D720412B}" srcOrd="1" destOrd="0" presId="urn:microsoft.com/office/officeart/2005/8/layout/orgChart1"/>
    <dgm:cxn modelId="{C10A6DB4-CBFD-4835-BCB6-DDA1BF349DD6}" type="presParOf" srcId="{473419ED-DD0A-42F7-93C9-0467D720412B}" destId="{2AE7F03E-7A21-466F-8173-4A103D8A923E}" srcOrd="0" destOrd="0" presId="urn:microsoft.com/office/officeart/2005/8/layout/orgChart1"/>
    <dgm:cxn modelId="{77135E84-F560-49B5-8767-B48EF8E06C71}" type="presParOf" srcId="{473419ED-DD0A-42F7-93C9-0467D720412B}" destId="{835A0304-E443-43FC-BDCD-9455CBC9A0F6}" srcOrd="1" destOrd="0" presId="urn:microsoft.com/office/officeart/2005/8/layout/orgChart1"/>
    <dgm:cxn modelId="{AF201F8E-9989-43FE-A129-87DE88718594}" type="presParOf" srcId="{835A0304-E443-43FC-BDCD-9455CBC9A0F6}" destId="{26213004-23EA-4079-923C-E389558A0F4A}" srcOrd="0" destOrd="0" presId="urn:microsoft.com/office/officeart/2005/8/layout/orgChart1"/>
    <dgm:cxn modelId="{D08BA87A-845E-49B4-8355-703E8779EC9C}" type="presParOf" srcId="{26213004-23EA-4079-923C-E389558A0F4A}" destId="{DA3AC867-1982-4F16-ADE1-A38E24749171}" srcOrd="0" destOrd="0" presId="urn:microsoft.com/office/officeart/2005/8/layout/orgChart1"/>
    <dgm:cxn modelId="{B6AEB09F-A263-4CF3-A214-07763234800E}" type="presParOf" srcId="{26213004-23EA-4079-923C-E389558A0F4A}" destId="{C0A01214-02E3-4556-8137-FDF51FE35C88}" srcOrd="1" destOrd="0" presId="urn:microsoft.com/office/officeart/2005/8/layout/orgChart1"/>
    <dgm:cxn modelId="{D3EAF5F6-9ABA-49F6-9718-44FF0274724F}" type="presParOf" srcId="{835A0304-E443-43FC-BDCD-9455CBC9A0F6}" destId="{6FC81A83-2A24-46CF-B244-4869568EB63D}" srcOrd="1" destOrd="0" presId="urn:microsoft.com/office/officeart/2005/8/layout/orgChart1"/>
    <dgm:cxn modelId="{6AB406ED-A833-4EDB-A601-8222DB714985}" type="presParOf" srcId="{835A0304-E443-43FC-BDCD-9455CBC9A0F6}" destId="{14C37301-CE17-4F1F-ADA4-F87CDC96A1CF}" srcOrd="2" destOrd="0" presId="urn:microsoft.com/office/officeart/2005/8/layout/orgChart1"/>
    <dgm:cxn modelId="{5CACA64F-2C4B-424B-87B8-E19DA65140AF}" type="presParOf" srcId="{58F97C08-7843-49F7-9DF7-2DD98D16890C}" destId="{E87074CD-C396-4349-BF5A-9BC9C325BEE6}"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2A1641-22BC-41F1-AA63-6189B1B90431}">
      <dsp:nvSpPr>
        <dsp:cNvPr id="0" name=""/>
        <dsp:cNvSpPr/>
      </dsp:nvSpPr>
      <dsp:spPr>
        <a:xfrm>
          <a:off x="469900" y="0"/>
          <a:ext cx="2260600" cy="2260600"/>
        </a:xfrm>
        <a:prstGeom prst="quadArrow">
          <a:avLst>
            <a:gd name="adj1" fmla="val 2000"/>
            <a:gd name="adj2" fmla="val 4000"/>
            <a:gd name="adj3" fmla="val 5000"/>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41F354-5CF4-484A-A381-6957D370FC2F}">
      <dsp:nvSpPr>
        <dsp:cNvPr id="0" name=""/>
        <dsp:cNvSpPr/>
      </dsp:nvSpPr>
      <dsp:spPr>
        <a:xfrm>
          <a:off x="616839" y="146939"/>
          <a:ext cx="904240" cy="904240"/>
        </a:xfrm>
        <a:prstGeom prst="roundRect">
          <a:avLst/>
        </a:prstGeom>
        <a:solidFill>
          <a:schemeClr val="tx2"/>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rPr>
            <a:t>?</a:t>
          </a:r>
          <a:endParaRPr lang="en-US" sz="1400" b="1" kern="1200" dirty="0">
            <a:solidFill>
              <a:srgbClr val="FFFFFF"/>
            </a:solidFill>
          </a:endParaRPr>
        </a:p>
      </dsp:txBody>
      <dsp:txXfrm>
        <a:off x="660980" y="191080"/>
        <a:ext cx="815958" cy="815958"/>
      </dsp:txXfrm>
    </dsp:sp>
    <dsp:sp modelId="{0098085C-B6F2-4412-AB0F-EA889432EA00}">
      <dsp:nvSpPr>
        <dsp:cNvPr id="0" name=""/>
        <dsp:cNvSpPr/>
      </dsp:nvSpPr>
      <dsp:spPr>
        <a:xfrm>
          <a:off x="1679321" y="146939"/>
          <a:ext cx="904240" cy="904240"/>
        </a:xfrm>
        <a:prstGeom prst="roundRect">
          <a:avLst/>
        </a:prstGeom>
        <a:solidFill>
          <a:srgbClr val="00B05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rPr>
            <a:t>Most Desirable</a:t>
          </a:r>
          <a:endParaRPr lang="en-US" sz="1400" b="1" kern="1200" dirty="0">
            <a:solidFill>
              <a:srgbClr val="FFFFFF"/>
            </a:solidFill>
          </a:endParaRPr>
        </a:p>
      </dsp:txBody>
      <dsp:txXfrm>
        <a:off x="1723462" y="191080"/>
        <a:ext cx="815958" cy="815958"/>
      </dsp:txXfrm>
    </dsp:sp>
    <dsp:sp modelId="{FDF2E74C-91A1-4C12-B83B-93AC2E50A53F}">
      <dsp:nvSpPr>
        <dsp:cNvPr id="0" name=""/>
        <dsp:cNvSpPr/>
      </dsp:nvSpPr>
      <dsp:spPr>
        <a:xfrm>
          <a:off x="616839" y="1209421"/>
          <a:ext cx="904240" cy="904240"/>
        </a:xfrm>
        <a:prstGeom prst="roundRect">
          <a:avLst/>
        </a:prstGeom>
        <a:solidFill>
          <a:srgbClr val="FF0000"/>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rPr>
            <a:t>Least Desirable</a:t>
          </a:r>
          <a:endParaRPr lang="en-US" sz="1400" b="1" kern="1200" dirty="0">
            <a:solidFill>
              <a:srgbClr val="FFFFFF"/>
            </a:solidFill>
          </a:endParaRPr>
        </a:p>
      </dsp:txBody>
      <dsp:txXfrm>
        <a:off x="660980" y="1253562"/>
        <a:ext cx="815958" cy="815958"/>
      </dsp:txXfrm>
    </dsp:sp>
    <dsp:sp modelId="{77649E9F-519E-4F28-8F04-6F05EDDB3F99}">
      <dsp:nvSpPr>
        <dsp:cNvPr id="0" name=""/>
        <dsp:cNvSpPr/>
      </dsp:nvSpPr>
      <dsp:spPr>
        <a:xfrm>
          <a:off x="1679321" y="1209421"/>
          <a:ext cx="904240" cy="904240"/>
        </a:xfrm>
        <a:prstGeom prst="roundRect">
          <a:avLst/>
        </a:prstGeom>
        <a:solidFill>
          <a:schemeClr val="tx2"/>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FFFFFF"/>
              </a:solidFill>
            </a:rPr>
            <a:t>?</a:t>
          </a:r>
          <a:endParaRPr lang="en-US" sz="1400" b="1" kern="1200" dirty="0">
            <a:solidFill>
              <a:srgbClr val="FFFFFF"/>
            </a:solidFill>
          </a:endParaRPr>
        </a:p>
      </dsp:txBody>
      <dsp:txXfrm>
        <a:off x="1723462" y="1253562"/>
        <a:ext cx="815958" cy="8159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A6D62B-CA64-4EAC-ADA9-83007847ABB6}">
      <dsp:nvSpPr>
        <dsp:cNvPr id="0" name=""/>
        <dsp:cNvSpPr/>
      </dsp:nvSpPr>
      <dsp:spPr>
        <a:xfrm rot="16200000">
          <a:off x="538897" y="-538897"/>
          <a:ext cx="2543007" cy="3620803"/>
        </a:xfrm>
        <a:prstGeom prst="round1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endParaRPr lang="en-US" sz="1400" kern="1200" dirty="0" smtClean="0"/>
        </a:p>
        <a:p>
          <a:pPr lvl="0" algn="l" defTabSz="622300">
            <a:lnSpc>
              <a:spcPct val="90000"/>
            </a:lnSpc>
            <a:spcBef>
              <a:spcPct val="0"/>
            </a:spcBef>
            <a:spcAft>
              <a:spcPct val="35000"/>
            </a:spcAft>
          </a:pPr>
          <a:r>
            <a:rPr lang="en-US" sz="2000" b="1" kern="1200" dirty="0" smtClean="0"/>
            <a:t>People</a:t>
          </a:r>
        </a:p>
        <a:p>
          <a:pPr lvl="0" algn="l" defTabSz="622300">
            <a:lnSpc>
              <a:spcPct val="90000"/>
            </a:lnSpc>
            <a:spcBef>
              <a:spcPct val="0"/>
            </a:spcBef>
            <a:spcAft>
              <a:spcPct val="35000"/>
            </a:spcAft>
          </a:pPr>
          <a:r>
            <a:rPr lang="en-US" sz="1400" kern="1200" dirty="0" smtClean="0"/>
            <a:t>- Small PMO team</a:t>
          </a:r>
        </a:p>
        <a:p>
          <a:pPr lvl="0" algn="l" defTabSz="622300">
            <a:lnSpc>
              <a:spcPct val="90000"/>
            </a:lnSpc>
            <a:spcBef>
              <a:spcPct val="0"/>
            </a:spcBef>
            <a:spcAft>
              <a:spcPct val="35000"/>
            </a:spcAft>
          </a:pPr>
          <a:r>
            <a:rPr lang="en-US" sz="1400" kern="1200" dirty="0" smtClean="0"/>
            <a:t>- Methods and standards</a:t>
          </a:r>
        </a:p>
        <a:p>
          <a:pPr lvl="0" algn="l" defTabSz="622300">
            <a:lnSpc>
              <a:spcPct val="90000"/>
            </a:lnSpc>
            <a:spcBef>
              <a:spcPct val="0"/>
            </a:spcBef>
            <a:spcAft>
              <a:spcPct val="35000"/>
            </a:spcAft>
          </a:pPr>
          <a:r>
            <a:rPr lang="en-US" sz="1400" kern="1200" dirty="0" smtClean="0"/>
            <a:t>- Reporting</a:t>
          </a:r>
        </a:p>
        <a:p>
          <a:pPr lvl="0" algn="l" defTabSz="622300">
            <a:lnSpc>
              <a:spcPct val="90000"/>
            </a:lnSpc>
            <a:spcBef>
              <a:spcPct val="0"/>
            </a:spcBef>
            <a:spcAft>
              <a:spcPct val="35000"/>
            </a:spcAft>
          </a:pPr>
          <a:r>
            <a:rPr lang="en-US" sz="1400" kern="1200" dirty="0" smtClean="0"/>
            <a:t>- Consulting and mentoring</a:t>
          </a:r>
        </a:p>
        <a:p>
          <a:pPr lvl="0" algn="l" defTabSz="622300">
            <a:lnSpc>
              <a:spcPct val="90000"/>
            </a:lnSpc>
            <a:spcBef>
              <a:spcPct val="0"/>
            </a:spcBef>
            <a:spcAft>
              <a:spcPct val="35000"/>
            </a:spcAft>
          </a:pPr>
          <a:r>
            <a:rPr lang="en-US" sz="1400" kern="1200" dirty="0" smtClean="0"/>
            <a:t>- Business unit owns projects</a:t>
          </a:r>
        </a:p>
      </dsp:txBody>
      <dsp:txXfrm rot="5400000">
        <a:off x="0" y="0"/>
        <a:ext cx="3620803" cy="1907256"/>
      </dsp:txXfrm>
    </dsp:sp>
    <dsp:sp modelId="{4E2953F1-00F5-4FF0-A6E9-B82B40ED58E3}">
      <dsp:nvSpPr>
        <dsp:cNvPr id="0" name=""/>
        <dsp:cNvSpPr/>
      </dsp:nvSpPr>
      <dsp:spPr>
        <a:xfrm>
          <a:off x="3620803" y="0"/>
          <a:ext cx="3620803" cy="2543007"/>
        </a:xfrm>
        <a:prstGeom prst="round1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r" defTabSz="533400">
            <a:lnSpc>
              <a:spcPct val="90000"/>
            </a:lnSpc>
            <a:spcBef>
              <a:spcPct val="0"/>
            </a:spcBef>
            <a:spcAft>
              <a:spcPct val="35000"/>
            </a:spcAft>
          </a:pPr>
          <a:endParaRPr lang="en-US" sz="1200" kern="1200" dirty="0" smtClean="0"/>
        </a:p>
        <a:p>
          <a:pPr lvl="0" algn="r" defTabSz="533400">
            <a:lnSpc>
              <a:spcPct val="90000"/>
            </a:lnSpc>
            <a:spcBef>
              <a:spcPct val="0"/>
            </a:spcBef>
            <a:spcAft>
              <a:spcPct val="35000"/>
            </a:spcAft>
          </a:pPr>
          <a:r>
            <a:rPr lang="en-US" sz="2000" b="1" kern="1200" dirty="0" smtClean="0"/>
            <a:t>Tools</a:t>
          </a:r>
        </a:p>
        <a:p>
          <a:pPr lvl="0" algn="r" defTabSz="533400">
            <a:lnSpc>
              <a:spcPct val="90000"/>
            </a:lnSpc>
            <a:spcBef>
              <a:spcPct val="0"/>
            </a:spcBef>
            <a:spcAft>
              <a:spcPct val="35000"/>
            </a:spcAft>
          </a:pPr>
          <a:r>
            <a:rPr lang="en-US" sz="1400" kern="1200" dirty="0" smtClean="0"/>
            <a:t>- Project management</a:t>
          </a:r>
        </a:p>
        <a:p>
          <a:pPr lvl="0" algn="r" defTabSz="533400">
            <a:lnSpc>
              <a:spcPct val="90000"/>
            </a:lnSpc>
            <a:spcBef>
              <a:spcPct val="0"/>
            </a:spcBef>
            <a:spcAft>
              <a:spcPct val="35000"/>
            </a:spcAft>
          </a:pPr>
          <a:r>
            <a:rPr lang="en-US" sz="1400" kern="1200" dirty="0" smtClean="0"/>
            <a:t>- Resource management</a:t>
          </a:r>
        </a:p>
        <a:p>
          <a:pPr lvl="0" algn="r" defTabSz="533400">
            <a:lnSpc>
              <a:spcPct val="90000"/>
            </a:lnSpc>
            <a:spcBef>
              <a:spcPct val="0"/>
            </a:spcBef>
            <a:spcAft>
              <a:spcPct val="35000"/>
            </a:spcAft>
          </a:pPr>
          <a:r>
            <a:rPr lang="en-US" sz="1400" kern="1200" dirty="0" smtClean="0"/>
            <a:t>- Issues management </a:t>
          </a:r>
        </a:p>
        <a:p>
          <a:pPr lvl="0" algn="r" defTabSz="533400">
            <a:lnSpc>
              <a:spcPct val="90000"/>
            </a:lnSpc>
            <a:spcBef>
              <a:spcPct val="0"/>
            </a:spcBef>
            <a:spcAft>
              <a:spcPct val="35000"/>
            </a:spcAft>
          </a:pPr>
          <a:r>
            <a:rPr lang="en-US" sz="1400" kern="1200" dirty="0" smtClean="0"/>
            <a:t>- Executive reporting</a:t>
          </a:r>
          <a:endParaRPr lang="en-US" sz="1400" kern="1200" dirty="0"/>
        </a:p>
      </dsp:txBody>
      <dsp:txXfrm>
        <a:off x="3620803" y="0"/>
        <a:ext cx="3620803" cy="1907256"/>
      </dsp:txXfrm>
    </dsp:sp>
    <dsp:sp modelId="{388DFF7F-9419-4B16-91E1-ED087B80998C}">
      <dsp:nvSpPr>
        <dsp:cNvPr id="0" name=""/>
        <dsp:cNvSpPr/>
      </dsp:nvSpPr>
      <dsp:spPr>
        <a:xfrm rot="10800000">
          <a:off x="0" y="2543007"/>
          <a:ext cx="3620803" cy="2543007"/>
        </a:xfrm>
        <a:prstGeom prst="round1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sz="2000" b="1" kern="1200" dirty="0" smtClean="0"/>
            <a:t>Process</a:t>
          </a:r>
        </a:p>
        <a:p>
          <a:pPr lvl="0" algn="l" defTabSz="889000">
            <a:lnSpc>
              <a:spcPct val="90000"/>
            </a:lnSpc>
            <a:spcBef>
              <a:spcPct val="0"/>
            </a:spcBef>
            <a:spcAft>
              <a:spcPct val="35000"/>
            </a:spcAft>
          </a:pPr>
          <a:r>
            <a:rPr lang="en-US" sz="1400" kern="1200" dirty="0" smtClean="0"/>
            <a:t>- Singular methodology</a:t>
          </a:r>
        </a:p>
        <a:p>
          <a:pPr lvl="0" algn="l" defTabSz="889000">
            <a:lnSpc>
              <a:spcPct val="90000"/>
            </a:lnSpc>
            <a:spcBef>
              <a:spcPct val="0"/>
            </a:spcBef>
            <a:spcAft>
              <a:spcPct val="35000"/>
            </a:spcAft>
          </a:pPr>
          <a:r>
            <a:rPr lang="en-US" sz="1400" kern="1200" dirty="0" smtClean="0"/>
            <a:t>- Aligned to the PMBOK</a:t>
          </a:r>
        </a:p>
        <a:p>
          <a:pPr lvl="0" algn="l" defTabSz="889000">
            <a:lnSpc>
              <a:spcPct val="90000"/>
            </a:lnSpc>
            <a:spcBef>
              <a:spcPct val="0"/>
            </a:spcBef>
            <a:spcAft>
              <a:spcPct val="35000"/>
            </a:spcAft>
          </a:pPr>
          <a:r>
            <a:rPr lang="en-US" sz="1400" kern="1200" dirty="0" smtClean="0"/>
            <a:t>- Accessible from the intranet</a:t>
          </a:r>
          <a:endParaRPr lang="en-US" sz="1400" kern="1200" dirty="0"/>
        </a:p>
      </dsp:txBody>
      <dsp:txXfrm rot="10800000">
        <a:off x="0" y="3178759"/>
        <a:ext cx="3620803" cy="1907256"/>
      </dsp:txXfrm>
    </dsp:sp>
    <dsp:sp modelId="{6D4DCF89-2057-45B8-857B-78BE0DF13C26}">
      <dsp:nvSpPr>
        <dsp:cNvPr id="0" name=""/>
        <dsp:cNvSpPr/>
      </dsp:nvSpPr>
      <dsp:spPr>
        <a:xfrm rot="5400000">
          <a:off x="4159701" y="2004110"/>
          <a:ext cx="2543007" cy="3620803"/>
        </a:xfrm>
        <a:prstGeom prst="round1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r" defTabSz="889000">
            <a:lnSpc>
              <a:spcPct val="90000"/>
            </a:lnSpc>
            <a:spcBef>
              <a:spcPct val="0"/>
            </a:spcBef>
            <a:spcAft>
              <a:spcPct val="35000"/>
            </a:spcAft>
          </a:pPr>
          <a:r>
            <a:rPr lang="en-US" sz="2000" b="1" kern="1200" dirty="0" smtClean="0"/>
            <a:t>Training</a:t>
          </a:r>
        </a:p>
        <a:p>
          <a:pPr lvl="0" algn="r" defTabSz="889000">
            <a:lnSpc>
              <a:spcPct val="90000"/>
            </a:lnSpc>
            <a:spcBef>
              <a:spcPct val="0"/>
            </a:spcBef>
            <a:spcAft>
              <a:spcPct val="35000"/>
            </a:spcAft>
          </a:pPr>
          <a:r>
            <a:rPr lang="en-US" sz="1400" kern="1200" dirty="0" smtClean="0"/>
            <a:t>- Project management basics</a:t>
          </a:r>
        </a:p>
        <a:p>
          <a:pPr lvl="0" algn="r" defTabSz="889000">
            <a:lnSpc>
              <a:spcPct val="90000"/>
            </a:lnSpc>
            <a:spcBef>
              <a:spcPct val="0"/>
            </a:spcBef>
            <a:spcAft>
              <a:spcPct val="35000"/>
            </a:spcAft>
          </a:pPr>
          <a:r>
            <a:rPr lang="en-US" sz="1400" kern="1200" dirty="0" smtClean="0"/>
            <a:t>- Tools usage</a:t>
          </a:r>
        </a:p>
        <a:p>
          <a:pPr lvl="0" algn="r" defTabSz="889000">
            <a:lnSpc>
              <a:spcPct val="90000"/>
            </a:lnSpc>
            <a:spcBef>
              <a:spcPct val="0"/>
            </a:spcBef>
            <a:spcAft>
              <a:spcPct val="35000"/>
            </a:spcAft>
          </a:pPr>
          <a:r>
            <a:rPr lang="en-US" sz="1400" kern="1200" dirty="0" smtClean="0"/>
            <a:t>- Methodology</a:t>
          </a:r>
          <a:endParaRPr lang="en-US" sz="1400" kern="1200" dirty="0"/>
        </a:p>
      </dsp:txBody>
      <dsp:txXfrm rot="-5400000">
        <a:off x="3620804" y="3178759"/>
        <a:ext cx="3620803" cy="1907256"/>
      </dsp:txXfrm>
    </dsp:sp>
    <dsp:sp modelId="{D0E7D96B-03E8-4746-8B1D-D20B2735957D}">
      <dsp:nvSpPr>
        <dsp:cNvPr id="0" name=""/>
        <dsp:cNvSpPr/>
      </dsp:nvSpPr>
      <dsp:spPr>
        <a:xfrm>
          <a:off x="2772177" y="1907256"/>
          <a:ext cx="1697251" cy="1271503"/>
        </a:xfrm>
        <a:prstGeom prst="roundRect">
          <a:avLst/>
        </a:prstGeom>
        <a:solidFill>
          <a:schemeClr val="bg1">
            <a:lumMod val="9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rgbClr val="006699"/>
              </a:solidFill>
            </a:rPr>
            <a:t>Coaching Model PMO</a:t>
          </a:r>
          <a:endParaRPr lang="en-US" sz="2000" kern="1200" dirty="0">
            <a:solidFill>
              <a:srgbClr val="006699"/>
            </a:solidFill>
          </a:endParaRPr>
        </a:p>
      </dsp:txBody>
      <dsp:txXfrm>
        <a:off x="2834247" y="1969326"/>
        <a:ext cx="1573111" cy="11473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7F03E-7A21-466F-8173-4A103D8A923E}">
      <dsp:nvSpPr>
        <dsp:cNvPr id="0" name=""/>
        <dsp:cNvSpPr/>
      </dsp:nvSpPr>
      <dsp:spPr>
        <a:xfrm>
          <a:off x="1271587" y="1165103"/>
          <a:ext cx="695873" cy="241542"/>
        </a:xfrm>
        <a:custGeom>
          <a:avLst/>
          <a:gdLst/>
          <a:ahLst/>
          <a:cxnLst/>
          <a:rect l="0" t="0" r="0" b="0"/>
          <a:pathLst>
            <a:path>
              <a:moveTo>
                <a:pt x="0" y="0"/>
              </a:moveTo>
              <a:lnTo>
                <a:pt x="0" y="120771"/>
              </a:lnTo>
              <a:lnTo>
                <a:pt x="695873" y="120771"/>
              </a:lnTo>
              <a:lnTo>
                <a:pt x="695873" y="24154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F93FB5-8697-43C3-880A-3F3DE6244C96}">
      <dsp:nvSpPr>
        <dsp:cNvPr id="0" name=""/>
        <dsp:cNvSpPr/>
      </dsp:nvSpPr>
      <dsp:spPr>
        <a:xfrm>
          <a:off x="575714" y="1165103"/>
          <a:ext cx="695873" cy="241542"/>
        </a:xfrm>
        <a:custGeom>
          <a:avLst/>
          <a:gdLst/>
          <a:ahLst/>
          <a:cxnLst/>
          <a:rect l="0" t="0" r="0" b="0"/>
          <a:pathLst>
            <a:path>
              <a:moveTo>
                <a:pt x="695873" y="0"/>
              </a:moveTo>
              <a:lnTo>
                <a:pt x="695873" y="120771"/>
              </a:lnTo>
              <a:lnTo>
                <a:pt x="0" y="120771"/>
              </a:lnTo>
              <a:lnTo>
                <a:pt x="0" y="24154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45BDE2-86D2-41E1-B857-AAA08B16DCA0}">
      <dsp:nvSpPr>
        <dsp:cNvPr id="0" name=""/>
        <dsp:cNvSpPr/>
      </dsp:nvSpPr>
      <dsp:spPr>
        <a:xfrm>
          <a:off x="696486" y="590001"/>
          <a:ext cx="1150203" cy="575101"/>
        </a:xfrm>
        <a:prstGeom prst="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PMO Manager</a:t>
          </a:r>
          <a:endParaRPr lang="en-US" sz="1200" kern="1200" dirty="0"/>
        </a:p>
      </dsp:txBody>
      <dsp:txXfrm>
        <a:off x="696486" y="590001"/>
        <a:ext cx="1150203" cy="575101"/>
      </dsp:txXfrm>
    </dsp:sp>
    <dsp:sp modelId="{0625ECF4-B4A7-43F4-AC83-F8E3F1990C1D}">
      <dsp:nvSpPr>
        <dsp:cNvPr id="0" name=""/>
        <dsp:cNvSpPr/>
      </dsp:nvSpPr>
      <dsp:spPr>
        <a:xfrm>
          <a:off x="613" y="1406645"/>
          <a:ext cx="1150203" cy="575101"/>
        </a:xfrm>
        <a:prstGeom prst="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PMO Officers</a:t>
          </a:r>
        </a:p>
        <a:p>
          <a:pPr lvl="0" algn="ctr" defTabSz="533400">
            <a:lnSpc>
              <a:spcPct val="90000"/>
            </a:lnSpc>
            <a:spcBef>
              <a:spcPct val="0"/>
            </a:spcBef>
            <a:spcAft>
              <a:spcPct val="35000"/>
            </a:spcAft>
          </a:pPr>
          <a:r>
            <a:rPr lang="en-US" sz="1200" kern="1200" dirty="0" smtClean="0"/>
            <a:t>(2)</a:t>
          </a:r>
          <a:endParaRPr lang="en-US" sz="1200" kern="1200" dirty="0"/>
        </a:p>
      </dsp:txBody>
      <dsp:txXfrm>
        <a:off x="613" y="1406645"/>
        <a:ext cx="1150203" cy="575101"/>
      </dsp:txXfrm>
    </dsp:sp>
    <dsp:sp modelId="{DA3AC867-1982-4F16-ADE1-A38E24749171}">
      <dsp:nvSpPr>
        <dsp:cNvPr id="0" name=""/>
        <dsp:cNvSpPr/>
      </dsp:nvSpPr>
      <dsp:spPr>
        <a:xfrm>
          <a:off x="1392359" y="1406645"/>
          <a:ext cx="1150203" cy="575101"/>
        </a:xfrm>
        <a:prstGeom prst="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Project Managers</a:t>
          </a:r>
        </a:p>
        <a:p>
          <a:pPr lvl="0" algn="ctr" defTabSz="533400">
            <a:lnSpc>
              <a:spcPct val="90000"/>
            </a:lnSpc>
            <a:spcBef>
              <a:spcPct val="0"/>
            </a:spcBef>
            <a:spcAft>
              <a:spcPct val="35000"/>
            </a:spcAft>
          </a:pPr>
          <a:r>
            <a:rPr lang="en-US" sz="1200" kern="1200" dirty="0" smtClean="0"/>
            <a:t>(3)</a:t>
          </a:r>
          <a:endParaRPr lang="en-US" sz="1200" kern="1200" dirty="0"/>
        </a:p>
      </dsp:txBody>
      <dsp:txXfrm>
        <a:off x="1392359" y="1406645"/>
        <a:ext cx="1150203" cy="5751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7F03E-7A21-466F-8173-4A103D8A923E}">
      <dsp:nvSpPr>
        <dsp:cNvPr id="0" name=""/>
        <dsp:cNvSpPr/>
      </dsp:nvSpPr>
      <dsp:spPr>
        <a:xfrm>
          <a:off x="778192" y="607654"/>
          <a:ext cx="91440" cy="254716"/>
        </a:xfrm>
        <a:custGeom>
          <a:avLst/>
          <a:gdLst/>
          <a:ahLst/>
          <a:cxnLst/>
          <a:rect l="0" t="0" r="0" b="0"/>
          <a:pathLst>
            <a:path>
              <a:moveTo>
                <a:pt x="45720" y="0"/>
              </a:moveTo>
              <a:lnTo>
                <a:pt x="45720" y="254716"/>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45BDE2-86D2-41E1-B857-AAA08B16DCA0}">
      <dsp:nvSpPr>
        <dsp:cNvPr id="0" name=""/>
        <dsp:cNvSpPr/>
      </dsp:nvSpPr>
      <dsp:spPr>
        <a:xfrm>
          <a:off x="217443" y="1185"/>
          <a:ext cx="1212937" cy="606468"/>
        </a:xfrm>
        <a:prstGeom prst="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PMO Manager</a:t>
          </a:r>
          <a:endParaRPr lang="en-US" sz="1200" kern="1200" dirty="0"/>
        </a:p>
      </dsp:txBody>
      <dsp:txXfrm>
        <a:off x="217443" y="1185"/>
        <a:ext cx="1212937" cy="606468"/>
      </dsp:txXfrm>
    </dsp:sp>
    <dsp:sp modelId="{DA3AC867-1982-4F16-ADE1-A38E24749171}">
      <dsp:nvSpPr>
        <dsp:cNvPr id="0" name=""/>
        <dsp:cNvSpPr/>
      </dsp:nvSpPr>
      <dsp:spPr>
        <a:xfrm>
          <a:off x="217443" y="862370"/>
          <a:ext cx="1212937" cy="606468"/>
        </a:xfrm>
        <a:prstGeom prst="rect">
          <a:avLst/>
        </a:prstGeom>
        <a:solidFill>
          <a:srgbClr val="006699"/>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Project </a:t>
          </a:r>
          <a:br>
            <a:rPr lang="en-US" sz="1200" kern="1200" dirty="0" smtClean="0"/>
          </a:br>
          <a:r>
            <a:rPr lang="en-US" sz="1200" kern="1200" dirty="0" smtClean="0"/>
            <a:t>Managers</a:t>
          </a:r>
        </a:p>
        <a:p>
          <a:pPr lvl="0" algn="ctr" defTabSz="533400">
            <a:lnSpc>
              <a:spcPct val="90000"/>
            </a:lnSpc>
            <a:spcBef>
              <a:spcPct val="0"/>
            </a:spcBef>
            <a:spcAft>
              <a:spcPct val="35000"/>
            </a:spcAft>
          </a:pPr>
          <a:r>
            <a:rPr lang="en-US" sz="1200" kern="1200" dirty="0" smtClean="0"/>
            <a:t>(5)</a:t>
          </a:r>
          <a:endParaRPr lang="en-US" sz="1200" kern="1200" dirty="0"/>
        </a:p>
      </dsp:txBody>
      <dsp:txXfrm>
        <a:off x="217443" y="862370"/>
        <a:ext cx="1212937" cy="606468"/>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1963"/>
          </a:xfrm>
          <a:prstGeom prst="rect">
            <a:avLst/>
          </a:prstGeom>
        </p:spPr>
        <p:txBody>
          <a:bodyPr vert="horz" lIns="91440" tIns="45720" rIns="91440" bIns="45720" rtlCol="0"/>
          <a:lstStyle>
            <a:lvl1pPr algn="r">
              <a:defRPr sz="1200"/>
            </a:lvl1pPr>
          </a:lstStyle>
          <a:p>
            <a:fld id="{11C5201B-2F22-4D7D-B613-51C1659267CF}" type="datetimeFigureOut">
              <a:rPr lang="en-US" smtClean="0"/>
              <a:pPr/>
              <a:t>4/3/2011</a:t>
            </a:fld>
            <a:endParaRPr lang="en-US"/>
          </a:p>
        </p:txBody>
      </p:sp>
      <p:sp>
        <p:nvSpPr>
          <p:cNvPr id="4" name="Footer Placeholder 3"/>
          <p:cNvSpPr>
            <a:spLocks noGrp="1"/>
          </p:cNvSpPr>
          <p:nvPr>
            <p:ph type="ftr" sz="quarter" idx="2"/>
          </p:nvPr>
        </p:nvSpPr>
        <p:spPr>
          <a:xfrm>
            <a:off x="0" y="8769350"/>
            <a:ext cx="300513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69350"/>
            <a:ext cx="3005138" cy="461963"/>
          </a:xfrm>
          <a:prstGeom prst="rect">
            <a:avLst/>
          </a:prstGeom>
        </p:spPr>
        <p:txBody>
          <a:bodyPr vert="horz" lIns="91440" tIns="45720" rIns="91440" bIns="45720" rtlCol="0" anchor="b"/>
          <a:lstStyle>
            <a:lvl1pPr algn="r">
              <a:defRPr sz="1200"/>
            </a:lvl1pPr>
          </a:lstStyle>
          <a:p>
            <a:fld id="{235BDF47-EDD4-46F9-8EB5-A96D237870DC}" type="slidenum">
              <a:rPr lang="en-US" smtClean="0"/>
              <a:pPr/>
              <a:t>‹#›</a:t>
            </a:fld>
            <a:endParaRPr lang="en-US"/>
          </a:p>
        </p:txBody>
      </p:sp>
    </p:spTree>
    <p:extLst>
      <p:ext uri="{BB962C8B-B14F-4D97-AF65-F5344CB8AC3E}">
        <p14:creationId xmlns:p14="http://schemas.microsoft.com/office/powerpoint/2010/main" val="4020954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27775" y="0"/>
            <a:ext cx="3004820" cy="461645"/>
          </a:xfrm>
          <a:prstGeom prst="rect">
            <a:avLst/>
          </a:prstGeom>
        </p:spPr>
        <p:txBody>
          <a:bodyPr vert="horz" lIns="91440" tIns="45720" rIns="91440" bIns="45720" rtlCol="0"/>
          <a:lstStyle>
            <a:lvl1pPr algn="r">
              <a:defRPr sz="1200"/>
            </a:lvl1pPr>
          </a:lstStyle>
          <a:p>
            <a:fld id="{91941585-63C1-4E28-A4F9-59FBCBEAE243}" type="datetimeFigureOut">
              <a:rPr lang="en-US" smtClean="0"/>
              <a:pPr/>
              <a:t>4/3/2011</a:t>
            </a:fld>
            <a:endParaRPr lang="en-US" dirty="0"/>
          </a:p>
        </p:txBody>
      </p:sp>
      <p:sp>
        <p:nvSpPr>
          <p:cNvPr id="4" name="Slide Image Placeholder 3"/>
          <p:cNvSpPr>
            <a:spLocks noGrp="1" noRot="1" noChangeAspect="1"/>
          </p:cNvSpPr>
          <p:nvPr>
            <p:ph type="sldImg" idx="2"/>
          </p:nvPr>
        </p:nvSpPr>
        <p:spPr>
          <a:xfrm>
            <a:off x="1158875" y="692150"/>
            <a:ext cx="4616450" cy="34623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9653"/>
            <a:ext cx="3004820" cy="46164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1440" tIns="45720" rIns="91440" bIns="45720" rtlCol="0" anchor="b"/>
          <a:lstStyle>
            <a:lvl1pPr algn="r">
              <a:defRPr sz="1200"/>
            </a:lvl1pPr>
          </a:lstStyle>
          <a:p>
            <a:fld id="{67E2E440-BDCE-4E8F-B507-4F4ACCE67AE7}" type="slidenum">
              <a:rPr lang="en-US" smtClean="0"/>
              <a:pPr/>
              <a:t>‹#›</a:t>
            </a:fld>
            <a:endParaRPr lang="en-US" dirty="0"/>
          </a:p>
        </p:txBody>
      </p:sp>
    </p:spTree>
    <p:extLst>
      <p:ext uri="{BB962C8B-B14F-4D97-AF65-F5344CB8AC3E}">
        <p14:creationId xmlns:p14="http://schemas.microsoft.com/office/powerpoint/2010/main" val="3662654271"/>
      </p:ext>
    </p:extLst>
  </p:cSld>
  <p:clrMap bg1="lt1" tx1="dk1" bg2="lt2" tx2="dk2" accent1="accent1" accent2="accent2" accent3="accent3" accent4="accent4" accent5="accent5" accent6="accent6" hlink="hlink" folHlink="folHlink"/>
  <p:notesStyle>
    <a:lvl1pPr marL="0" algn="l" defTabSz="914322" rtl="0" eaLnBrk="1" latinLnBrk="0" hangingPunct="1">
      <a:defRPr sz="1200" kern="1200">
        <a:solidFill>
          <a:schemeClr val="tx1"/>
        </a:solidFill>
        <a:latin typeface="+mn-lt"/>
        <a:ea typeface="+mn-ea"/>
        <a:cs typeface="+mn-cs"/>
      </a:defRPr>
    </a:lvl1pPr>
    <a:lvl2pPr marL="457162" algn="l" defTabSz="914322" rtl="0" eaLnBrk="1" latinLnBrk="0" hangingPunct="1">
      <a:defRPr sz="1200" kern="1200">
        <a:solidFill>
          <a:schemeClr val="tx1"/>
        </a:solidFill>
        <a:latin typeface="+mn-lt"/>
        <a:ea typeface="+mn-ea"/>
        <a:cs typeface="+mn-cs"/>
      </a:defRPr>
    </a:lvl2pPr>
    <a:lvl3pPr marL="914322" algn="l" defTabSz="914322" rtl="0" eaLnBrk="1" latinLnBrk="0" hangingPunct="1">
      <a:defRPr sz="1200" kern="1200">
        <a:solidFill>
          <a:schemeClr val="tx1"/>
        </a:solidFill>
        <a:latin typeface="+mn-lt"/>
        <a:ea typeface="+mn-ea"/>
        <a:cs typeface="+mn-cs"/>
      </a:defRPr>
    </a:lvl3pPr>
    <a:lvl4pPr marL="1371483" algn="l" defTabSz="914322" rtl="0" eaLnBrk="1" latinLnBrk="0" hangingPunct="1">
      <a:defRPr sz="1200" kern="1200">
        <a:solidFill>
          <a:schemeClr val="tx1"/>
        </a:solidFill>
        <a:latin typeface="+mn-lt"/>
        <a:ea typeface="+mn-ea"/>
        <a:cs typeface="+mn-cs"/>
      </a:defRPr>
    </a:lvl4pPr>
    <a:lvl5pPr marL="1828644" algn="l" defTabSz="914322" rtl="0" eaLnBrk="1" latinLnBrk="0" hangingPunct="1">
      <a:defRPr sz="1200" kern="1200">
        <a:solidFill>
          <a:schemeClr val="tx1"/>
        </a:solidFill>
        <a:latin typeface="+mn-lt"/>
        <a:ea typeface="+mn-ea"/>
        <a:cs typeface="+mn-cs"/>
      </a:defRPr>
    </a:lvl5pPr>
    <a:lvl6pPr marL="2285805" algn="l" defTabSz="914322" rtl="0" eaLnBrk="1" latinLnBrk="0" hangingPunct="1">
      <a:defRPr sz="1200" kern="1200">
        <a:solidFill>
          <a:schemeClr val="tx1"/>
        </a:solidFill>
        <a:latin typeface="+mn-lt"/>
        <a:ea typeface="+mn-ea"/>
        <a:cs typeface="+mn-cs"/>
      </a:defRPr>
    </a:lvl6pPr>
    <a:lvl7pPr marL="2742966" algn="l" defTabSz="914322" rtl="0" eaLnBrk="1" latinLnBrk="0" hangingPunct="1">
      <a:defRPr sz="1200" kern="1200">
        <a:solidFill>
          <a:schemeClr val="tx1"/>
        </a:solidFill>
        <a:latin typeface="+mn-lt"/>
        <a:ea typeface="+mn-ea"/>
        <a:cs typeface="+mn-cs"/>
      </a:defRPr>
    </a:lvl7pPr>
    <a:lvl8pPr marL="3200126" algn="l" defTabSz="914322" rtl="0" eaLnBrk="1" latinLnBrk="0" hangingPunct="1">
      <a:defRPr sz="1200" kern="1200">
        <a:solidFill>
          <a:schemeClr val="tx1"/>
        </a:solidFill>
        <a:latin typeface="+mn-lt"/>
        <a:ea typeface="+mn-ea"/>
        <a:cs typeface="+mn-cs"/>
      </a:defRPr>
    </a:lvl8pPr>
    <a:lvl9pPr marL="3657286" algn="l" defTabSz="91432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23DCB-D4CD-4A48-AB2B-FA10ECC807CE}" type="datetime4">
              <a:rPr lang="en-US" smtClean="0"/>
              <a:pPr/>
              <a:t>April 3, 2011</a:t>
            </a:fld>
            <a:endParaRPr lang="en-US"/>
          </a:p>
        </p:txBody>
      </p:sp>
      <p:sp>
        <p:nvSpPr>
          <p:cNvPr id="5" name="Footer Placeholder 4"/>
          <p:cNvSpPr>
            <a:spLocks noGrp="1"/>
          </p:cNvSpPr>
          <p:nvPr>
            <p:ph type="ftr" sz="quarter" idx="11"/>
          </p:nvPr>
        </p:nvSpPr>
        <p:spPr/>
        <p:txBody>
          <a:bodyPr/>
          <a:lstStyle/>
          <a:p>
            <a:r>
              <a:rPr lang="en-US" smtClean="0"/>
              <a:t>Top 10 Risks That Threaten PPM Success</a:t>
            </a:r>
            <a:endParaRPr lang="en-US" dirty="0"/>
          </a:p>
        </p:txBody>
      </p:sp>
      <p:sp>
        <p:nvSpPr>
          <p:cNvPr id="6" name="Slide Number Placeholder 5"/>
          <p:cNvSpPr>
            <a:spLocks noGrp="1"/>
          </p:cNvSpPr>
          <p:nvPr>
            <p:ph type="sldNum" sz="quarter" idx="12"/>
          </p:nvPr>
        </p:nvSpPr>
        <p:spPr/>
        <p:txBody>
          <a:bodyPr/>
          <a:lstStyle/>
          <a:p>
            <a:fld id="{BB74CF69-ECF1-4C7A-A839-A6971648C3D3}" type="slidenum">
              <a:rPr lang="en-US" smtClean="0"/>
              <a:pPr/>
              <a:t>‹#›</a:t>
            </a:fld>
            <a:endParaRPr lang="en-US" dirty="0"/>
          </a:p>
        </p:txBody>
      </p:sp>
    </p:spTree>
    <p:extLst>
      <p:ext uri="{BB962C8B-B14F-4D97-AF65-F5344CB8AC3E}">
        <p14:creationId xmlns:p14="http://schemas.microsoft.com/office/powerpoint/2010/main" val="3016679173"/>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2BA27-5F3C-4FA3-A5CE-B50CB1BA7FD9}" type="datetimeFigureOut">
              <a:rPr lang="en-US" smtClean="0"/>
              <a:t>4/3/2011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386995230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2BA27-5F3C-4FA3-A5CE-B50CB1BA7FD9}" type="datetimeFigureOut">
              <a:rPr lang="en-US" smtClean="0"/>
              <a:t>4/3/2011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2763984917"/>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C2BA27-5F3C-4FA3-A5CE-B50CB1BA7FD9}" type="datetimeFigureOut">
              <a:rPr lang="en-US" smtClean="0"/>
              <a:t>4/3/2011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27668357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6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7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8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9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0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C2BA27-5F3C-4FA3-A5CE-B50CB1BA7FD9}" type="datetimeFigureOut">
              <a:rPr lang="en-US" smtClean="0"/>
              <a:t>4/3/2011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2000473485"/>
      </p:ext>
    </p:extLst>
  </p:cSld>
  <p:clrMapOvr>
    <a:masterClrMapping/>
  </p:clrMapOvr>
  <p:hf hdr="0"/>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6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7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8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9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0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3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C2BA27-5F3C-4FA3-A5CE-B50CB1BA7FD9}" type="datetimeFigureOut">
              <a:rPr lang="en-US" smtClean="0"/>
              <a:t>4/3/2011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1942272542"/>
      </p:ext>
    </p:extLst>
  </p:cSld>
  <p:clrMapOvr>
    <a:masterClrMapping/>
  </p:clrMapOvr>
  <p:hf hdr="0"/>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7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8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9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40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4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4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43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C2BA27-5F3C-4FA3-A5CE-B50CB1BA7FD9}" type="datetimeFigureOut">
              <a:rPr lang="en-US" smtClean="0"/>
              <a:t>4/3/2011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3200928445"/>
      </p:ext>
    </p:extLst>
  </p:cSld>
  <p:clrMapOvr>
    <a:masterClrMapping/>
  </p:clrMapOvr>
  <p:hf hdr="0"/>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4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5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6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79" y="1280160"/>
            <a:ext cx="8961121" cy="49725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a:xfrm>
            <a:off x="1384663" y="6391186"/>
            <a:ext cx="6174377" cy="365125"/>
          </a:xfrm>
          <a:prstGeom prst="rect">
            <a:avLst/>
          </a:prstGeom>
        </p:spPr>
        <p:txBody>
          <a:bodyPr/>
          <a:lstStyle/>
          <a:p>
            <a:r>
              <a:rPr lang="en-US" dirty="0" smtClean="0"/>
              <a:t>Top 10 Risks That Threaten PPM Success</a:t>
            </a:r>
          </a:p>
        </p:txBody>
      </p:sp>
      <p:sp>
        <p:nvSpPr>
          <p:cNvPr id="7" name="Slide Number Placeholder 6"/>
          <p:cNvSpPr>
            <a:spLocks noGrp="1"/>
          </p:cNvSpPr>
          <p:nvPr>
            <p:ph type="sldNum" sz="quarter" idx="12"/>
          </p:nvPr>
        </p:nvSpPr>
        <p:spPr>
          <a:xfrm>
            <a:off x="8709" y="6388367"/>
            <a:ext cx="992777" cy="365125"/>
          </a:xfrm>
          <a:prstGeom prst="rect">
            <a:avLst/>
          </a:prstGeom>
        </p:spPr>
        <p:txBody>
          <a:bodyPr/>
          <a:lstStyle/>
          <a:p>
            <a:fld id="{BB74CF69-ECF1-4C7A-A839-A6971648C3D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C2BA27-5F3C-4FA3-A5CE-B50CB1BA7FD9}" type="datetimeFigureOut">
              <a:rPr lang="en-US" smtClean="0"/>
              <a:t>4/3/2011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323649662"/>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2BA27-5F3C-4FA3-A5CE-B50CB1BA7FD9}" type="datetimeFigureOut">
              <a:rPr lang="en-US" smtClean="0"/>
              <a:t>4/3/2011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3492396482"/>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2BA27-5F3C-4FA3-A5CE-B50CB1BA7FD9}" type="datetimeFigureOut">
              <a:rPr lang="en-US" smtClean="0"/>
              <a:t>4/3/2011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2979729846"/>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C2BA27-5F3C-4FA3-A5CE-B50CB1BA7FD9}" type="datetimeFigureOut">
              <a:rPr lang="en-US" smtClean="0"/>
              <a:t>4/3/2011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515FB-80B3-4660-ABE3-52C551AE9D6B}" type="slidenum">
              <a:rPr lang="en-US" smtClean="0"/>
              <a:t>‹#›</a:t>
            </a:fld>
            <a:endParaRPr lang="en-US"/>
          </a:p>
        </p:txBody>
      </p:sp>
    </p:spTree>
    <p:extLst>
      <p:ext uri="{BB962C8B-B14F-4D97-AF65-F5344CB8AC3E}">
        <p14:creationId xmlns:p14="http://schemas.microsoft.com/office/powerpoint/2010/main" val="856914458"/>
      </p:ext>
    </p:extLst>
  </p:cSld>
  <p:clrMapOvr>
    <a:masterClrMapping/>
  </p:clrMapOvr>
  <p:hf hdr="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2BA27-5F3C-4FA3-A5CE-B50CB1BA7FD9}" type="datetimeFigureOut">
              <a:rPr lang="en-US" smtClean="0"/>
              <a:t>4/3/2011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515FB-80B3-4660-ABE3-52C551AE9D6B}" type="slidenum">
              <a:rPr lang="en-US" smtClean="0"/>
              <a:t>‹#›</a:t>
            </a:fld>
            <a:endParaRPr lang="en-US"/>
          </a:p>
        </p:txBody>
      </p:sp>
      <p:pic>
        <p:nvPicPr>
          <p:cNvPr id="7" name="Picture 6"/>
          <p:cNvPicPr>
            <a:picLocks noChangeAspect="1"/>
          </p:cNvPicPr>
          <p:nvPr userDrawn="1"/>
        </p:nvPicPr>
        <p:blipFill>
          <a:blip r:embed="rId54" cstate="print">
            <a:extLst>
              <a:ext uri="{28A0092B-C50C-407E-A947-70E740481C1C}">
                <a14:useLocalDpi xmlns:a14="http://schemas.microsoft.com/office/drawing/2010/main" val="0"/>
              </a:ext>
            </a:extLst>
          </a:blip>
          <a:stretch>
            <a:fillRect/>
          </a:stretch>
        </p:blipFill>
        <p:spPr>
          <a:xfrm>
            <a:off x="0" y="0"/>
            <a:ext cx="1097280" cy="164592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47464329"/>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 id="2147484093" r:id="rId14"/>
    <p:sldLayoutId id="2147484094" r:id="rId15"/>
    <p:sldLayoutId id="2147484095" r:id="rId16"/>
    <p:sldLayoutId id="2147484096" r:id="rId17"/>
    <p:sldLayoutId id="2147484097" r:id="rId18"/>
    <p:sldLayoutId id="2147484098" r:id="rId19"/>
    <p:sldLayoutId id="2147484099" r:id="rId20"/>
    <p:sldLayoutId id="2147484100" r:id="rId21"/>
    <p:sldLayoutId id="2147484101" r:id="rId22"/>
    <p:sldLayoutId id="2147484102" r:id="rId23"/>
    <p:sldLayoutId id="2147484103" r:id="rId24"/>
    <p:sldLayoutId id="2147484104" r:id="rId25"/>
    <p:sldLayoutId id="2147484105" r:id="rId26"/>
    <p:sldLayoutId id="2147484106" r:id="rId27"/>
    <p:sldLayoutId id="2147484107" r:id="rId28"/>
    <p:sldLayoutId id="2147484108" r:id="rId29"/>
    <p:sldLayoutId id="2147484109" r:id="rId30"/>
    <p:sldLayoutId id="2147484110" r:id="rId31"/>
    <p:sldLayoutId id="2147484111" r:id="rId32"/>
    <p:sldLayoutId id="2147484112" r:id="rId33"/>
    <p:sldLayoutId id="2147484113" r:id="rId34"/>
    <p:sldLayoutId id="2147484114" r:id="rId35"/>
    <p:sldLayoutId id="2147484115" r:id="rId36"/>
    <p:sldLayoutId id="2147484116" r:id="rId37"/>
    <p:sldLayoutId id="2147484117" r:id="rId38"/>
    <p:sldLayoutId id="2147484118" r:id="rId39"/>
    <p:sldLayoutId id="2147484119" r:id="rId40"/>
    <p:sldLayoutId id="2147484120" r:id="rId41"/>
    <p:sldLayoutId id="2147484121" r:id="rId42"/>
    <p:sldLayoutId id="2147484122" r:id="rId43"/>
    <p:sldLayoutId id="2147484123" r:id="rId44"/>
    <p:sldLayoutId id="2147484124" r:id="rId45"/>
    <p:sldLayoutId id="2147484125" r:id="rId46"/>
    <p:sldLayoutId id="2147484126" r:id="rId47"/>
    <p:sldLayoutId id="2147484127" r:id="rId48"/>
    <p:sldLayoutId id="2147484128" r:id="rId49"/>
    <p:sldLayoutId id="2147484129" r:id="rId50"/>
    <p:sldLayoutId id="2147484130" r:id="rId51"/>
    <p:sldLayoutId id="2147484131" r:id="rId5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otinternational.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hack.us/" TargetMode="Externa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4.fsusd.k12.ca.us/schools/weir/images/movie-reel-2.jpg" TargetMode="Externa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37.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2.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3.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4.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5.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7.xml"/></Relationships>
</file>

<file path=ppt/slides/_rels/slide4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3.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5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46.xml.rels><?xml version="1.0" encoding="UTF-8" standalone="yes"?>
<Relationships xmlns="http://schemas.openxmlformats.org/package/2006/relationships"><Relationship Id="rId2" Type="http://schemas.openxmlformats.org/officeDocument/2006/relationships/hyperlink" Target="http://www.botinternationa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81000" y="2317279"/>
            <a:ext cx="8458200" cy="1829761"/>
          </a:xfrm>
          <a:prstGeom prst="rect">
            <a:avLst/>
          </a:prstGeom>
          <a:solidFill>
            <a:srgbClr val="FFFFCC"/>
          </a:solidFill>
          <a:ln w="12700">
            <a:solidFill>
              <a:schemeClr val="accent4"/>
            </a:solidFill>
          </a:ln>
          <a:effectLst>
            <a:outerShdw blurRad="50800" dist="38100" dir="2700000" algn="tl" rotWithShape="0">
              <a:prstClr val="black">
                <a:alpha val="40000"/>
              </a:prstClr>
            </a:outerShdw>
          </a:effectLst>
        </p:spPr>
        <p:txBody>
          <a:bodyPr vert="horz" rtlCol="0" anchor="ctr">
            <a:normAutofit/>
            <a:scene3d>
              <a:camera prst="orthographicFront"/>
              <a:lightRig rig="soft" dir="t"/>
            </a:scene3d>
            <a:sp3d prstMaterial="softEdge">
              <a:bevelT w="25400" h="25400"/>
            </a:sp3d>
          </a:bodyPr>
          <a:lstStyle/>
          <a:p>
            <a:pPr algn="ctr" defTabSz="914400">
              <a:spcBef>
                <a:spcPct val="0"/>
              </a:spcBef>
              <a:defRPr/>
            </a:pPr>
            <a:r>
              <a:rPr kumimoji="0" lang="en-US" sz="2800" b="0"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Business Driven </a:t>
            </a:r>
            <a:r>
              <a:rPr lang="en-US" sz="2800" dirty="0" smtClean="0">
                <a:effectLst>
                  <a:outerShdw blurRad="31750" dist="25400" dir="5400000" algn="tl" rotWithShape="0">
                    <a:srgbClr val="000000">
                      <a:alpha val="25000"/>
                    </a:srgbClr>
                  </a:outerShdw>
                </a:effectLst>
                <a:latin typeface="+mj-lt"/>
                <a:ea typeface="+mj-ea"/>
                <a:cs typeface="+mj-cs"/>
              </a:rPr>
              <a:t>Project Portfolio Management</a:t>
            </a:r>
            <a:r>
              <a:rPr kumimoji="0" lang="en-US" sz="3600" b="0"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
            </a:r>
            <a:br>
              <a:rPr kumimoji="0" lang="en-US" sz="3600" b="0"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br>
            <a:r>
              <a:rPr kumimoji="0" lang="en-US" sz="2000" b="0" i="0" u="none" strike="noStrike" kern="1200" cap="none" spc="0" normalizeH="0" baseline="0" noProof="0" dirty="0" smtClean="0">
                <a:ln>
                  <a:noFill/>
                </a:ln>
                <a:effectLst>
                  <a:outerShdw blurRad="31750" dist="25400" dir="5400000" algn="tl" rotWithShape="0">
                    <a:srgbClr val="000000">
                      <a:alpha val="25000"/>
                    </a:srgbClr>
                  </a:outerShdw>
                </a:effectLst>
                <a:uLnTx/>
                <a:uFillTx/>
                <a:ea typeface="+mj-ea"/>
                <a:cs typeface="+mj-cs"/>
              </a:rPr>
              <a:t>Conquering the </a:t>
            </a:r>
            <a:r>
              <a:rPr lang="en-US" sz="2000" dirty="0" smtClean="0"/>
              <a:t>Top </a:t>
            </a:r>
            <a:r>
              <a:rPr lang="en-US" sz="2000" dirty="0"/>
              <a:t>10 Risks </a:t>
            </a:r>
            <a:r>
              <a:rPr lang="en-US" sz="2000" dirty="0" smtClean="0"/>
              <a:t>that </a:t>
            </a:r>
            <a:r>
              <a:rPr lang="en-US" sz="2000" dirty="0"/>
              <a:t>Threaten PPM </a:t>
            </a:r>
            <a:r>
              <a:rPr lang="en-US" sz="2000" dirty="0" smtClean="0"/>
              <a:t>Success</a:t>
            </a:r>
            <a:endParaRPr lang="en-US" sz="2000" dirty="0"/>
          </a:p>
        </p:txBody>
      </p:sp>
      <p:sp>
        <p:nvSpPr>
          <p:cNvPr id="4" name="Subtitle 2"/>
          <p:cNvSpPr txBox="1">
            <a:spLocks/>
          </p:cNvSpPr>
          <p:nvPr/>
        </p:nvSpPr>
        <p:spPr bwMode="auto">
          <a:xfrm>
            <a:off x="770208" y="4611182"/>
            <a:ext cx="7772400" cy="120015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lvl1pPr marL="342231" indent="-342231" algn="l" defTabSz="915001" rtl="0" eaLnBrk="1" fontAlgn="base" hangingPunct="1">
              <a:spcBef>
                <a:spcPct val="20000"/>
              </a:spcBef>
              <a:spcAft>
                <a:spcPct val="0"/>
              </a:spcAft>
              <a:buChar char="•"/>
              <a:defRPr sz="2200">
                <a:solidFill>
                  <a:schemeClr val="tx1"/>
                </a:solidFill>
                <a:latin typeface="+mn-lt"/>
                <a:ea typeface="+mn-ea"/>
                <a:cs typeface="+mn-cs"/>
              </a:defRPr>
            </a:lvl1pPr>
            <a:lvl2pPr marL="743170" indent="-284954" algn="l" defTabSz="915001" rtl="0" eaLnBrk="1" fontAlgn="base" hangingPunct="1">
              <a:spcBef>
                <a:spcPct val="20000"/>
              </a:spcBef>
              <a:spcAft>
                <a:spcPct val="0"/>
              </a:spcAft>
              <a:buChar char="–"/>
              <a:defRPr sz="2500">
                <a:solidFill>
                  <a:schemeClr val="tx1"/>
                </a:solidFill>
                <a:latin typeface="+mn-lt"/>
              </a:defRPr>
            </a:lvl2pPr>
            <a:lvl3pPr marL="1141245" indent="-227677" algn="l" defTabSz="915001" rtl="0" eaLnBrk="1" fontAlgn="base" hangingPunct="1">
              <a:spcBef>
                <a:spcPct val="20000"/>
              </a:spcBef>
              <a:spcAft>
                <a:spcPct val="0"/>
              </a:spcAft>
              <a:buChar char="•"/>
              <a:defRPr sz="1400">
                <a:solidFill>
                  <a:schemeClr val="tx1"/>
                </a:solidFill>
                <a:latin typeface="+mn-lt"/>
              </a:defRPr>
            </a:lvl3pPr>
            <a:lvl4pPr marL="1599461" indent="-227677" algn="l" defTabSz="915001" rtl="0" eaLnBrk="1" fontAlgn="base" hangingPunct="1">
              <a:spcBef>
                <a:spcPct val="20000"/>
              </a:spcBef>
              <a:spcAft>
                <a:spcPct val="0"/>
              </a:spcAft>
              <a:buChar char="–"/>
              <a:defRPr sz="1300">
                <a:solidFill>
                  <a:schemeClr val="tx1"/>
                </a:solidFill>
                <a:latin typeface="+mn-lt"/>
              </a:defRPr>
            </a:lvl4pPr>
            <a:lvl5pPr marL="2057677" indent="-227677" algn="l" defTabSz="915001" rtl="0" eaLnBrk="1" fontAlgn="base" hangingPunct="1">
              <a:spcBef>
                <a:spcPct val="20000"/>
              </a:spcBef>
              <a:spcAft>
                <a:spcPct val="0"/>
              </a:spcAft>
              <a:buChar char="»"/>
              <a:defRPr sz="1300">
                <a:solidFill>
                  <a:schemeClr val="tx1"/>
                </a:solidFill>
                <a:latin typeface="+mn-lt"/>
              </a:defRPr>
            </a:lvl5pPr>
            <a:lvl6pPr marL="2470071" indent="-229108" algn="l" defTabSz="915001" rtl="0" eaLnBrk="1" fontAlgn="base" hangingPunct="1">
              <a:spcBef>
                <a:spcPct val="20000"/>
              </a:spcBef>
              <a:spcAft>
                <a:spcPct val="0"/>
              </a:spcAft>
              <a:buChar char="»"/>
              <a:defRPr sz="1300">
                <a:solidFill>
                  <a:schemeClr val="tx1"/>
                </a:solidFill>
                <a:latin typeface="+mn-lt"/>
              </a:defRPr>
            </a:lvl6pPr>
            <a:lvl7pPr marL="2882465" indent="-229108" algn="l" defTabSz="915001" rtl="0" eaLnBrk="1" fontAlgn="base" hangingPunct="1">
              <a:spcBef>
                <a:spcPct val="20000"/>
              </a:spcBef>
              <a:spcAft>
                <a:spcPct val="0"/>
              </a:spcAft>
              <a:buChar char="»"/>
              <a:defRPr sz="1300">
                <a:solidFill>
                  <a:schemeClr val="tx1"/>
                </a:solidFill>
                <a:latin typeface="+mn-lt"/>
              </a:defRPr>
            </a:lvl7pPr>
            <a:lvl8pPr marL="3294860" indent="-229108" algn="l" defTabSz="915001" rtl="0" eaLnBrk="1" fontAlgn="base" hangingPunct="1">
              <a:spcBef>
                <a:spcPct val="20000"/>
              </a:spcBef>
              <a:spcAft>
                <a:spcPct val="0"/>
              </a:spcAft>
              <a:buChar char="»"/>
              <a:defRPr sz="1300">
                <a:solidFill>
                  <a:schemeClr val="tx1"/>
                </a:solidFill>
                <a:latin typeface="+mn-lt"/>
              </a:defRPr>
            </a:lvl8pPr>
            <a:lvl9pPr marL="3707254" indent="-229108" algn="l" defTabSz="915001" rtl="0" eaLnBrk="1" fontAlgn="base" hangingPunct="1">
              <a:spcBef>
                <a:spcPct val="20000"/>
              </a:spcBef>
              <a:spcAft>
                <a:spcPct val="0"/>
              </a:spcAft>
              <a:buChar char="»"/>
              <a:defRPr sz="1300">
                <a:solidFill>
                  <a:schemeClr val="tx1"/>
                </a:solidFill>
                <a:latin typeface="+mn-lt"/>
              </a:defRPr>
            </a:lvl9pPr>
          </a:lstStyle>
          <a:p>
            <a:pPr marL="0" indent="0" algn="r">
              <a:buNone/>
            </a:pPr>
            <a:r>
              <a:rPr lang="en-US" dirty="0" smtClean="0"/>
              <a:t>Mark Price Perry</a:t>
            </a:r>
          </a:p>
          <a:p>
            <a:pPr marL="0" indent="0" algn="r">
              <a:buNone/>
            </a:pPr>
            <a:r>
              <a:rPr lang="en-US" sz="1600" dirty="0" smtClean="0"/>
              <a:t>Author, Business Driven Project Portfolio Management</a:t>
            </a:r>
          </a:p>
        </p:txBody>
      </p:sp>
      <p:sp>
        <p:nvSpPr>
          <p:cNvPr id="2" name="Rectangle 1"/>
          <p:cNvSpPr/>
          <p:nvPr/>
        </p:nvSpPr>
        <p:spPr>
          <a:xfrm>
            <a:off x="198116" y="6073129"/>
            <a:ext cx="8763000" cy="646331"/>
          </a:xfrm>
          <a:prstGeom prst="rect">
            <a:avLst/>
          </a:prstGeom>
        </p:spPr>
        <p:txBody>
          <a:bodyPr wrap="square">
            <a:spAutoFit/>
          </a:bodyPr>
          <a:lstStyle/>
          <a:p>
            <a:r>
              <a:rPr lang="en-US" sz="1200" dirty="0"/>
              <a:t>Seminars by the author of </a:t>
            </a:r>
            <a:r>
              <a:rPr lang="en-US" sz="1200" i="1" dirty="0"/>
              <a:t>Business Driven Project Portfolio Management – Conquering the Top 10 Risks that Threaten Success</a:t>
            </a:r>
            <a:r>
              <a:rPr lang="en-US" sz="1200" dirty="0"/>
              <a:t> using as well as other training and consulting programs on various PPM and PMO topics are available by contacting BOT International via the internet at </a:t>
            </a:r>
            <a:r>
              <a:rPr lang="en-US" sz="1200" i="1" u="sng" dirty="0">
                <a:hlinkClick r:id="rId2"/>
              </a:rPr>
              <a:t>www.botinternational.com</a:t>
            </a:r>
            <a:r>
              <a:rPr lang="en-US" sz="1200" dirty="0"/>
              <a:t> or toll-free at 1-877-239-3430.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829070"/>
            <a:ext cx="8961121" cy="4356856"/>
          </a:xfrm>
        </p:spPr>
        <p:txBody>
          <a:bodyPr>
            <a:normAutofit fontScale="92500" lnSpcReduction="10000"/>
          </a:bodyPr>
          <a:lstStyle/>
          <a:p>
            <a:r>
              <a:rPr lang="en-US" sz="2400" dirty="0" smtClean="0"/>
              <a:t>An organization is considering a PMO and PPM…</a:t>
            </a:r>
          </a:p>
          <a:p>
            <a:pPr lvl="1"/>
            <a:r>
              <a:rPr lang="en-US" sz="2000" dirty="0" smtClean="0"/>
              <a:t>Joe </a:t>
            </a:r>
            <a:r>
              <a:rPr lang="en-US" sz="2000" dirty="0" err="1" smtClean="0"/>
              <a:t>Schmo</a:t>
            </a:r>
            <a:endParaRPr lang="en-US" sz="2000" dirty="0" smtClean="0"/>
          </a:p>
          <a:p>
            <a:pPr lvl="2"/>
            <a:r>
              <a:rPr lang="en-US" sz="1800" dirty="0" smtClean="0"/>
              <a:t>Sells his idea of a PMO and PPM to management</a:t>
            </a:r>
          </a:p>
          <a:p>
            <a:pPr lvl="2"/>
            <a:r>
              <a:rPr lang="en-US" sz="1800" dirty="0" smtClean="0"/>
              <a:t>Gets luck warm support</a:t>
            </a:r>
          </a:p>
          <a:p>
            <a:pPr lvl="2"/>
            <a:r>
              <a:rPr lang="en-US" sz="1800" dirty="0" smtClean="0"/>
              <a:t>Joe </a:t>
            </a:r>
            <a:r>
              <a:rPr lang="en-US" sz="1800" dirty="0" err="1" smtClean="0"/>
              <a:t>Schmo</a:t>
            </a:r>
            <a:r>
              <a:rPr lang="en-US" sz="1800" dirty="0" smtClean="0"/>
              <a:t> named PMO manager</a:t>
            </a:r>
          </a:p>
          <a:p>
            <a:pPr lvl="2"/>
            <a:r>
              <a:rPr lang="en-US" sz="1800" dirty="0" smtClean="0"/>
              <a:t>Joe </a:t>
            </a:r>
            <a:r>
              <a:rPr lang="en-US" sz="1800" dirty="0" err="1" smtClean="0"/>
              <a:t>Schmo</a:t>
            </a:r>
            <a:r>
              <a:rPr lang="en-US" sz="1800" dirty="0" smtClean="0"/>
              <a:t> given 6 months to get things going and “show results”</a:t>
            </a:r>
          </a:p>
          <a:p>
            <a:pPr lvl="2"/>
            <a:r>
              <a:rPr lang="en-US" sz="1800" dirty="0" smtClean="0"/>
              <a:t>After 6 months, Joe </a:t>
            </a:r>
            <a:r>
              <a:rPr lang="en-US" sz="1800" dirty="0" err="1" smtClean="0"/>
              <a:t>Schmo</a:t>
            </a:r>
            <a:r>
              <a:rPr lang="en-US" sz="1800" dirty="0" smtClean="0"/>
              <a:t> gets 15 minutes with management to justify why the PMO should be continued</a:t>
            </a:r>
          </a:p>
          <a:p>
            <a:pPr lvl="1"/>
            <a:r>
              <a:rPr lang="en-US" sz="2000" dirty="0" smtClean="0"/>
              <a:t>Joe Pro</a:t>
            </a:r>
          </a:p>
          <a:p>
            <a:pPr lvl="2"/>
            <a:r>
              <a:rPr lang="en-US" sz="1800" dirty="0" smtClean="0"/>
              <a:t>Facilitates management evaluation and decision making focused on goals and objectives (needs of the business)</a:t>
            </a:r>
          </a:p>
          <a:p>
            <a:pPr lvl="2"/>
            <a:r>
              <a:rPr lang="en-US" sz="1800" dirty="0" smtClean="0"/>
              <a:t>Management commits to “their” PMO and approach for PPM</a:t>
            </a:r>
          </a:p>
          <a:p>
            <a:pPr lvl="2"/>
            <a:r>
              <a:rPr lang="en-US" sz="1800" dirty="0" smtClean="0"/>
              <a:t>Joe Pro is offered and,</a:t>
            </a:r>
            <a:r>
              <a:rPr lang="en-US" sz="1800" dirty="0" smtClean="0">
                <a:solidFill>
                  <a:srgbClr val="FF0000"/>
                </a:solidFill>
              </a:rPr>
              <a:t> after assurances from management</a:t>
            </a:r>
            <a:r>
              <a:rPr lang="en-US" sz="1800" dirty="0" smtClean="0"/>
              <a:t>, accepts the  PMO manager position</a:t>
            </a:r>
          </a:p>
          <a:p>
            <a:pPr lvl="2"/>
            <a:r>
              <a:rPr lang="en-US" sz="1800" dirty="0" smtClean="0"/>
              <a:t>Joe Pro develops and executes strategy to best meet management’s goals</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lstStyle/>
          <a:p>
            <a:r>
              <a:rPr lang="en-US" sz="2400" dirty="0" smtClean="0"/>
              <a:t>Lastly…</a:t>
            </a:r>
          </a:p>
          <a:p>
            <a:pPr lvl="1"/>
            <a:r>
              <a:rPr lang="en-US" sz="2000" dirty="0" smtClean="0"/>
              <a:t>The desire to sell the PMO and PPM almost always results in an inward focus on the PMO, rather than a focus on the needs of the business and how to pragmatically satisfy them</a:t>
            </a:r>
          </a:p>
          <a:p>
            <a:pPr lvl="2"/>
            <a:r>
              <a:rPr lang="en-US" sz="1800" dirty="0" smtClean="0"/>
              <a:t>The inevitable result</a:t>
            </a:r>
          </a:p>
          <a:p>
            <a:pPr lvl="3"/>
            <a:r>
              <a:rPr lang="en-US" dirty="0" smtClean="0"/>
              <a:t>A weak foundation</a:t>
            </a:r>
          </a:p>
          <a:p>
            <a:pPr lvl="3"/>
            <a:r>
              <a:rPr lang="en-US" dirty="0" smtClean="0"/>
              <a:t>A myopic PMO entity (plans, actions)</a:t>
            </a:r>
          </a:p>
          <a:p>
            <a:pPr lvl="3"/>
            <a:r>
              <a:rPr lang="en-US" dirty="0" smtClean="0"/>
              <a:t>A perceived lack of value</a:t>
            </a:r>
          </a:p>
          <a:p>
            <a:pPr lvl="3"/>
            <a:r>
              <a:rPr lang="en-US" dirty="0" smtClean="0"/>
              <a:t>A real lack of buy-in</a:t>
            </a:r>
          </a:p>
          <a:p>
            <a:pPr lvl="3"/>
            <a:r>
              <a:rPr lang="en-US" dirty="0" smtClean="0"/>
              <a:t>A probably chance of execution difficulties</a:t>
            </a:r>
          </a:p>
          <a:p>
            <a:pPr lvl="3"/>
            <a:r>
              <a:rPr lang="en-US" dirty="0" smtClean="0"/>
              <a:t>A likely chance of failure</a:t>
            </a:r>
          </a:p>
        </p:txBody>
      </p:sp>
      <p:pic>
        <p:nvPicPr>
          <p:cNvPr id="7" name="Picture 2" descr="Image Hosted by ImageShack.us">
            <a:hlinkClick r:id="rId2"/>
          </p:cNvPr>
          <p:cNvPicPr>
            <a:picLocks noChangeAspect="1" noChangeArrowheads="1"/>
          </p:cNvPicPr>
          <p:nvPr/>
        </p:nvPicPr>
        <p:blipFill>
          <a:blip r:embed="rId3" cstate="print"/>
          <a:srcRect/>
          <a:stretch>
            <a:fillRect/>
          </a:stretch>
        </p:blipFill>
        <p:spPr bwMode="auto">
          <a:xfrm>
            <a:off x="6290843" y="3182066"/>
            <a:ext cx="1781296" cy="2194561"/>
          </a:xfrm>
          <a:prstGeom prst="rect">
            <a:avLst/>
          </a:prstGeom>
          <a:noFill/>
          <a:effectLst>
            <a:outerShdw blurRad="50800" dist="38100" dir="2700000" algn="tl" rotWithShape="0">
              <a:prstClr val="black">
                <a:alpha val="40000"/>
              </a:prstClr>
            </a:outerShdw>
          </a:effectLst>
        </p:spPr>
      </p:pic>
      <p:sp>
        <p:nvSpPr>
          <p:cNvPr id="8"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
        <p:nvSpPr>
          <p:cNvPr id="6" name="Content Placeholder 5"/>
          <p:cNvSpPr>
            <a:spLocks noGrp="1"/>
          </p:cNvSpPr>
          <p:nvPr>
            <p:ph sz="half" idx="1"/>
          </p:nvPr>
        </p:nvSpPr>
        <p:spPr>
          <a:xfrm>
            <a:off x="182880" y="1803106"/>
            <a:ext cx="8961121" cy="4109582"/>
          </a:xfrm>
        </p:spPr>
        <p:txBody>
          <a:bodyPr>
            <a:noAutofit/>
          </a:bodyPr>
          <a:lstStyle/>
          <a:p>
            <a:r>
              <a:rPr lang="en-US" sz="2400" dirty="0" smtClean="0"/>
              <a:t>The CEO of a high growth technology company was faced with many of the common problems associated with success</a:t>
            </a:r>
          </a:p>
          <a:p>
            <a:pPr lvl="1"/>
            <a:r>
              <a:rPr lang="en-US" sz="2000" dirty="0" smtClean="0"/>
              <a:t>Large companies were keen to engage in pilots for their technology</a:t>
            </a:r>
          </a:p>
          <a:p>
            <a:pPr lvl="1"/>
            <a:r>
              <a:rPr lang="en-US" sz="2000" dirty="0" smtClean="0"/>
              <a:t>Business partners were lining up to develop technology partnerships</a:t>
            </a:r>
          </a:p>
          <a:p>
            <a:pPr lvl="1"/>
            <a:r>
              <a:rPr lang="en-US" sz="2000" dirty="0" smtClean="0"/>
              <a:t>Existing customers were adopting the technology enterprise-wide</a:t>
            </a:r>
          </a:p>
          <a:p>
            <a:pPr lvl="1"/>
            <a:r>
              <a:rPr lang="en-US" sz="2000" dirty="0" smtClean="0"/>
              <a:t>Business as usual was not working</a:t>
            </a:r>
          </a:p>
          <a:p>
            <a:pPr lvl="1"/>
            <a:r>
              <a:rPr lang="en-US" sz="2000" dirty="0" smtClean="0"/>
              <a:t>There were too many projects underway and in the pipeline</a:t>
            </a:r>
          </a:p>
          <a:p>
            <a:pPr lvl="1"/>
            <a:r>
              <a:rPr lang="en-US" sz="2000" dirty="0" smtClean="0"/>
              <a:t>With the company doubling in size and projects increasing more than fourfold, the CEO presented to the leadership team the idea of a PMO and a business driven approach to managing the project portfolio opportunities of the company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803106"/>
            <a:ext cx="8961121" cy="4686594"/>
          </a:xfrm>
        </p:spPr>
        <p:txBody>
          <a:bodyPr>
            <a:normAutofit lnSpcReduction="10000"/>
          </a:bodyPr>
          <a:lstStyle/>
          <a:p>
            <a:r>
              <a:rPr lang="en-US" sz="2400" dirty="0" smtClean="0"/>
              <a:t>The leadership team all responded favorably to the idea</a:t>
            </a:r>
          </a:p>
          <a:p>
            <a:pPr lvl="1"/>
            <a:r>
              <a:rPr lang="en-US" sz="2000" dirty="0" smtClean="0"/>
              <a:t>VP of Sales</a:t>
            </a:r>
          </a:p>
          <a:p>
            <a:pPr lvl="2"/>
            <a:r>
              <a:rPr lang="en-US" sz="1800" dirty="0" smtClean="0"/>
              <a:t>More resources to perform billable services projects</a:t>
            </a:r>
          </a:p>
          <a:p>
            <a:pPr lvl="1"/>
            <a:r>
              <a:rPr lang="en-US" sz="2000" dirty="0" smtClean="0"/>
              <a:t>VP of Professional Services</a:t>
            </a:r>
          </a:p>
          <a:p>
            <a:pPr lvl="2"/>
            <a:r>
              <a:rPr lang="en-US" sz="1800" dirty="0" smtClean="0"/>
              <a:t>Better sales process regarding requirements, pricing, and delivery</a:t>
            </a:r>
          </a:p>
          <a:p>
            <a:pPr lvl="1"/>
            <a:r>
              <a:rPr lang="en-US" sz="2000" dirty="0" smtClean="0"/>
              <a:t>VP of Business Development</a:t>
            </a:r>
          </a:p>
          <a:p>
            <a:pPr lvl="2"/>
            <a:r>
              <a:rPr lang="en-US" sz="1800" dirty="0" smtClean="0"/>
              <a:t>Resources for non-revenue producing business partner projects</a:t>
            </a:r>
          </a:p>
          <a:p>
            <a:pPr lvl="1"/>
            <a:r>
              <a:rPr lang="en-US" sz="2000" dirty="0" smtClean="0"/>
              <a:t>Manager of Product Development</a:t>
            </a:r>
          </a:p>
          <a:p>
            <a:pPr lvl="2"/>
            <a:r>
              <a:rPr lang="en-US" sz="1800" dirty="0" smtClean="0"/>
              <a:t>Prevent development resources from being used in sales projects</a:t>
            </a:r>
          </a:p>
          <a:p>
            <a:pPr lvl="1"/>
            <a:r>
              <a:rPr lang="en-US" sz="2000" dirty="0" smtClean="0"/>
              <a:t>Chief Financial Officer</a:t>
            </a:r>
          </a:p>
          <a:p>
            <a:pPr lvl="2"/>
            <a:r>
              <a:rPr lang="en-US" sz="1800" dirty="0" smtClean="0"/>
              <a:t>Revenue forecasts to manage recognition and the financial plan</a:t>
            </a:r>
          </a:p>
          <a:p>
            <a:pPr lvl="1"/>
            <a:r>
              <a:rPr lang="en-US" sz="2000" dirty="0" smtClean="0"/>
              <a:t>Chief Information Officer and CEO</a:t>
            </a:r>
          </a:p>
          <a:p>
            <a:pPr lvl="2"/>
            <a:r>
              <a:rPr lang="en-US" sz="1800" dirty="0" smtClean="0"/>
              <a:t>Holistic view and decision making for the project portfolio - both internal and external project opportunities (supply side and market side)</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803106"/>
            <a:ext cx="8961121" cy="4109582"/>
          </a:xfrm>
        </p:spPr>
        <p:txBody>
          <a:bodyPr>
            <a:noAutofit/>
          </a:bodyPr>
          <a:lstStyle/>
          <a:p>
            <a:r>
              <a:rPr lang="en-US" sz="2400" dirty="0" smtClean="0"/>
              <a:t>Hiring their PMO Manager</a:t>
            </a:r>
          </a:p>
          <a:p>
            <a:pPr lvl="1"/>
            <a:r>
              <a:rPr lang="en-US" sz="2000" dirty="0" smtClean="0"/>
              <a:t>CEO and leadership team interviewed a number of candidates</a:t>
            </a:r>
          </a:p>
          <a:p>
            <a:pPr lvl="1"/>
            <a:r>
              <a:rPr lang="en-US" sz="2000" dirty="0" smtClean="0"/>
              <a:t>Two candidates stood out and made the short list</a:t>
            </a:r>
          </a:p>
          <a:p>
            <a:r>
              <a:rPr lang="en-US" sz="2400" dirty="0" smtClean="0"/>
              <a:t>Candidate #1</a:t>
            </a:r>
          </a:p>
          <a:p>
            <a:pPr lvl="1"/>
            <a:r>
              <a:rPr lang="en-US" sz="2000" dirty="0" smtClean="0"/>
              <a:t>PMO manager at three large companies</a:t>
            </a:r>
          </a:p>
          <a:p>
            <a:pPr lvl="1"/>
            <a:r>
              <a:rPr lang="en-US" sz="2000" dirty="0" smtClean="0"/>
              <a:t>Experience in PMO setup, methodology development, and PPM tools</a:t>
            </a:r>
          </a:p>
          <a:p>
            <a:pPr lvl="1"/>
            <a:r>
              <a:rPr lang="en-US" sz="2000" dirty="0" smtClean="0"/>
              <a:t>PMP certified</a:t>
            </a:r>
          </a:p>
          <a:p>
            <a:r>
              <a:rPr lang="en-US" sz="2400" dirty="0" smtClean="0"/>
              <a:t>Candidate #2</a:t>
            </a:r>
          </a:p>
          <a:p>
            <a:pPr lvl="1"/>
            <a:r>
              <a:rPr lang="en-US" sz="2000" dirty="0" smtClean="0"/>
              <a:t>Management experience in sales, marketing, business development, and professional services</a:t>
            </a:r>
          </a:p>
          <a:p>
            <a:pPr lvl="1"/>
            <a:r>
              <a:rPr lang="en-US" sz="2000" dirty="0" smtClean="0"/>
              <a:t>Experience in small, high-tech company environment</a:t>
            </a:r>
          </a:p>
          <a:p>
            <a:pPr lvl="1"/>
            <a:r>
              <a:rPr lang="en-US" sz="2000" dirty="0" smtClean="0"/>
              <a:t>Not PMP certified</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803106"/>
            <a:ext cx="8961121" cy="4109582"/>
          </a:xfrm>
        </p:spPr>
        <p:txBody>
          <a:bodyPr>
            <a:normAutofit/>
          </a:bodyPr>
          <a:lstStyle/>
          <a:p>
            <a:r>
              <a:rPr lang="en-US" sz="2400" dirty="0" smtClean="0"/>
              <a:t>Candidate #1 was hired</a:t>
            </a:r>
          </a:p>
          <a:p>
            <a:pPr lvl="1"/>
            <a:r>
              <a:rPr lang="en-US" sz="2000" dirty="0" smtClean="0"/>
              <a:t>Week 1</a:t>
            </a:r>
          </a:p>
          <a:p>
            <a:pPr lvl="2"/>
            <a:r>
              <a:rPr lang="en-US" sz="1800" dirty="0" smtClean="0"/>
              <a:t>CEO and leadership team each met with the new PMO Manager</a:t>
            </a:r>
          </a:p>
          <a:p>
            <a:pPr lvl="1"/>
            <a:r>
              <a:rPr lang="en-US" sz="2000" dirty="0" smtClean="0"/>
              <a:t>Week 2</a:t>
            </a:r>
          </a:p>
          <a:p>
            <a:pPr lvl="2"/>
            <a:r>
              <a:rPr lang="en-US" sz="1800" dirty="0" smtClean="0"/>
              <a:t>PMO Manager presented his strategy</a:t>
            </a:r>
          </a:p>
        </p:txBody>
      </p:sp>
      <p:sp>
        <p:nvSpPr>
          <p:cNvPr id="4" name="TextBox 3"/>
          <p:cNvSpPr txBox="1"/>
          <p:nvPr/>
        </p:nvSpPr>
        <p:spPr>
          <a:xfrm>
            <a:off x="4168764" y="4486224"/>
            <a:ext cx="3962400" cy="1015663"/>
          </a:xfrm>
          <a:prstGeom prst="rect">
            <a:avLst/>
          </a:prstGeom>
          <a:solidFill>
            <a:srgbClr val="FFFFCC"/>
          </a:solidFill>
          <a:ln w="12700">
            <a:solidFill>
              <a:schemeClr val="tx1"/>
            </a:solidFill>
          </a:ln>
          <a:effectLst>
            <a:outerShdw blurRad="50800" dist="88900" dir="2700000" algn="tl" rotWithShape="0">
              <a:prstClr val="black">
                <a:alpha val="40000"/>
              </a:prstClr>
            </a:outerShdw>
          </a:effectLst>
        </p:spPr>
        <p:txBody>
          <a:bodyPr wrap="square" lIns="91440" tIns="274320" rIns="91440" bIns="365760" rtlCol="0" anchor="ctr">
            <a:spAutoFit/>
          </a:bodyPr>
          <a:lstStyle/>
          <a:p>
            <a:pPr algn="ctr"/>
            <a:r>
              <a:rPr lang="en-US" sz="2400" i="1" dirty="0" smtClean="0"/>
              <a:t>Wow..! That’s fast..!</a:t>
            </a:r>
          </a:p>
        </p:txBody>
      </p:sp>
      <p:pic>
        <p:nvPicPr>
          <p:cNvPr id="5" name="Picture 2" descr="http://t2.gstatic.com/images?q=tbn:ANd9GcTroZ8hob016xLvMdq0bZmi1DvWK_Tf3yTqShhuieZCSn4dh0qV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225" y="3973629"/>
            <a:ext cx="2466975" cy="1847851"/>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306382279"/>
              </p:ext>
            </p:extLst>
          </p:nvPr>
        </p:nvGraphicFramePr>
        <p:xfrm>
          <a:off x="1171504" y="1442262"/>
          <a:ext cx="7241607" cy="5086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803106"/>
            <a:ext cx="8961121" cy="4109582"/>
          </a:xfrm>
        </p:spPr>
        <p:txBody>
          <a:bodyPr>
            <a:normAutofit lnSpcReduction="10000"/>
          </a:bodyPr>
          <a:lstStyle/>
          <a:p>
            <a:r>
              <a:rPr lang="en-US" sz="2400" dirty="0" smtClean="0"/>
              <a:t>End of month 1</a:t>
            </a:r>
          </a:p>
          <a:p>
            <a:pPr lvl="1"/>
            <a:r>
              <a:rPr lang="en-US" sz="2000" dirty="0" smtClean="0"/>
              <a:t>5 project managers hired</a:t>
            </a:r>
          </a:p>
          <a:p>
            <a:r>
              <a:rPr lang="en-US" sz="2400" dirty="0" smtClean="0"/>
              <a:t>End of month 2</a:t>
            </a:r>
          </a:p>
          <a:p>
            <a:pPr lvl="1"/>
            <a:r>
              <a:rPr lang="en-US" sz="2000" dirty="0" smtClean="0"/>
              <a:t>Vendor demonstration arranged for leadership team</a:t>
            </a:r>
          </a:p>
          <a:p>
            <a:pPr lvl="1"/>
            <a:r>
              <a:rPr lang="en-US" sz="2000" dirty="0" smtClean="0"/>
              <a:t>PMO Manager had experience with tool at other IT PMOs</a:t>
            </a:r>
          </a:p>
          <a:p>
            <a:pPr lvl="1"/>
            <a:r>
              <a:rPr lang="en-US" sz="2000" dirty="0" smtClean="0"/>
              <a:t>Tool implemented and used by the PMs in the PMO</a:t>
            </a:r>
          </a:p>
          <a:p>
            <a:r>
              <a:rPr lang="en-US" sz="2400" dirty="0" smtClean="0"/>
              <a:t>End of month 3</a:t>
            </a:r>
          </a:p>
          <a:p>
            <a:pPr lvl="1"/>
            <a:r>
              <a:rPr lang="en-US" sz="2000" dirty="0" smtClean="0"/>
              <a:t>Methodology was developed and made available</a:t>
            </a:r>
          </a:p>
          <a:p>
            <a:r>
              <a:rPr lang="en-US" sz="2400" dirty="0" smtClean="0"/>
              <a:t>Months 4 through 6</a:t>
            </a:r>
          </a:p>
          <a:p>
            <a:pPr lvl="1"/>
            <a:r>
              <a:rPr lang="en-US" sz="2000" dirty="0" smtClean="0"/>
              <a:t>Project management training sessions were held</a:t>
            </a:r>
          </a:p>
          <a:p>
            <a:pPr lvl="1"/>
            <a:r>
              <a:rPr lang="en-US" sz="2000" dirty="0" smtClean="0"/>
              <a:t>PMBOK® Knowledge Areas, tool usage, methodology</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708206"/>
            <a:ext cx="8961121" cy="3205769"/>
          </a:xfrm>
        </p:spPr>
        <p:txBody>
          <a:bodyPr>
            <a:normAutofit/>
          </a:bodyPr>
          <a:lstStyle/>
          <a:p>
            <a:r>
              <a:rPr lang="en-US" sz="2400" dirty="0" smtClean="0"/>
              <a:t>Six month checkpoint…</a:t>
            </a:r>
          </a:p>
          <a:p>
            <a:pPr lvl="1"/>
            <a:r>
              <a:rPr lang="en-US" sz="2000" dirty="0" smtClean="0"/>
              <a:t>How is the PMO Manager doing..?</a:t>
            </a:r>
          </a:p>
          <a:p>
            <a:pPr lvl="1"/>
            <a:r>
              <a:rPr lang="en-US" sz="2000" dirty="0" smtClean="0"/>
              <a:t>Is his strategy working..?</a:t>
            </a:r>
          </a:p>
          <a:p>
            <a:pPr lvl="1"/>
            <a:r>
              <a:rPr lang="en-US" sz="2000" dirty="0" smtClean="0"/>
              <a:t>Is the leadership team is satisfied..?</a:t>
            </a:r>
          </a:p>
          <a:p>
            <a:pPr lvl="1"/>
            <a:r>
              <a:rPr lang="en-US" sz="2000" dirty="0" smtClean="0"/>
              <a:t>Are the needs of the business are being met..?</a:t>
            </a:r>
          </a:p>
          <a:p>
            <a:pPr lvl="1"/>
            <a:r>
              <a:rPr lang="en-US" sz="2000" dirty="0" smtClean="0"/>
              <a:t>Is the PMO Manager up for a pay increase or bonus..?</a:t>
            </a:r>
          </a:p>
          <a:p>
            <a:pPr lvl="1"/>
            <a:r>
              <a:rPr lang="en-US" sz="2000" dirty="0" smtClean="0"/>
              <a:t>Or, is the PMO Manager at risk of being fired..?</a:t>
            </a:r>
          </a:p>
          <a:p>
            <a:r>
              <a:rPr lang="en-US" sz="2400" dirty="0" smtClean="0"/>
              <a:t>And, show of hands…</a:t>
            </a:r>
          </a:p>
        </p:txBody>
      </p:sp>
      <p:sp>
        <p:nvSpPr>
          <p:cNvPr id="8" name="TextBox 7"/>
          <p:cNvSpPr txBox="1"/>
          <p:nvPr/>
        </p:nvSpPr>
        <p:spPr>
          <a:xfrm>
            <a:off x="2286749" y="5267397"/>
            <a:ext cx="5700663" cy="523220"/>
          </a:xfrm>
          <a:prstGeom prst="rect">
            <a:avLst/>
          </a:prstGeom>
          <a:noFill/>
        </p:spPr>
        <p:txBody>
          <a:bodyPr wrap="none" rtlCol="0">
            <a:spAutoFit/>
          </a:bodyPr>
          <a:lstStyle/>
          <a:p>
            <a:r>
              <a:rPr lang="en-US" sz="2800" i="1" dirty="0" smtClean="0">
                <a:solidFill>
                  <a:srgbClr val="FF0000"/>
                </a:solidFill>
              </a:rPr>
              <a:t>Has anyone seen this picture before..?</a:t>
            </a:r>
            <a:endParaRPr lang="en-US" sz="2800" i="1" dirty="0">
              <a:solidFill>
                <a:srgbClr val="FF0000"/>
              </a:solidFill>
            </a:endParaRPr>
          </a:p>
        </p:txBody>
      </p:sp>
      <p:pic>
        <p:nvPicPr>
          <p:cNvPr id="1026" name="Picture 2" descr="See full size image">
            <a:hlinkClick r:id="rId2"/>
          </p:cNvPr>
          <p:cNvPicPr>
            <a:picLocks noChangeAspect="1" noChangeArrowheads="1"/>
          </p:cNvPicPr>
          <p:nvPr/>
        </p:nvPicPr>
        <p:blipFill>
          <a:blip r:embed="rId3" cstate="print"/>
          <a:srcRect/>
          <a:stretch>
            <a:fillRect/>
          </a:stretch>
        </p:blipFill>
        <p:spPr bwMode="auto">
          <a:xfrm>
            <a:off x="906338" y="5025019"/>
            <a:ext cx="1371600" cy="914400"/>
          </a:xfrm>
          <a:prstGeom prst="rect">
            <a:avLst/>
          </a:prstGeom>
          <a:noFill/>
        </p:spPr>
      </p:pic>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p:cNvSpPr>
            <a:spLocks noGrp="1"/>
          </p:cNvSpPr>
          <p:nvPr>
            <p:ph sz="half" idx="1"/>
          </p:nvPr>
        </p:nvSpPr>
        <p:spPr>
          <a:xfrm>
            <a:off x="182880" y="1796998"/>
            <a:ext cx="8961121" cy="4051405"/>
          </a:xfrm>
        </p:spPr>
        <p:txBody>
          <a:bodyPr>
            <a:normAutofit/>
          </a:bodyPr>
          <a:lstStyle/>
          <a:p>
            <a:r>
              <a:rPr lang="en-US" sz="2400" dirty="0" smtClean="0"/>
              <a:t>What grade would you give this PMO manager?</a:t>
            </a:r>
          </a:p>
        </p:txBody>
      </p:sp>
      <p:graphicFrame>
        <p:nvGraphicFramePr>
          <p:cNvPr id="7" name="Table 6"/>
          <p:cNvGraphicFramePr>
            <a:graphicFrameLocks noGrp="1"/>
          </p:cNvGraphicFramePr>
          <p:nvPr>
            <p:extLst>
              <p:ext uri="{D42A27DB-BD31-4B8C-83A1-F6EECF244321}">
                <p14:modId xmlns:p14="http://schemas.microsoft.com/office/powerpoint/2010/main" val="528285921"/>
              </p:ext>
            </p:extLst>
          </p:nvPr>
        </p:nvGraphicFramePr>
        <p:xfrm>
          <a:off x="685800" y="2565400"/>
          <a:ext cx="7620000" cy="3200400"/>
        </p:xfrm>
        <a:graphic>
          <a:graphicData uri="http://schemas.openxmlformats.org/drawingml/2006/table">
            <a:tbl>
              <a:tblPr firstRow="1" bandRow="1">
                <a:tableStyleId>{5C22544A-7EE6-4342-B048-85BDC9FD1C3A}</a:tableStyleId>
              </a:tblPr>
              <a:tblGrid>
                <a:gridCol w="1270000"/>
                <a:gridCol w="1270000"/>
                <a:gridCol w="1270000"/>
                <a:gridCol w="1270000"/>
                <a:gridCol w="1270000"/>
                <a:gridCol w="1270000"/>
              </a:tblGrid>
              <a:tr h="640080">
                <a:tc>
                  <a:txBody>
                    <a:bodyPr/>
                    <a:lstStyle/>
                    <a:p>
                      <a:endParaRPr lang="en-US" dirty="0"/>
                    </a:p>
                  </a:txBody>
                  <a:tcPr anchor="ctr">
                    <a:solidFill>
                      <a:srgbClr val="006699"/>
                    </a:solidFill>
                  </a:tcPr>
                </a:tc>
                <a:tc>
                  <a:txBody>
                    <a:bodyPr/>
                    <a:lstStyle/>
                    <a:p>
                      <a:pPr algn="ctr"/>
                      <a:r>
                        <a:rPr lang="en-US" dirty="0" smtClean="0"/>
                        <a:t>A</a:t>
                      </a:r>
                      <a:endParaRPr lang="en-US" dirty="0"/>
                    </a:p>
                  </a:txBody>
                  <a:tcPr anchor="ctr">
                    <a:solidFill>
                      <a:srgbClr val="006699"/>
                    </a:solidFill>
                  </a:tcPr>
                </a:tc>
                <a:tc>
                  <a:txBody>
                    <a:bodyPr/>
                    <a:lstStyle/>
                    <a:p>
                      <a:pPr algn="ctr"/>
                      <a:r>
                        <a:rPr lang="en-US" dirty="0" smtClean="0"/>
                        <a:t>B</a:t>
                      </a:r>
                      <a:endParaRPr lang="en-US" dirty="0"/>
                    </a:p>
                  </a:txBody>
                  <a:tcPr anchor="ctr">
                    <a:solidFill>
                      <a:srgbClr val="006699"/>
                    </a:solidFill>
                  </a:tcPr>
                </a:tc>
                <a:tc>
                  <a:txBody>
                    <a:bodyPr/>
                    <a:lstStyle/>
                    <a:p>
                      <a:pPr algn="ctr"/>
                      <a:r>
                        <a:rPr lang="en-US" dirty="0" smtClean="0"/>
                        <a:t>C</a:t>
                      </a:r>
                      <a:endParaRPr lang="en-US" dirty="0"/>
                    </a:p>
                  </a:txBody>
                  <a:tcPr anchor="ctr">
                    <a:solidFill>
                      <a:srgbClr val="006699"/>
                    </a:solidFill>
                  </a:tcPr>
                </a:tc>
                <a:tc>
                  <a:txBody>
                    <a:bodyPr/>
                    <a:lstStyle/>
                    <a:p>
                      <a:pPr algn="ctr"/>
                      <a:r>
                        <a:rPr lang="en-US" dirty="0" smtClean="0"/>
                        <a:t>D</a:t>
                      </a:r>
                      <a:endParaRPr lang="en-US" dirty="0"/>
                    </a:p>
                  </a:txBody>
                  <a:tcPr anchor="ctr">
                    <a:solidFill>
                      <a:srgbClr val="006699"/>
                    </a:solidFill>
                  </a:tcPr>
                </a:tc>
                <a:tc>
                  <a:txBody>
                    <a:bodyPr/>
                    <a:lstStyle/>
                    <a:p>
                      <a:pPr algn="ctr"/>
                      <a:r>
                        <a:rPr lang="en-US" dirty="0" smtClean="0"/>
                        <a:t>F</a:t>
                      </a:r>
                      <a:endParaRPr lang="en-US" dirty="0"/>
                    </a:p>
                  </a:txBody>
                  <a:tcPr anchor="ctr">
                    <a:solidFill>
                      <a:srgbClr val="006699"/>
                    </a:solidFill>
                  </a:tcPr>
                </a:tc>
              </a:tr>
              <a:tr h="640080">
                <a:tc>
                  <a:txBody>
                    <a:bodyPr/>
                    <a:lstStyle/>
                    <a:p>
                      <a:r>
                        <a:rPr lang="en-US" dirty="0" smtClean="0">
                          <a:solidFill>
                            <a:srgbClr val="003366"/>
                          </a:solidFill>
                        </a:rPr>
                        <a:t>Strategy</a:t>
                      </a: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Effort</a:t>
                      </a: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End Results</a:t>
                      </a:r>
                      <a:endParaRPr lang="en-US" dirty="0">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Overall</a:t>
                      </a:r>
                      <a:endParaRPr lang="en-US" dirty="0">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dirty="0">
                        <a:solidFill>
                          <a:srgbClr val="003366"/>
                        </a:solidFill>
                      </a:endParaRPr>
                    </a:p>
                  </a:txBody>
                  <a:tcPr anchor="ctr"/>
                </a:tc>
              </a:tr>
            </a:tbl>
          </a:graphicData>
        </a:graphic>
      </p:graphicFrame>
      <p:sp>
        <p:nvSpPr>
          <p:cNvPr id="6"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extLst>
      <p:ext uri="{BB962C8B-B14F-4D97-AF65-F5344CB8AC3E}">
        <p14:creationId xmlns:p14="http://schemas.microsoft.com/office/powerpoint/2010/main" val="3936075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1"/>
          </p:nvPr>
        </p:nvSpPr>
        <p:spPr>
          <a:xfrm>
            <a:off x="182879" y="1737360"/>
            <a:ext cx="8961121" cy="4972594"/>
          </a:xfrm>
        </p:spPr>
        <p:txBody>
          <a:bodyPr/>
          <a:lstStyle/>
          <a:p>
            <a:r>
              <a:rPr lang="en-US" sz="2400" dirty="0" smtClean="0"/>
              <a:t>Agenda</a:t>
            </a:r>
          </a:p>
          <a:p>
            <a:pPr lvl="1"/>
            <a:r>
              <a:rPr lang="en-US" sz="2000" dirty="0" smtClean="0"/>
              <a:t>Perspectives</a:t>
            </a:r>
          </a:p>
          <a:p>
            <a:pPr lvl="1"/>
            <a:r>
              <a:rPr lang="en-US" sz="2000" dirty="0" smtClean="0"/>
              <a:t>Case Example</a:t>
            </a:r>
          </a:p>
          <a:p>
            <a:pPr lvl="1"/>
            <a:r>
              <a:rPr lang="en-US" sz="2000" dirty="0" smtClean="0"/>
              <a:t>Top 10 Risks</a:t>
            </a:r>
            <a:endParaRPr lang="en-US" sz="2000" dirty="0"/>
          </a:p>
        </p:txBody>
      </p:sp>
      <p:sp>
        <p:nvSpPr>
          <p:cNvPr id="8" name="Title 1"/>
          <p:cNvSpPr txBox="1">
            <a:spLocks/>
          </p:cNvSpPr>
          <p:nvPr/>
        </p:nvSpPr>
        <p:spPr bwMode="auto">
          <a:xfrm>
            <a:off x="1280160" y="365760"/>
            <a:ext cx="7550879" cy="82623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normAutofit/>
          </a:bodyPr>
          <a:lstStyle/>
          <a:p>
            <a:pPr marL="0" marR="0" lvl="0" indent="0" algn="l" defTabSz="915001"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effectLst/>
                <a:uLnTx/>
                <a:uFillTx/>
                <a:latin typeface="+mj-lt"/>
                <a:ea typeface="+mj-ea"/>
                <a:cs typeface="+mj-cs"/>
              </a:rPr>
              <a:t>Top 10 Risks that Threaten</a:t>
            </a:r>
            <a:r>
              <a:rPr kumimoji="0" lang="en-US" sz="2400" b="0" i="0" u="none" strike="noStrike" kern="0" cap="none" spc="0" normalizeH="0" noProof="0" dirty="0" smtClean="0">
                <a:ln>
                  <a:noFill/>
                </a:ln>
                <a:effectLst/>
                <a:uLnTx/>
                <a:uFillTx/>
                <a:latin typeface="+mj-lt"/>
                <a:ea typeface="+mj-ea"/>
                <a:cs typeface="+mj-cs"/>
              </a:rPr>
              <a:t> PPM Success</a:t>
            </a:r>
            <a:endParaRPr kumimoji="0" lang="en-US" sz="2400" b="0" i="0" u="none" strike="noStrike" kern="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803106"/>
            <a:ext cx="8961121" cy="4109582"/>
          </a:xfrm>
        </p:spPr>
        <p:txBody>
          <a:bodyPr>
            <a:noAutofit/>
          </a:bodyPr>
          <a:lstStyle/>
          <a:p>
            <a:r>
              <a:rPr lang="en-US" sz="2400" dirty="0" smtClean="0"/>
              <a:t>Six month checkpoint…</a:t>
            </a:r>
          </a:p>
          <a:p>
            <a:pPr lvl="1"/>
            <a:r>
              <a:rPr lang="en-US" sz="2000" dirty="0" smtClean="0"/>
              <a:t>VP of Sales “Unhappy”</a:t>
            </a:r>
          </a:p>
          <a:p>
            <a:pPr lvl="2"/>
            <a:r>
              <a:rPr lang="en-US" sz="1800" dirty="0" smtClean="0"/>
              <a:t>Too long to get new projects underway</a:t>
            </a:r>
          </a:p>
          <a:p>
            <a:pPr lvl="1"/>
            <a:r>
              <a:rPr lang="en-US" sz="2000" dirty="0" smtClean="0"/>
              <a:t>VP of Professional Services “Unhappy”</a:t>
            </a:r>
          </a:p>
          <a:p>
            <a:pPr lvl="2"/>
            <a:r>
              <a:rPr lang="en-US" sz="1800" dirty="0" smtClean="0"/>
              <a:t>Methodology did not effectively address management of requirements and pricing of billable work</a:t>
            </a:r>
          </a:p>
          <a:p>
            <a:pPr lvl="1"/>
            <a:r>
              <a:rPr lang="en-US" sz="2000" dirty="0" smtClean="0"/>
              <a:t>VP of Business Development “Unhappy”</a:t>
            </a:r>
          </a:p>
          <a:p>
            <a:pPr lvl="2"/>
            <a:r>
              <a:rPr lang="en-US" sz="1800" dirty="0" smtClean="0"/>
              <a:t>Non-revenue producing business development projects not supported</a:t>
            </a:r>
          </a:p>
          <a:p>
            <a:pPr lvl="1"/>
            <a:r>
              <a:rPr lang="en-US" sz="2000" dirty="0" smtClean="0"/>
              <a:t>Manager of Product Development “Unhappy”</a:t>
            </a:r>
          </a:p>
          <a:p>
            <a:pPr lvl="2"/>
            <a:r>
              <a:rPr lang="en-US" sz="1800" dirty="0" smtClean="0"/>
              <a:t>Development resources still being pulled away for sales support</a:t>
            </a:r>
          </a:p>
          <a:p>
            <a:pPr lvl="1"/>
            <a:r>
              <a:rPr lang="en-US" sz="2000" dirty="0" smtClean="0"/>
              <a:t>Chief Financial Officer “Unhappy”</a:t>
            </a:r>
          </a:p>
          <a:p>
            <a:pPr lvl="2"/>
            <a:r>
              <a:rPr lang="en-US" sz="1800" dirty="0" smtClean="0"/>
              <a:t>Data in PPM tool not accurate nor useful for revenue planning</a:t>
            </a:r>
          </a:p>
          <a:p>
            <a:pPr lvl="1"/>
            <a:r>
              <a:rPr lang="en-US" sz="2000" dirty="0" smtClean="0"/>
              <a:t>Chief Information Officer and CEO “Concerned”</a:t>
            </a:r>
          </a:p>
          <a:p>
            <a:pPr lvl="2"/>
            <a:r>
              <a:rPr lang="en-US" sz="1800" dirty="0" smtClean="0"/>
              <a:t>Holistic PPM – not there yet, in fact not very close </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p:cNvSpPr>
            <a:spLocks noGrp="1"/>
          </p:cNvSpPr>
          <p:nvPr>
            <p:ph sz="half" idx="1"/>
          </p:nvPr>
        </p:nvSpPr>
        <p:spPr>
          <a:xfrm>
            <a:off x="182880" y="1810223"/>
            <a:ext cx="8961121" cy="4177355"/>
          </a:xfrm>
        </p:spPr>
        <p:txBody>
          <a:bodyPr>
            <a:normAutofit/>
          </a:bodyPr>
          <a:lstStyle/>
          <a:p>
            <a:r>
              <a:rPr lang="en-US" sz="2400" dirty="0" smtClean="0"/>
              <a:t>What grade this PMO manager was given..!</a:t>
            </a:r>
          </a:p>
        </p:txBody>
      </p:sp>
      <p:graphicFrame>
        <p:nvGraphicFramePr>
          <p:cNvPr id="7" name="Table 6"/>
          <p:cNvGraphicFramePr>
            <a:graphicFrameLocks noGrp="1"/>
          </p:cNvGraphicFramePr>
          <p:nvPr>
            <p:extLst>
              <p:ext uri="{D42A27DB-BD31-4B8C-83A1-F6EECF244321}">
                <p14:modId xmlns:p14="http://schemas.microsoft.com/office/powerpoint/2010/main" val="1179642364"/>
              </p:ext>
            </p:extLst>
          </p:nvPr>
        </p:nvGraphicFramePr>
        <p:xfrm>
          <a:off x="685800" y="2616200"/>
          <a:ext cx="7620000" cy="3200400"/>
        </p:xfrm>
        <a:graphic>
          <a:graphicData uri="http://schemas.openxmlformats.org/drawingml/2006/table">
            <a:tbl>
              <a:tblPr firstRow="1" bandRow="1">
                <a:tableStyleId>{5C22544A-7EE6-4342-B048-85BDC9FD1C3A}</a:tableStyleId>
              </a:tblPr>
              <a:tblGrid>
                <a:gridCol w="1270000"/>
                <a:gridCol w="1270000"/>
                <a:gridCol w="1270000"/>
                <a:gridCol w="1270000"/>
                <a:gridCol w="1270000"/>
                <a:gridCol w="1270000"/>
              </a:tblGrid>
              <a:tr h="640080">
                <a:tc>
                  <a:txBody>
                    <a:bodyPr/>
                    <a:lstStyle/>
                    <a:p>
                      <a:endParaRPr lang="en-US" dirty="0"/>
                    </a:p>
                  </a:txBody>
                  <a:tcPr anchor="ctr">
                    <a:solidFill>
                      <a:srgbClr val="006699"/>
                    </a:solidFill>
                  </a:tcPr>
                </a:tc>
                <a:tc>
                  <a:txBody>
                    <a:bodyPr/>
                    <a:lstStyle/>
                    <a:p>
                      <a:pPr algn="ctr"/>
                      <a:r>
                        <a:rPr lang="en-US" dirty="0" smtClean="0"/>
                        <a:t>A</a:t>
                      </a:r>
                      <a:endParaRPr lang="en-US" dirty="0"/>
                    </a:p>
                  </a:txBody>
                  <a:tcPr anchor="ctr">
                    <a:solidFill>
                      <a:srgbClr val="006699"/>
                    </a:solidFill>
                  </a:tcPr>
                </a:tc>
                <a:tc>
                  <a:txBody>
                    <a:bodyPr/>
                    <a:lstStyle/>
                    <a:p>
                      <a:pPr algn="ctr"/>
                      <a:r>
                        <a:rPr lang="en-US" dirty="0" smtClean="0"/>
                        <a:t>B</a:t>
                      </a:r>
                      <a:endParaRPr lang="en-US" dirty="0"/>
                    </a:p>
                  </a:txBody>
                  <a:tcPr anchor="ctr">
                    <a:solidFill>
                      <a:srgbClr val="006699"/>
                    </a:solidFill>
                  </a:tcPr>
                </a:tc>
                <a:tc>
                  <a:txBody>
                    <a:bodyPr/>
                    <a:lstStyle/>
                    <a:p>
                      <a:pPr algn="ctr"/>
                      <a:r>
                        <a:rPr lang="en-US" dirty="0" smtClean="0"/>
                        <a:t>C</a:t>
                      </a:r>
                      <a:endParaRPr lang="en-US" dirty="0"/>
                    </a:p>
                  </a:txBody>
                  <a:tcPr anchor="ctr">
                    <a:solidFill>
                      <a:srgbClr val="006699"/>
                    </a:solidFill>
                  </a:tcPr>
                </a:tc>
                <a:tc>
                  <a:txBody>
                    <a:bodyPr/>
                    <a:lstStyle/>
                    <a:p>
                      <a:pPr algn="ctr"/>
                      <a:r>
                        <a:rPr lang="en-US" dirty="0" smtClean="0"/>
                        <a:t>D</a:t>
                      </a:r>
                      <a:endParaRPr lang="en-US" dirty="0"/>
                    </a:p>
                  </a:txBody>
                  <a:tcPr anchor="ctr">
                    <a:solidFill>
                      <a:srgbClr val="006699"/>
                    </a:solidFill>
                  </a:tcPr>
                </a:tc>
                <a:tc>
                  <a:txBody>
                    <a:bodyPr/>
                    <a:lstStyle/>
                    <a:p>
                      <a:pPr algn="ctr"/>
                      <a:r>
                        <a:rPr lang="en-US" dirty="0" smtClean="0"/>
                        <a:t>F</a:t>
                      </a:r>
                      <a:endParaRPr lang="en-US" dirty="0"/>
                    </a:p>
                  </a:txBody>
                  <a:tcPr anchor="ctr">
                    <a:solidFill>
                      <a:srgbClr val="006699"/>
                    </a:solidFill>
                  </a:tcPr>
                </a:tc>
              </a:tr>
              <a:tr h="640080">
                <a:tc>
                  <a:txBody>
                    <a:bodyPr/>
                    <a:lstStyle/>
                    <a:p>
                      <a:r>
                        <a:rPr lang="en-US" dirty="0" smtClean="0">
                          <a:solidFill>
                            <a:srgbClr val="003366"/>
                          </a:solidFill>
                        </a:rPr>
                        <a:t>Strategy</a:t>
                      </a: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Effort</a:t>
                      </a: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End Results</a:t>
                      </a:r>
                      <a:endParaRPr lang="en-US" dirty="0">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Overall</a:t>
                      </a:r>
                      <a:endParaRPr lang="en-US" dirty="0">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dirty="0">
                        <a:solidFill>
                          <a:srgbClr val="003366"/>
                        </a:solidFill>
                      </a:endParaRPr>
                    </a:p>
                  </a:txBody>
                  <a:tcPr anchor="ctr"/>
                </a:tc>
              </a:tr>
            </a:tbl>
          </a:graphicData>
        </a:graphic>
      </p:graphicFrame>
      <p:pic>
        <p:nvPicPr>
          <p:cNvPr id="5" name="Picture 4" descr="C:\Documents and Settings\Mark\Local Settings\Temporary Internet Files\Content.IE5\AO2K0QXV\MC900432530[1].png"/>
          <p:cNvPicPr>
            <a:picLocks noChangeAspect="1" noChangeArrowheads="1"/>
          </p:cNvPicPr>
          <p:nvPr/>
        </p:nvPicPr>
        <p:blipFill>
          <a:blip r:embed="rId2" cstate="print"/>
          <a:srcRect/>
          <a:stretch>
            <a:fillRect/>
          </a:stretch>
        </p:blipFill>
        <p:spPr bwMode="auto">
          <a:xfrm>
            <a:off x="7281504" y="3342573"/>
            <a:ext cx="622194" cy="427178"/>
          </a:xfrm>
          <a:prstGeom prst="rect">
            <a:avLst/>
          </a:prstGeom>
          <a:noFill/>
        </p:spPr>
      </p:pic>
      <p:pic>
        <p:nvPicPr>
          <p:cNvPr id="6" name="Picture 4" descr="C:\Documents and Settings\Mark\Local Settings\Temporary Internet Files\Content.IE5\AO2K0QXV\MC900432530[1].png"/>
          <p:cNvPicPr>
            <a:picLocks noChangeAspect="1" noChangeArrowheads="1"/>
          </p:cNvPicPr>
          <p:nvPr/>
        </p:nvPicPr>
        <p:blipFill>
          <a:blip r:embed="rId2" cstate="print"/>
          <a:srcRect/>
          <a:stretch>
            <a:fillRect/>
          </a:stretch>
        </p:blipFill>
        <p:spPr bwMode="auto">
          <a:xfrm>
            <a:off x="7293224" y="3959217"/>
            <a:ext cx="622194" cy="427178"/>
          </a:xfrm>
          <a:prstGeom prst="rect">
            <a:avLst/>
          </a:prstGeom>
          <a:noFill/>
        </p:spPr>
      </p:pic>
      <p:pic>
        <p:nvPicPr>
          <p:cNvPr id="8" name="Picture 4" descr="C:\Documents and Settings\Mark\Local Settings\Temporary Internet Files\Content.IE5\AO2K0QXV\MC900432530[1].png"/>
          <p:cNvPicPr>
            <a:picLocks noChangeAspect="1" noChangeArrowheads="1"/>
          </p:cNvPicPr>
          <p:nvPr/>
        </p:nvPicPr>
        <p:blipFill>
          <a:blip r:embed="rId2" cstate="print"/>
          <a:srcRect/>
          <a:stretch>
            <a:fillRect/>
          </a:stretch>
        </p:blipFill>
        <p:spPr bwMode="auto">
          <a:xfrm>
            <a:off x="7304944" y="4618065"/>
            <a:ext cx="622194" cy="427178"/>
          </a:xfrm>
          <a:prstGeom prst="rect">
            <a:avLst/>
          </a:prstGeom>
          <a:noFill/>
        </p:spPr>
      </p:pic>
      <p:pic>
        <p:nvPicPr>
          <p:cNvPr id="9" name="Picture 4" descr="C:\Documents and Settings\Mark\Local Settings\Temporary Internet Files\Content.IE5\AO2K0QXV\MC900432530[1].png"/>
          <p:cNvPicPr>
            <a:picLocks noChangeAspect="1" noChangeArrowheads="1"/>
          </p:cNvPicPr>
          <p:nvPr/>
        </p:nvPicPr>
        <p:blipFill>
          <a:blip r:embed="rId2" cstate="print"/>
          <a:srcRect/>
          <a:stretch>
            <a:fillRect/>
          </a:stretch>
        </p:blipFill>
        <p:spPr bwMode="auto">
          <a:xfrm>
            <a:off x="7316664" y="5248777"/>
            <a:ext cx="622194" cy="427178"/>
          </a:xfrm>
          <a:prstGeom prst="rect">
            <a:avLst/>
          </a:prstGeom>
          <a:noFill/>
        </p:spPr>
      </p:pic>
      <p:sp>
        <p:nvSpPr>
          <p:cNvPr id="11" name="Title 1"/>
          <p:cNvSpPr txBox="1">
            <a:spLocks/>
          </p:cNvSpPr>
          <p:nvPr/>
        </p:nvSpPr>
        <p:spPr>
          <a:xfrm>
            <a:off x="1280160" y="365760"/>
            <a:ext cx="7550879" cy="82623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smtClean="0"/>
              <a:t>Case Example</a:t>
            </a:r>
            <a:endParaRPr lang="en-US" sz="2400" dirty="0"/>
          </a:p>
        </p:txBody>
      </p:sp>
    </p:spTree>
    <p:extLst>
      <p:ext uri="{BB962C8B-B14F-4D97-AF65-F5344CB8AC3E}">
        <p14:creationId xmlns:p14="http://schemas.microsoft.com/office/powerpoint/2010/main" val="352070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803106"/>
            <a:ext cx="8961121" cy="4109582"/>
          </a:xfrm>
        </p:spPr>
        <p:txBody>
          <a:bodyPr>
            <a:noAutofit/>
          </a:bodyPr>
          <a:lstStyle/>
          <a:p>
            <a:r>
              <a:rPr lang="en-US" sz="2400" dirty="0" smtClean="0"/>
              <a:t>The next staff meeting</a:t>
            </a:r>
          </a:p>
          <a:p>
            <a:pPr lvl="1"/>
            <a:r>
              <a:rPr lang="en-US" sz="2000" dirty="0" smtClean="0"/>
              <a:t>PMO Manager besieged with questions</a:t>
            </a:r>
          </a:p>
          <a:p>
            <a:pPr lvl="1"/>
            <a:r>
              <a:rPr lang="en-US" sz="2000" dirty="0" smtClean="0"/>
              <a:t>Common leadership team view of no real progress</a:t>
            </a:r>
          </a:p>
          <a:p>
            <a:pPr lvl="1"/>
            <a:r>
              <a:rPr lang="en-US" sz="2000" dirty="0" smtClean="0"/>
              <a:t>PMO Manager advised that most of the problems and issues were outside the scope of the “Coaching Model” PMO</a:t>
            </a:r>
          </a:p>
          <a:p>
            <a:r>
              <a:rPr lang="en-US" sz="2400" dirty="0" smtClean="0"/>
              <a:t>The next 6 months</a:t>
            </a:r>
          </a:p>
          <a:p>
            <a:pPr lvl="1"/>
            <a:r>
              <a:rPr lang="en-US" sz="2000" dirty="0" smtClean="0"/>
              <a:t>The PMs in the PMO were deployed to high priority projects</a:t>
            </a:r>
          </a:p>
          <a:p>
            <a:pPr lvl="1"/>
            <a:r>
              <a:rPr lang="en-US" sz="2000" dirty="0" smtClean="0"/>
              <a:t>PPM tool never fully deployed or used</a:t>
            </a:r>
          </a:p>
          <a:p>
            <a:pPr lvl="1"/>
            <a:r>
              <a:rPr lang="en-US" sz="2000" dirty="0" smtClean="0"/>
              <a:t>Methodology not followed</a:t>
            </a:r>
          </a:p>
          <a:p>
            <a:pPr lvl="1"/>
            <a:r>
              <a:rPr lang="en-US" sz="2000" dirty="0" smtClean="0"/>
              <a:t>Attendance at monthly training sessions dwindled to just a few people</a:t>
            </a:r>
          </a:p>
          <a:p>
            <a:r>
              <a:rPr lang="en-US" sz="2400" dirty="0" smtClean="0"/>
              <a:t>The first year anniversary of the PMO</a:t>
            </a:r>
          </a:p>
          <a:p>
            <a:pPr lvl="1"/>
            <a:r>
              <a:rPr lang="en-US" sz="2000" dirty="0" smtClean="0"/>
              <a:t>The PMO Manager resigned</a:t>
            </a:r>
          </a:p>
          <a:p>
            <a:pPr lvl="1"/>
            <a:r>
              <a:rPr lang="en-US" sz="2000" dirty="0" smtClean="0"/>
              <a:t>The CEO tried to convince the PMO Manager to stay</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rmAutofit/>
          </a:bodyPr>
          <a:lstStyle/>
          <a:p>
            <a:r>
              <a:rPr lang="en-US" sz="2400" dirty="0" smtClean="0"/>
              <a:t>The next staff meeting after the PMO Manager’s departure</a:t>
            </a:r>
          </a:p>
          <a:p>
            <a:pPr lvl="1"/>
            <a:r>
              <a:rPr lang="en-US" sz="2000" dirty="0" smtClean="0"/>
              <a:t>Half of the leadership team wanted to disband the PMO</a:t>
            </a:r>
          </a:p>
          <a:p>
            <a:pPr lvl="1"/>
            <a:r>
              <a:rPr lang="en-US" sz="2000" dirty="0" smtClean="0"/>
              <a:t>The other half and the CEO did not</a:t>
            </a:r>
          </a:p>
          <a:p>
            <a:r>
              <a:rPr lang="en-US" sz="2400" dirty="0" smtClean="0"/>
              <a:t>They all agreed to…</a:t>
            </a:r>
          </a:p>
          <a:p>
            <a:pPr lvl="1"/>
            <a:r>
              <a:rPr lang="en-US" sz="2000" dirty="0" smtClean="0"/>
              <a:t>They hired the wrong candidate</a:t>
            </a:r>
          </a:p>
          <a:p>
            <a:pPr lvl="1"/>
            <a:r>
              <a:rPr lang="en-US" sz="2000" dirty="0" smtClean="0"/>
              <a:t>If available, they wanted to hire Candidate #2</a:t>
            </a:r>
          </a:p>
        </p:txBody>
      </p:sp>
      <p:pic>
        <p:nvPicPr>
          <p:cNvPr id="4" name="Picture 6" descr="http://wildmanhangout.com/wordpress/wp-content/uploads/2009/06/buyers_20remorse_20pill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1375" y="4240044"/>
            <a:ext cx="2043951" cy="2286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724694"/>
          </a:xfrm>
        </p:spPr>
        <p:txBody>
          <a:bodyPr>
            <a:normAutofit/>
          </a:bodyPr>
          <a:lstStyle/>
          <a:p>
            <a:r>
              <a:rPr lang="en-US" sz="2400" dirty="0" smtClean="0"/>
              <a:t>Candidate #2 was hired</a:t>
            </a:r>
          </a:p>
          <a:p>
            <a:pPr lvl="1"/>
            <a:r>
              <a:rPr lang="en-US" sz="2000" dirty="0" smtClean="0"/>
              <a:t>Unlike the previous PMO Manager who quickly developed and announced his coaching model PMO plan…</a:t>
            </a:r>
          </a:p>
          <a:p>
            <a:r>
              <a:rPr lang="en-US" sz="2400" dirty="0" smtClean="0"/>
              <a:t>The 2nd PMO Manager </a:t>
            </a:r>
          </a:p>
          <a:p>
            <a:pPr lvl="1"/>
            <a:r>
              <a:rPr lang="en-US" sz="2000" dirty="0" smtClean="0"/>
              <a:t>Scheduled a working session with the leadership team to prioritize and agree upon they company’s key problems that would be “tackled” by the PMO and how they would “get to” Project Portfolio Management</a:t>
            </a:r>
          </a:p>
          <a:p>
            <a:pPr lvl="1"/>
            <a:r>
              <a:rPr lang="en-US" sz="2000" dirty="0" smtClean="0"/>
              <a:t>And prior to the working session, the PMO Manager distributed a one page business planning template and asked each member to come prepared with a working draft of their input</a:t>
            </a:r>
          </a:p>
          <a:p>
            <a:pPr lvl="2"/>
            <a:r>
              <a:rPr lang="en-US" sz="1800" dirty="0" err="1" smtClean="0"/>
              <a:t>Nemawashi</a:t>
            </a:r>
            <a:r>
              <a:rPr lang="en-US" sz="1800" dirty="0" smtClean="0"/>
              <a:t> – “The Toyota Way”</a:t>
            </a:r>
          </a:p>
          <a:p>
            <a:pPr lvl="2"/>
            <a:r>
              <a:rPr lang="en-US" sz="1800" dirty="0" smtClean="0"/>
              <a:t>Go around the roots</a:t>
            </a:r>
          </a:p>
          <a:p>
            <a:pPr lvl="2"/>
            <a:r>
              <a:rPr lang="en-US" sz="1800" dirty="0" smtClean="0"/>
              <a:t>Prior consultation</a:t>
            </a:r>
          </a:p>
        </p:txBody>
      </p:sp>
      <p:pic>
        <p:nvPicPr>
          <p:cNvPr id="4" name="Picture 6" descr="http://www.howto.co.uk/img/sections/12921/f0133-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3407" y="5648870"/>
            <a:ext cx="771525" cy="2743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t2.gstatic.com/images?q=tbn:ANd9GcT-n5BnJqGYm7tGQYatIaxA027ct9jSP5G0aZV0lHym2mRMPL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7512" y="5116152"/>
            <a:ext cx="1226820" cy="13716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57200" y="1892300"/>
            <a:ext cx="8138160" cy="4572000"/>
          </a:xfrm>
          <a:prstGeom prst="rect">
            <a:avLst/>
          </a:prstGeom>
          <a:noFill/>
          <a:ln>
            <a:solidFill>
              <a:schemeClr val="tx1"/>
            </a:solidFill>
          </a:ln>
        </p:spPr>
        <p:txBody>
          <a:bodyPr wrap="none" rtlCol="0">
            <a:spAutoFit/>
          </a:bodyPr>
          <a:lstStyle/>
          <a:p>
            <a:pPr marL="400050" indent="-400050">
              <a:buFont typeface="+mj-lt"/>
              <a:buAutoNum type="romanUcPeriod"/>
            </a:pPr>
            <a:r>
              <a:rPr lang="en-US" dirty="0" smtClean="0"/>
              <a:t>Top three problems to be solved by the PMO</a:t>
            </a:r>
          </a:p>
          <a:p>
            <a:pPr marL="857250" lvl="1" indent="-400050">
              <a:buFont typeface="+mj-lt"/>
              <a:buAutoNum type="romanUcPeriod"/>
            </a:pPr>
            <a:r>
              <a:rPr lang="en-US" dirty="0" smtClean="0"/>
              <a:t>________________________________________________________</a:t>
            </a:r>
          </a:p>
          <a:p>
            <a:pPr marL="857250" lvl="1" indent="-400050">
              <a:buFont typeface="+mj-lt"/>
              <a:buAutoNum type="romanUcPeriod"/>
            </a:pPr>
            <a:r>
              <a:rPr lang="en-US" dirty="0" smtClean="0"/>
              <a:t>________________________________________________________</a:t>
            </a:r>
          </a:p>
          <a:p>
            <a:pPr marL="857250" lvl="1" indent="-400050">
              <a:buFont typeface="+mj-lt"/>
              <a:buAutoNum type="romanUcPeriod"/>
            </a:pPr>
            <a:r>
              <a:rPr lang="en-US" dirty="0" smtClean="0"/>
              <a:t>________________________________________________________</a:t>
            </a:r>
          </a:p>
          <a:p>
            <a:pPr marL="400050" indent="-400050">
              <a:buFont typeface="+mj-lt"/>
              <a:buAutoNum type="romanUcPeriod"/>
            </a:pPr>
            <a:r>
              <a:rPr lang="en-US" dirty="0" smtClean="0"/>
              <a:t>Vision</a:t>
            </a:r>
          </a:p>
          <a:p>
            <a:pPr marL="857250" lvl="1" indent="-400050">
              <a:buFont typeface="+mj-lt"/>
              <a:buAutoNum type="romanUcPeriod"/>
            </a:pPr>
            <a:r>
              <a:rPr lang="en-US" dirty="0" smtClean="0"/>
              <a:t>The vision of the PMO is to __________________________________</a:t>
            </a:r>
          </a:p>
          <a:p>
            <a:pPr marL="400050" indent="-400050">
              <a:buFont typeface="+mj-lt"/>
              <a:buAutoNum type="romanUcPeriod"/>
            </a:pPr>
            <a:r>
              <a:rPr lang="en-US" dirty="0" smtClean="0"/>
              <a:t>Mission</a:t>
            </a:r>
          </a:p>
          <a:p>
            <a:pPr marL="857250" lvl="1" indent="-400050">
              <a:buFont typeface="+mj-lt"/>
              <a:buAutoNum type="romanUcPeriod"/>
            </a:pPr>
            <a:r>
              <a:rPr lang="en-US" dirty="0" smtClean="0"/>
              <a:t>The mission of the PMO is to _________________________________</a:t>
            </a:r>
          </a:p>
          <a:p>
            <a:pPr marL="400050" indent="-400050">
              <a:buFont typeface="+mj-lt"/>
              <a:buAutoNum type="romanUcPeriod"/>
            </a:pPr>
            <a:r>
              <a:rPr lang="en-US" dirty="0" smtClean="0"/>
              <a:t>Goals and objectives</a:t>
            </a:r>
          </a:p>
          <a:p>
            <a:pPr marL="857250" lvl="1" indent="-400050">
              <a:buFont typeface="+mj-lt"/>
              <a:buAutoNum type="romanUcPeriod"/>
            </a:pPr>
            <a:r>
              <a:rPr lang="en-US" dirty="0" smtClean="0"/>
              <a:t>The top three goals and objectives (how much by when) of the PMO</a:t>
            </a:r>
          </a:p>
          <a:p>
            <a:pPr marL="1314450" lvl="2" indent="-400050">
              <a:buFont typeface="+mj-lt"/>
              <a:buAutoNum type="romanUcPeriod"/>
            </a:pPr>
            <a:r>
              <a:rPr lang="en-US" sz="1400" dirty="0" smtClean="0"/>
              <a:t>Goal 1 __________________________________________</a:t>
            </a:r>
          </a:p>
          <a:p>
            <a:pPr marL="1771650" lvl="3" indent="-400050">
              <a:buFont typeface="+mj-lt"/>
              <a:buAutoNum type="romanUcPeriod"/>
            </a:pPr>
            <a:r>
              <a:rPr lang="en-US" sz="1400" dirty="0" smtClean="0"/>
              <a:t>Objectives  _________________________________</a:t>
            </a:r>
          </a:p>
          <a:p>
            <a:pPr marL="1314450" lvl="2" indent="-400050">
              <a:buFont typeface="+mj-lt"/>
              <a:buAutoNum type="romanUcPeriod"/>
            </a:pPr>
            <a:r>
              <a:rPr lang="en-US" sz="1400" dirty="0" smtClean="0"/>
              <a:t>Goal 2 __________________________________________</a:t>
            </a:r>
          </a:p>
          <a:p>
            <a:pPr marL="1771650" lvl="3" indent="-400050">
              <a:buFont typeface="+mj-lt"/>
              <a:buAutoNum type="romanUcPeriod"/>
            </a:pPr>
            <a:r>
              <a:rPr lang="en-US" sz="1400" dirty="0" smtClean="0"/>
              <a:t>Objectives  _________________________________</a:t>
            </a:r>
          </a:p>
          <a:p>
            <a:pPr marL="1314450" lvl="2" indent="-400050">
              <a:buFont typeface="+mj-lt"/>
              <a:buAutoNum type="romanUcPeriod"/>
            </a:pPr>
            <a:r>
              <a:rPr lang="en-US" sz="1400" dirty="0" smtClean="0"/>
              <a:t>Goal 3 __________________________________________</a:t>
            </a:r>
          </a:p>
          <a:p>
            <a:pPr marL="1771650" lvl="3" indent="-400050">
              <a:buFont typeface="+mj-lt"/>
              <a:buAutoNum type="romanUcPeriod"/>
            </a:pPr>
            <a:r>
              <a:rPr lang="en-US" sz="1400" dirty="0" smtClean="0"/>
              <a:t>Objectives  _________________________________</a:t>
            </a:r>
            <a:endParaRPr lang="en-US" dirty="0" smtClean="0"/>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1892300"/>
            <a:ext cx="8138160" cy="4572000"/>
          </a:xfrm>
          <a:prstGeom prst="rect">
            <a:avLst/>
          </a:prstGeom>
          <a:noFill/>
          <a:ln>
            <a:solidFill>
              <a:schemeClr val="tx1"/>
            </a:solidFill>
          </a:ln>
        </p:spPr>
        <p:txBody>
          <a:bodyPr wrap="square" rtlCol="0">
            <a:spAutoFit/>
          </a:bodyPr>
          <a:lstStyle/>
          <a:p>
            <a:pPr marL="400050" indent="-400050">
              <a:buFont typeface="+mj-lt"/>
              <a:buAutoNum type="romanUcPeriod"/>
            </a:pPr>
            <a:r>
              <a:rPr lang="en-US" dirty="0" smtClean="0"/>
              <a:t>Top three problems to be solved by the PMO</a:t>
            </a:r>
          </a:p>
          <a:p>
            <a:pPr marL="857250" lvl="1" indent="-400050">
              <a:buFont typeface="+mj-lt"/>
              <a:buAutoNum type="romanUcPeriod"/>
            </a:pPr>
            <a:r>
              <a:rPr lang="en-US" sz="1600" dirty="0" smtClean="0"/>
              <a:t>Poor forecasting and management of project-based revenue</a:t>
            </a:r>
          </a:p>
          <a:p>
            <a:pPr marL="857250" lvl="1" indent="-400050">
              <a:buFont typeface="+mj-lt"/>
              <a:buAutoNum type="romanUcPeriod"/>
            </a:pPr>
            <a:r>
              <a:rPr lang="en-US" sz="1600" dirty="0" smtClean="0"/>
              <a:t>Not enough capacity to perform more projects</a:t>
            </a:r>
          </a:p>
          <a:p>
            <a:pPr marL="857250" lvl="1" indent="-400050">
              <a:buFont typeface="+mj-lt"/>
              <a:buAutoNum type="romanUcPeriod"/>
            </a:pPr>
            <a:r>
              <a:rPr lang="en-US" sz="1600" dirty="0" smtClean="0"/>
              <a:t>Lack of visibility of all the projects of the company</a:t>
            </a:r>
          </a:p>
          <a:p>
            <a:pPr marL="400050" indent="-400050">
              <a:buFont typeface="+mj-lt"/>
              <a:buAutoNum type="romanUcPeriod"/>
            </a:pPr>
            <a:r>
              <a:rPr lang="en-US" dirty="0" smtClean="0"/>
              <a:t>Vision</a:t>
            </a:r>
          </a:p>
          <a:p>
            <a:pPr marL="857250" lvl="1" indent="-400050">
              <a:buFont typeface="+mj-lt"/>
              <a:buAutoNum type="romanUcPeriod"/>
            </a:pPr>
            <a:r>
              <a:rPr lang="en-US" sz="1600" dirty="0" smtClean="0"/>
              <a:t>To be an enabling and facilitating organization that is focused on, and accountable for, the project-based success of the company</a:t>
            </a:r>
          </a:p>
          <a:p>
            <a:pPr marL="400050" indent="-400050">
              <a:buFont typeface="+mj-lt"/>
              <a:buAutoNum type="romanUcPeriod"/>
            </a:pPr>
            <a:r>
              <a:rPr lang="en-US" dirty="0" smtClean="0"/>
              <a:t>Mission</a:t>
            </a:r>
          </a:p>
          <a:p>
            <a:pPr marL="857250" lvl="1" indent="-400050">
              <a:buFont typeface="+mj-lt"/>
              <a:buAutoNum type="romanUcPeriod"/>
            </a:pPr>
            <a:r>
              <a:rPr lang="en-US" sz="1600" dirty="0" smtClean="0"/>
              <a:t>To develop and execute annual plans and strategies that solve the major project-related problems faced by the company</a:t>
            </a:r>
          </a:p>
          <a:p>
            <a:pPr marL="400050" indent="-400050">
              <a:buFont typeface="+mj-lt"/>
              <a:buAutoNum type="romanUcPeriod"/>
            </a:pPr>
            <a:r>
              <a:rPr lang="en-US" dirty="0" smtClean="0"/>
              <a:t>Goals and objectives</a:t>
            </a:r>
          </a:p>
          <a:p>
            <a:pPr marL="857250" lvl="1" indent="-400050">
              <a:buFont typeface="+mj-lt"/>
              <a:buAutoNum type="romanUcPeriod"/>
            </a:pPr>
            <a:r>
              <a:rPr lang="en-US" sz="1400" dirty="0" smtClean="0"/>
              <a:t>The top three goals and objectives (how much by when) of the PMO</a:t>
            </a:r>
          </a:p>
          <a:p>
            <a:pPr marL="1314450" lvl="2" indent="-400050">
              <a:buFont typeface="+mj-lt"/>
              <a:buAutoNum type="romanUcPeriod"/>
            </a:pPr>
            <a:r>
              <a:rPr lang="en-US" sz="1400" dirty="0" smtClean="0"/>
              <a:t>Goal 1: Improve project revenue management</a:t>
            </a:r>
          </a:p>
          <a:p>
            <a:pPr marL="1771650" lvl="3" indent="-400050">
              <a:buFont typeface="+mj-lt"/>
              <a:buAutoNum type="romanUcPeriod"/>
            </a:pPr>
            <a:r>
              <a:rPr lang="en-US" sz="1400" dirty="0" smtClean="0"/>
              <a:t>Objectives: Reduce forecasting margin of error to 5 percent by year end</a:t>
            </a:r>
          </a:p>
          <a:p>
            <a:pPr marL="1314450" lvl="2" indent="-400050">
              <a:buFont typeface="+mj-lt"/>
              <a:buAutoNum type="romanUcPeriod"/>
            </a:pPr>
            <a:r>
              <a:rPr lang="en-US" sz="1400" dirty="0" smtClean="0"/>
              <a:t>Goal 2: Increase project capacity</a:t>
            </a:r>
          </a:p>
          <a:p>
            <a:pPr marL="1771650" lvl="3" indent="-400050">
              <a:buFont typeface="+mj-lt"/>
              <a:buAutoNum type="romanUcPeriod"/>
            </a:pPr>
            <a:r>
              <a:rPr lang="en-US" sz="1400" dirty="0" smtClean="0"/>
              <a:t>Objectives: 100% increase by year end</a:t>
            </a:r>
          </a:p>
          <a:p>
            <a:pPr marL="1314450" lvl="2" indent="-400050">
              <a:buFont typeface="+mj-lt"/>
              <a:buAutoNum type="romanUcPeriod"/>
            </a:pPr>
            <a:r>
              <a:rPr lang="en-US" sz="1400" dirty="0" smtClean="0"/>
              <a:t>Goal 3: Provide holistic view of all projects</a:t>
            </a:r>
          </a:p>
          <a:p>
            <a:pPr marL="1771650" lvl="3" indent="-400050">
              <a:buFont typeface="+mj-lt"/>
              <a:buAutoNum type="romanUcPeriod"/>
            </a:pPr>
            <a:r>
              <a:rPr lang="en-US" sz="1400" dirty="0" smtClean="0"/>
              <a:t>Objectives: Effective project reporting in place within 90 days</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661194"/>
          </a:xfrm>
        </p:spPr>
        <p:txBody>
          <a:bodyPr>
            <a:normAutofit/>
          </a:bodyPr>
          <a:lstStyle/>
          <a:p>
            <a:r>
              <a:rPr lang="en-US" sz="2400" dirty="0" smtClean="0"/>
              <a:t>By the end of the working session, the leadership team also agreed that:</a:t>
            </a:r>
          </a:p>
          <a:p>
            <a:pPr lvl="1"/>
            <a:r>
              <a:rPr lang="en-US" sz="2000" dirty="0" smtClean="0"/>
              <a:t>In order to arrive at effective PPM, </a:t>
            </a:r>
            <a:r>
              <a:rPr lang="en-US" sz="2000" dirty="0" smtClean="0">
                <a:solidFill>
                  <a:srgbClr val="FF0000"/>
                </a:solidFill>
              </a:rPr>
              <a:t>these core foundation goals must first be achieved</a:t>
            </a:r>
          </a:p>
          <a:p>
            <a:pPr lvl="1"/>
            <a:r>
              <a:rPr lang="en-US" sz="2000" dirty="0" smtClean="0"/>
              <a:t>And other areas of need would be secondary in importance over the next twelve months such as</a:t>
            </a:r>
          </a:p>
          <a:p>
            <a:pPr lvl="2"/>
            <a:r>
              <a:rPr lang="en-US" sz="1800" dirty="0" smtClean="0"/>
              <a:t>Business development getting resources for non-revenue producing projects</a:t>
            </a:r>
          </a:p>
          <a:p>
            <a:pPr lvl="2"/>
            <a:r>
              <a:rPr lang="en-US" sz="1800" dirty="0" smtClean="0"/>
              <a:t>Product development wanting to stop sales from borrowing development resources for high priority customer situations</a:t>
            </a:r>
          </a:p>
          <a:p>
            <a:r>
              <a:rPr lang="en-US" sz="2400" dirty="0" smtClean="0"/>
              <a:t>And, after the working session, members of the leadership team commented to the CEO on how different the approaches of the two PMO Managers had been</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rmAutofit/>
          </a:bodyPr>
          <a:lstStyle/>
          <a:p>
            <a:r>
              <a:rPr lang="en-US" sz="2400" dirty="0" smtClean="0"/>
              <a:t>PMO Strategy Development</a:t>
            </a:r>
          </a:p>
          <a:p>
            <a:pPr lvl="1"/>
            <a:r>
              <a:rPr lang="en-US" sz="2000" dirty="0" smtClean="0"/>
              <a:t>Change the roles of the existing 5 project managers in the PMO</a:t>
            </a:r>
          </a:p>
          <a:p>
            <a:pPr lvl="2"/>
            <a:r>
              <a:rPr lang="en-US" sz="1800" dirty="0" smtClean="0"/>
              <a:t>2 PMO Officers</a:t>
            </a:r>
          </a:p>
          <a:p>
            <a:pPr lvl="3"/>
            <a:r>
              <a:rPr lang="en-US" dirty="0" smtClean="0"/>
              <a:t>PMO Officer #1: Increasing project capacity</a:t>
            </a:r>
          </a:p>
          <a:p>
            <a:pPr lvl="4"/>
            <a:r>
              <a:rPr lang="en-US" dirty="0" smtClean="0"/>
              <a:t>Streamline methodology, training, and mentoring</a:t>
            </a:r>
          </a:p>
          <a:p>
            <a:pPr lvl="3"/>
            <a:r>
              <a:rPr lang="en-US" dirty="0" smtClean="0">
                <a:solidFill>
                  <a:srgbClr val="FF0000"/>
                </a:solidFill>
              </a:rPr>
              <a:t>PMO Officer #2: Effective reporting</a:t>
            </a:r>
          </a:p>
          <a:p>
            <a:pPr lvl="4"/>
            <a:r>
              <a:rPr lang="en-US" dirty="0" smtClean="0">
                <a:solidFill>
                  <a:srgbClr val="FF0000"/>
                </a:solidFill>
              </a:rPr>
              <a:t>Manage all aspects of the PPM system</a:t>
            </a:r>
          </a:p>
          <a:p>
            <a:pPr lvl="2"/>
            <a:r>
              <a:rPr lang="en-US" sz="1800" dirty="0" smtClean="0"/>
              <a:t>3 Project Managers</a:t>
            </a:r>
          </a:p>
          <a:p>
            <a:pPr lvl="3"/>
            <a:r>
              <a:rPr lang="en-US" dirty="0" smtClean="0"/>
              <a:t>Assigned to manage the large, complex and strategic projects</a:t>
            </a:r>
          </a:p>
          <a:p>
            <a:pPr lvl="1"/>
            <a:r>
              <a:rPr lang="en-US" sz="2000" dirty="0" smtClean="0"/>
              <a:t>Account Managers needed to be able to manage their own customer facing smaller projects, not lobby for the PMO to do it</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794793"/>
            <a:ext cx="8961121" cy="4030414"/>
          </a:xfrm>
        </p:spPr>
        <p:txBody>
          <a:bodyPr>
            <a:normAutofit/>
          </a:bodyPr>
          <a:lstStyle/>
          <a:p>
            <a:r>
              <a:rPr lang="en-US" sz="2400" dirty="0" smtClean="0"/>
              <a:t>PMO Strategy Development</a:t>
            </a:r>
          </a:p>
        </p:txBody>
      </p:sp>
      <p:graphicFrame>
        <p:nvGraphicFramePr>
          <p:cNvPr id="7" name="Diagram 6"/>
          <p:cNvGraphicFramePr/>
          <p:nvPr>
            <p:extLst>
              <p:ext uri="{D42A27DB-BD31-4B8C-83A1-F6EECF244321}">
                <p14:modId xmlns:p14="http://schemas.microsoft.com/office/powerpoint/2010/main" val="601824293"/>
              </p:ext>
            </p:extLst>
          </p:nvPr>
        </p:nvGraphicFramePr>
        <p:xfrm>
          <a:off x="5021032" y="2408700"/>
          <a:ext cx="2543176" cy="2571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572755696"/>
              </p:ext>
            </p:extLst>
          </p:nvPr>
        </p:nvGraphicFramePr>
        <p:xfrm>
          <a:off x="1809750" y="2989724"/>
          <a:ext cx="1647825" cy="1470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2122875" y="2541450"/>
            <a:ext cx="1009828" cy="461665"/>
          </a:xfrm>
          <a:prstGeom prst="rect">
            <a:avLst/>
          </a:prstGeom>
          <a:noFill/>
        </p:spPr>
        <p:txBody>
          <a:bodyPr wrap="none" rtlCol="0">
            <a:spAutoFit/>
          </a:bodyPr>
          <a:lstStyle/>
          <a:p>
            <a:r>
              <a:rPr lang="en-US" sz="2400" dirty="0" smtClean="0"/>
              <a:t>Before</a:t>
            </a:r>
            <a:endParaRPr lang="en-US" sz="2400" dirty="0"/>
          </a:p>
        </p:txBody>
      </p:sp>
      <p:sp>
        <p:nvSpPr>
          <p:cNvPr id="10" name="TextBox 9"/>
          <p:cNvSpPr txBox="1"/>
          <p:nvPr/>
        </p:nvSpPr>
        <p:spPr>
          <a:xfrm>
            <a:off x="5915683" y="2541450"/>
            <a:ext cx="817724" cy="461665"/>
          </a:xfrm>
          <a:prstGeom prst="rect">
            <a:avLst/>
          </a:prstGeom>
          <a:noFill/>
        </p:spPr>
        <p:txBody>
          <a:bodyPr wrap="none" rtlCol="0">
            <a:spAutoFit/>
          </a:bodyPr>
          <a:lstStyle/>
          <a:p>
            <a:r>
              <a:rPr lang="en-US" sz="2400" dirty="0" smtClean="0"/>
              <a:t>After</a:t>
            </a:r>
            <a:endParaRPr lang="en-US" sz="2400" dirty="0"/>
          </a:p>
        </p:txBody>
      </p:sp>
      <p:sp>
        <p:nvSpPr>
          <p:cNvPr id="11" name="TextBox 10"/>
          <p:cNvSpPr txBox="1"/>
          <p:nvPr/>
        </p:nvSpPr>
        <p:spPr>
          <a:xfrm>
            <a:off x="895744" y="4889500"/>
            <a:ext cx="3498980" cy="923330"/>
          </a:xfrm>
          <a:prstGeom prst="rect">
            <a:avLst/>
          </a:prstGeom>
          <a:noFill/>
        </p:spPr>
        <p:txBody>
          <a:bodyPr wrap="square" rtlCol="0">
            <a:spAutoFit/>
          </a:bodyPr>
          <a:lstStyle/>
          <a:p>
            <a:pPr algn="ctr"/>
            <a:r>
              <a:rPr lang="en-US" dirty="0" smtClean="0"/>
              <a:t>Best effort assignment of PMO resources to project opportunities and PMO tasks</a:t>
            </a:r>
          </a:p>
        </p:txBody>
      </p:sp>
      <p:sp>
        <p:nvSpPr>
          <p:cNvPr id="12" name="TextBox 11"/>
          <p:cNvSpPr txBox="1"/>
          <p:nvPr/>
        </p:nvSpPr>
        <p:spPr>
          <a:xfrm>
            <a:off x="4536035" y="4889500"/>
            <a:ext cx="3524250" cy="646331"/>
          </a:xfrm>
          <a:prstGeom prst="rect">
            <a:avLst/>
          </a:prstGeom>
          <a:noFill/>
        </p:spPr>
        <p:txBody>
          <a:bodyPr wrap="square" rtlCol="0">
            <a:spAutoFit/>
          </a:bodyPr>
          <a:lstStyle/>
          <a:p>
            <a:pPr algn="ctr"/>
            <a:r>
              <a:rPr lang="en-US" dirty="0" smtClean="0">
                <a:solidFill>
                  <a:srgbClr val="FF0000"/>
                </a:solidFill>
              </a:rPr>
              <a:t>Formal assignment of PMO resources to PMO and PPM goals</a:t>
            </a:r>
            <a:endParaRPr lang="en-US" dirty="0">
              <a:solidFill>
                <a:srgbClr val="FF0000"/>
              </a:solidFill>
            </a:endParaRPr>
          </a:p>
        </p:txBody>
      </p:sp>
      <p:cxnSp>
        <p:nvCxnSpPr>
          <p:cNvPr id="14" name="Straight Connector 13"/>
          <p:cNvCxnSpPr/>
          <p:nvPr/>
        </p:nvCxnSpPr>
        <p:spPr>
          <a:xfrm rot="5400000">
            <a:off x="2369688" y="4374551"/>
            <a:ext cx="4032985" cy="0"/>
          </a:xfrm>
          <a:prstGeom prst="line">
            <a:avLst/>
          </a:prstGeom>
        </p:spPr>
        <p:style>
          <a:lnRef idx="1">
            <a:schemeClr val="dk1"/>
          </a:lnRef>
          <a:fillRef idx="0">
            <a:schemeClr val="dk1"/>
          </a:fillRef>
          <a:effectRef idx="0">
            <a:schemeClr val="dk1"/>
          </a:effectRef>
          <a:fontRef idx="minor">
            <a:schemeClr val="tx1"/>
          </a:fontRef>
        </p:style>
      </p:cxnSp>
      <p:sp>
        <p:nvSpPr>
          <p:cNvPr id="13"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pic>
        <p:nvPicPr>
          <p:cNvPr id="7" name="Content Placeholder 6" descr="comic_setup_ppm.jpg"/>
          <p:cNvPicPr>
            <a:picLocks noGrp="1" noChangeAspect="1"/>
          </p:cNvPicPr>
          <p:nvPr>
            <p:ph sz="half" idx="1"/>
          </p:nvPr>
        </p:nvPicPr>
        <p:blipFill>
          <a:blip r:embed="rId2" cstate="print"/>
          <a:stretch>
            <a:fillRect/>
          </a:stretch>
        </p:blipFill>
        <p:spPr>
          <a:xfrm>
            <a:off x="548313" y="2103120"/>
            <a:ext cx="8001000" cy="3200400"/>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rmAutofit/>
          </a:bodyPr>
          <a:lstStyle/>
          <a:p>
            <a:r>
              <a:rPr lang="en-US" sz="2400" dirty="0" smtClean="0"/>
              <a:t>The next six months</a:t>
            </a:r>
          </a:p>
          <a:p>
            <a:pPr lvl="1"/>
            <a:r>
              <a:rPr lang="en-US" sz="2000" dirty="0" smtClean="0"/>
              <a:t>PMO Manager worked closely with the three project managers assigned to the large, complex customer-facing projects</a:t>
            </a:r>
          </a:p>
          <a:p>
            <a:pPr lvl="1"/>
            <a:r>
              <a:rPr lang="en-US" sz="2000" dirty="0" smtClean="0"/>
              <a:t>PMO Manager helped the PMO Officer streamline and right-size the project management methodology working with head of sales and the top account manager</a:t>
            </a:r>
          </a:p>
          <a:p>
            <a:pPr lvl="1"/>
            <a:r>
              <a:rPr lang="en-US" sz="2000" dirty="0" smtClean="0"/>
              <a:t>PMO Manager helped and provided oversight to the PMO Officer responsible for all aspects of the PPM system </a:t>
            </a:r>
          </a:p>
          <a:p>
            <a:r>
              <a:rPr lang="en-US" sz="2400" dirty="0" smtClean="0"/>
              <a:t>CEO and leadership team very happy with progress</a:t>
            </a:r>
          </a:p>
          <a:p>
            <a:pPr lvl="1"/>
            <a:r>
              <a:rPr lang="en-US" sz="2000" dirty="0" smtClean="0"/>
              <a:t>With the same team, the new PMO Manager accomplished more in 6 months than the previous PMO Manager accomplished in a year</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5"/>
          <p:cNvSpPr>
            <a:spLocks noGrp="1"/>
          </p:cNvSpPr>
          <p:nvPr>
            <p:ph sz="half" idx="1"/>
          </p:nvPr>
        </p:nvSpPr>
        <p:spPr>
          <a:xfrm>
            <a:off x="182880" y="1799202"/>
            <a:ext cx="8961121" cy="4072396"/>
          </a:xfrm>
        </p:spPr>
        <p:txBody>
          <a:bodyPr>
            <a:normAutofit/>
          </a:bodyPr>
          <a:lstStyle/>
          <a:p>
            <a:r>
              <a:rPr lang="en-US" sz="2400" dirty="0" smtClean="0"/>
              <a:t>What grade PMO manager #2 was given..!</a:t>
            </a:r>
          </a:p>
        </p:txBody>
      </p:sp>
      <p:graphicFrame>
        <p:nvGraphicFramePr>
          <p:cNvPr id="7" name="Table 6"/>
          <p:cNvGraphicFramePr>
            <a:graphicFrameLocks noGrp="1"/>
          </p:cNvGraphicFramePr>
          <p:nvPr>
            <p:extLst>
              <p:ext uri="{D42A27DB-BD31-4B8C-83A1-F6EECF244321}">
                <p14:modId xmlns:p14="http://schemas.microsoft.com/office/powerpoint/2010/main" val="2666516304"/>
              </p:ext>
            </p:extLst>
          </p:nvPr>
        </p:nvGraphicFramePr>
        <p:xfrm>
          <a:off x="685800" y="2667000"/>
          <a:ext cx="7620000" cy="3200400"/>
        </p:xfrm>
        <a:graphic>
          <a:graphicData uri="http://schemas.openxmlformats.org/drawingml/2006/table">
            <a:tbl>
              <a:tblPr firstRow="1" bandRow="1">
                <a:tableStyleId>{5C22544A-7EE6-4342-B048-85BDC9FD1C3A}</a:tableStyleId>
              </a:tblPr>
              <a:tblGrid>
                <a:gridCol w="1270000"/>
                <a:gridCol w="1270000"/>
                <a:gridCol w="1270000"/>
                <a:gridCol w="1270000"/>
                <a:gridCol w="1270000"/>
                <a:gridCol w="1270000"/>
              </a:tblGrid>
              <a:tr h="640080">
                <a:tc>
                  <a:txBody>
                    <a:bodyPr/>
                    <a:lstStyle/>
                    <a:p>
                      <a:endParaRPr lang="en-US" dirty="0"/>
                    </a:p>
                  </a:txBody>
                  <a:tcPr anchor="ctr">
                    <a:solidFill>
                      <a:srgbClr val="006699"/>
                    </a:solidFill>
                  </a:tcPr>
                </a:tc>
                <a:tc>
                  <a:txBody>
                    <a:bodyPr/>
                    <a:lstStyle/>
                    <a:p>
                      <a:pPr algn="ctr"/>
                      <a:r>
                        <a:rPr lang="en-US" dirty="0" smtClean="0"/>
                        <a:t>A</a:t>
                      </a:r>
                      <a:endParaRPr lang="en-US" dirty="0"/>
                    </a:p>
                  </a:txBody>
                  <a:tcPr anchor="ctr">
                    <a:solidFill>
                      <a:srgbClr val="006699"/>
                    </a:solidFill>
                  </a:tcPr>
                </a:tc>
                <a:tc>
                  <a:txBody>
                    <a:bodyPr/>
                    <a:lstStyle/>
                    <a:p>
                      <a:pPr algn="ctr"/>
                      <a:r>
                        <a:rPr lang="en-US" dirty="0" smtClean="0"/>
                        <a:t>B</a:t>
                      </a:r>
                      <a:endParaRPr lang="en-US" dirty="0"/>
                    </a:p>
                  </a:txBody>
                  <a:tcPr anchor="ctr">
                    <a:solidFill>
                      <a:srgbClr val="006699"/>
                    </a:solidFill>
                  </a:tcPr>
                </a:tc>
                <a:tc>
                  <a:txBody>
                    <a:bodyPr/>
                    <a:lstStyle/>
                    <a:p>
                      <a:pPr algn="ctr"/>
                      <a:r>
                        <a:rPr lang="en-US" dirty="0" smtClean="0"/>
                        <a:t>C</a:t>
                      </a:r>
                      <a:endParaRPr lang="en-US" dirty="0"/>
                    </a:p>
                  </a:txBody>
                  <a:tcPr anchor="ctr">
                    <a:solidFill>
                      <a:srgbClr val="006699"/>
                    </a:solidFill>
                  </a:tcPr>
                </a:tc>
                <a:tc>
                  <a:txBody>
                    <a:bodyPr/>
                    <a:lstStyle/>
                    <a:p>
                      <a:pPr algn="ctr"/>
                      <a:r>
                        <a:rPr lang="en-US" dirty="0" smtClean="0"/>
                        <a:t>D</a:t>
                      </a:r>
                      <a:endParaRPr lang="en-US" dirty="0"/>
                    </a:p>
                  </a:txBody>
                  <a:tcPr anchor="ctr">
                    <a:solidFill>
                      <a:srgbClr val="006699"/>
                    </a:solidFill>
                  </a:tcPr>
                </a:tc>
                <a:tc>
                  <a:txBody>
                    <a:bodyPr/>
                    <a:lstStyle/>
                    <a:p>
                      <a:pPr algn="ctr"/>
                      <a:r>
                        <a:rPr lang="en-US" dirty="0" smtClean="0"/>
                        <a:t>F</a:t>
                      </a:r>
                      <a:endParaRPr lang="en-US" dirty="0"/>
                    </a:p>
                  </a:txBody>
                  <a:tcPr anchor="ctr">
                    <a:solidFill>
                      <a:srgbClr val="006699"/>
                    </a:solidFill>
                  </a:tcPr>
                </a:tc>
              </a:tr>
              <a:tr h="640080">
                <a:tc>
                  <a:txBody>
                    <a:bodyPr/>
                    <a:lstStyle/>
                    <a:p>
                      <a:r>
                        <a:rPr lang="en-US" dirty="0" smtClean="0">
                          <a:solidFill>
                            <a:srgbClr val="003366"/>
                          </a:solidFill>
                        </a:rPr>
                        <a:t>Strategy</a:t>
                      </a: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Effort</a:t>
                      </a: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End Results</a:t>
                      </a:r>
                      <a:endParaRPr lang="en-US" dirty="0">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r>
              <a:tr h="640080">
                <a:tc>
                  <a:txBody>
                    <a:bodyPr/>
                    <a:lstStyle/>
                    <a:p>
                      <a:r>
                        <a:rPr lang="en-US" dirty="0" smtClean="0">
                          <a:solidFill>
                            <a:srgbClr val="003366"/>
                          </a:solidFill>
                        </a:rPr>
                        <a:t>Overall</a:t>
                      </a:r>
                      <a:endParaRPr lang="en-US" dirty="0">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a:solidFill>
                          <a:srgbClr val="003366"/>
                        </a:solidFill>
                      </a:endParaRPr>
                    </a:p>
                  </a:txBody>
                  <a:tcPr anchor="ctr"/>
                </a:tc>
                <a:tc>
                  <a:txBody>
                    <a:bodyPr/>
                    <a:lstStyle/>
                    <a:p>
                      <a:pPr algn="ctr"/>
                      <a:endParaRPr lang="en-US" dirty="0">
                        <a:solidFill>
                          <a:srgbClr val="003366"/>
                        </a:solidFill>
                      </a:endParaRPr>
                    </a:p>
                  </a:txBody>
                  <a:tcPr anchor="ctr"/>
                </a:tc>
                <a:tc>
                  <a:txBody>
                    <a:bodyPr/>
                    <a:lstStyle/>
                    <a:p>
                      <a:pPr algn="ctr"/>
                      <a:endParaRPr lang="en-US" dirty="0">
                        <a:solidFill>
                          <a:srgbClr val="003366"/>
                        </a:solidFill>
                      </a:endParaRPr>
                    </a:p>
                  </a:txBody>
                  <a:tcPr anchor="ctr"/>
                </a:tc>
              </a:tr>
            </a:tbl>
          </a:graphicData>
        </a:graphic>
      </p:graphicFrame>
      <p:pic>
        <p:nvPicPr>
          <p:cNvPr id="5" name="Picture 4" descr="C:\Documents and Settings\Mark\Local Settings\Temporary Internet Files\Content.IE5\AO2K0QXV\MC900432530[1].png"/>
          <p:cNvPicPr>
            <a:picLocks noChangeAspect="1" noChangeArrowheads="1"/>
          </p:cNvPicPr>
          <p:nvPr/>
        </p:nvPicPr>
        <p:blipFill>
          <a:blip r:embed="rId2" cstate="print"/>
          <a:srcRect/>
          <a:stretch>
            <a:fillRect/>
          </a:stretch>
        </p:blipFill>
        <p:spPr bwMode="auto">
          <a:xfrm>
            <a:off x="2976696" y="3393373"/>
            <a:ext cx="622194" cy="427178"/>
          </a:xfrm>
          <a:prstGeom prst="rect">
            <a:avLst/>
          </a:prstGeom>
          <a:noFill/>
        </p:spPr>
      </p:pic>
      <p:pic>
        <p:nvPicPr>
          <p:cNvPr id="6" name="Picture 4" descr="C:\Documents and Settings\Mark\Local Settings\Temporary Internet Files\Content.IE5\AO2K0QXV\MC900432530[1].png"/>
          <p:cNvPicPr>
            <a:picLocks noChangeAspect="1" noChangeArrowheads="1"/>
          </p:cNvPicPr>
          <p:nvPr/>
        </p:nvPicPr>
        <p:blipFill>
          <a:blip r:embed="rId2" cstate="print"/>
          <a:srcRect/>
          <a:stretch>
            <a:fillRect/>
          </a:stretch>
        </p:blipFill>
        <p:spPr bwMode="auto">
          <a:xfrm>
            <a:off x="2974348" y="4010017"/>
            <a:ext cx="622194" cy="427178"/>
          </a:xfrm>
          <a:prstGeom prst="rect">
            <a:avLst/>
          </a:prstGeom>
          <a:noFill/>
        </p:spPr>
      </p:pic>
      <p:pic>
        <p:nvPicPr>
          <p:cNvPr id="8" name="Picture 4" descr="C:\Documents and Settings\Mark\Local Settings\Temporary Internet Files\Content.IE5\AO2K0QXV\MC900432530[1].png"/>
          <p:cNvPicPr>
            <a:picLocks noChangeAspect="1" noChangeArrowheads="1"/>
          </p:cNvPicPr>
          <p:nvPr/>
        </p:nvPicPr>
        <p:blipFill>
          <a:blip r:embed="rId2" cstate="print"/>
          <a:srcRect/>
          <a:stretch>
            <a:fillRect/>
          </a:stretch>
        </p:blipFill>
        <p:spPr bwMode="auto">
          <a:xfrm>
            <a:off x="2986068" y="4668865"/>
            <a:ext cx="622194" cy="427178"/>
          </a:xfrm>
          <a:prstGeom prst="rect">
            <a:avLst/>
          </a:prstGeom>
          <a:noFill/>
        </p:spPr>
      </p:pic>
      <p:pic>
        <p:nvPicPr>
          <p:cNvPr id="9" name="Picture 4" descr="C:\Documents and Settings\Mark\Local Settings\Temporary Internet Files\Content.IE5\AO2K0QXV\MC900432530[1].png"/>
          <p:cNvPicPr>
            <a:picLocks noChangeAspect="1" noChangeArrowheads="1"/>
          </p:cNvPicPr>
          <p:nvPr/>
        </p:nvPicPr>
        <p:blipFill>
          <a:blip r:embed="rId2" cstate="print"/>
          <a:srcRect/>
          <a:stretch>
            <a:fillRect/>
          </a:stretch>
        </p:blipFill>
        <p:spPr bwMode="auto">
          <a:xfrm>
            <a:off x="2969652" y="5299577"/>
            <a:ext cx="622194" cy="427178"/>
          </a:xfrm>
          <a:prstGeom prst="rect">
            <a:avLst/>
          </a:prstGeom>
          <a:noFill/>
        </p:spPr>
      </p:pic>
      <p:sp>
        <p:nvSpPr>
          <p:cNvPr id="11"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extLst>
      <p:ext uri="{BB962C8B-B14F-4D97-AF65-F5344CB8AC3E}">
        <p14:creationId xmlns:p14="http://schemas.microsoft.com/office/powerpoint/2010/main" val="7309217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What was the difference..?</a:t>
            </a:r>
          </a:p>
          <a:p>
            <a:pPr lvl="1"/>
            <a:r>
              <a:rPr lang="en-US" sz="2000" dirty="0" smtClean="0"/>
              <a:t>It wasn’t …</a:t>
            </a:r>
          </a:p>
          <a:p>
            <a:pPr lvl="2"/>
            <a:r>
              <a:rPr lang="en-US" sz="1800" dirty="0" smtClean="0"/>
              <a:t>The five project managers in the PMO</a:t>
            </a:r>
          </a:p>
          <a:p>
            <a:pPr lvl="2"/>
            <a:r>
              <a:rPr lang="en-US" sz="1800" dirty="0" smtClean="0"/>
              <a:t>The new PMO Manager’s skill in project management, knowledge in methodology, or experience with PPM tools</a:t>
            </a:r>
            <a:endParaRPr lang="en-US" sz="2000" dirty="0" smtClean="0"/>
          </a:p>
          <a:p>
            <a:r>
              <a:rPr lang="en-US" sz="2400" dirty="0" smtClean="0"/>
              <a:t>The difference was all about focus..!</a:t>
            </a:r>
          </a:p>
          <a:p>
            <a:pPr lvl="1"/>
            <a:r>
              <a:rPr lang="en-US" sz="2000" dirty="0" smtClean="0"/>
              <a:t>PMO Manager #1 had the wrong focus</a:t>
            </a:r>
          </a:p>
          <a:p>
            <a:pPr lvl="2"/>
            <a:r>
              <a:rPr lang="en-US" sz="1800" dirty="0" smtClean="0"/>
              <a:t>A rush to “People, Process, and Tools”</a:t>
            </a:r>
          </a:p>
          <a:p>
            <a:pPr lvl="2"/>
            <a:r>
              <a:rPr lang="en-US" sz="1800" dirty="0" smtClean="0"/>
              <a:t>Minimal input from the leadership team on PMO strategy </a:t>
            </a:r>
          </a:p>
          <a:p>
            <a:pPr lvl="1"/>
            <a:r>
              <a:rPr lang="en-US" sz="2000" dirty="0" smtClean="0"/>
              <a:t>PMO Manager #2 was driven by needs of the business</a:t>
            </a:r>
          </a:p>
          <a:p>
            <a:pPr lvl="2"/>
            <a:r>
              <a:rPr lang="en-US" sz="1800" dirty="0" smtClean="0"/>
              <a:t>Problems to be solved by the PMO</a:t>
            </a:r>
          </a:p>
          <a:p>
            <a:pPr lvl="2"/>
            <a:r>
              <a:rPr lang="en-US" sz="1800" dirty="0" smtClean="0"/>
              <a:t>Vision, mission, goals and objectives of the leadership team</a:t>
            </a:r>
          </a:p>
          <a:p>
            <a:pPr lvl="2"/>
            <a:r>
              <a:rPr lang="en-US" sz="1800" dirty="0" smtClean="0"/>
              <a:t>PMO and PPM strategy a by-product of leadership team input</a:t>
            </a:r>
          </a:p>
          <a:p>
            <a:pPr lvl="2"/>
            <a:r>
              <a:rPr lang="en-US" sz="1800" dirty="0" smtClean="0"/>
              <a:t>Not a “tee it up and sell it” effort</a:t>
            </a:r>
          </a:p>
        </p:txBody>
      </p:sp>
      <p:pic>
        <p:nvPicPr>
          <p:cNvPr id="4" name="Picture 2" descr="http://t1.gstatic.com/images?q=tbn:ANd9GcQATmqlfL6IPr3hYQt28Z3QI43wxNZZ3ckKmjclX_Scho36Wkdx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4543" y="4334028"/>
            <a:ext cx="894657" cy="5486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t0.gstatic.com/images?q=tbn:ANd9GcQWUhdo2tI-DWe6cqj8ryFftLd4B5UscU9vYW-mxa8bazScRVxBO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85760" y="5685700"/>
            <a:ext cx="548640" cy="548640"/>
          </a:xfrm>
          <a:prstGeom prst="rect">
            <a:avLst/>
          </a:prstGeom>
          <a:noFill/>
          <a:extLst>
            <a:ext uri="{909E8E84-426E-40DD-AFC4-6F175D3DCCD1}">
              <a14:hiddenFill xmlns:a14="http://schemas.microsoft.com/office/drawing/2010/main">
                <a:solidFill>
                  <a:srgbClr val="FFFFFF"/>
                </a:solidFill>
              </a14:hiddenFill>
            </a:ext>
          </a:extLst>
        </p:spPr>
      </p:pic>
      <p:sp>
        <p:nvSpPr>
          <p:cNvPr id="7" name="Right Brace 6"/>
          <p:cNvSpPr/>
          <p:nvPr/>
        </p:nvSpPr>
        <p:spPr>
          <a:xfrm>
            <a:off x="7546144" y="4288308"/>
            <a:ext cx="274320" cy="64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e 7"/>
          <p:cNvSpPr/>
          <p:nvPr/>
        </p:nvSpPr>
        <p:spPr>
          <a:xfrm>
            <a:off x="7669992" y="5541508"/>
            <a:ext cx="274320" cy="10058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rmAutofit lnSpcReduction="10000"/>
          </a:bodyPr>
          <a:lstStyle/>
          <a:p>
            <a:r>
              <a:rPr lang="en-US" sz="2400" dirty="0" smtClean="0"/>
              <a:t>Case example insights and lessons learned</a:t>
            </a:r>
          </a:p>
          <a:p>
            <a:pPr lvl="1"/>
            <a:r>
              <a:rPr lang="en-US" sz="2000" dirty="0" smtClean="0"/>
              <a:t>There are many factors that can contribute to PPM execution difficulties and even outright failure</a:t>
            </a:r>
          </a:p>
          <a:p>
            <a:pPr lvl="2"/>
            <a:r>
              <a:rPr lang="en-US" sz="1800" dirty="0" smtClean="0"/>
              <a:t>Well intentioned people can have bad results</a:t>
            </a:r>
          </a:p>
          <a:p>
            <a:pPr lvl="2"/>
            <a:r>
              <a:rPr lang="en-US" sz="1800" dirty="0" smtClean="0"/>
              <a:t>Good processes based upon standards can fail</a:t>
            </a:r>
          </a:p>
          <a:p>
            <a:pPr lvl="2"/>
            <a:r>
              <a:rPr lang="en-US" sz="1800" dirty="0" smtClean="0"/>
              <a:t>Good tools can be set up, used, and produce a variety of outcomes</a:t>
            </a:r>
          </a:p>
          <a:p>
            <a:pPr lvl="2"/>
            <a:r>
              <a:rPr lang="en-US" sz="1800" dirty="0" smtClean="0"/>
              <a:t>Good training can be given at the wrong time or misapplied</a:t>
            </a:r>
          </a:p>
          <a:p>
            <a:pPr lvl="2"/>
            <a:r>
              <a:rPr lang="en-US" sz="1800" dirty="0" smtClean="0"/>
              <a:t>Business timings and windows of opportunity are always moving</a:t>
            </a:r>
          </a:p>
          <a:p>
            <a:pPr lvl="2"/>
            <a:r>
              <a:rPr lang="en-US" sz="1800" dirty="0" smtClean="0"/>
              <a:t>In addition to execution difficulties, organizational conflicts and competing interests can, and often do, exist</a:t>
            </a:r>
          </a:p>
          <a:p>
            <a:pPr lvl="2"/>
            <a:r>
              <a:rPr lang="en-US" sz="1800" dirty="0" smtClean="0"/>
              <a:t>And on and on… </a:t>
            </a:r>
          </a:p>
          <a:p>
            <a:pPr lvl="1"/>
            <a:r>
              <a:rPr lang="en-US" dirty="0" smtClean="0"/>
              <a:t>This all leads to risks that threaten PPM success</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Case Example</a:t>
            </a:r>
            <a:endParaRPr lang="en-US" sz="2400" b="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#1 – Shared vision, mission, goals, and objectives</a:t>
            </a:r>
          </a:p>
          <a:p>
            <a:r>
              <a:rPr lang="en-US" sz="2400" dirty="0" smtClean="0"/>
              <a:t>Risk #2 – Executive level support</a:t>
            </a:r>
          </a:p>
          <a:p>
            <a:r>
              <a:rPr lang="en-US" sz="2400" dirty="0" smtClean="0"/>
              <a:t>Risk #3 – Functional champion</a:t>
            </a:r>
          </a:p>
          <a:p>
            <a:r>
              <a:rPr lang="en-US" sz="2400" dirty="0" smtClean="0"/>
              <a:t>Risk #4 – Big bang vs. incremental adoption</a:t>
            </a:r>
          </a:p>
          <a:p>
            <a:r>
              <a:rPr lang="en-US" sz="2400" dirty="0" smtClean="0"/>
              <a:t>Risk #5 – Processes and metrics</a:t>
            </a:r>
          </a:p>
          <a:p>
            <a:r>
              <a:rPr lang="en-US" sz="2400" dirty="0" smtClean="0"/>
              <a:t>Risk #6 – Timeframe for analysis and decision making</a:t>
            </a:r>
          </a:p>
          <a:p>
            <a:r>
              <a:rPr lang="en-US" sz="2400" dirty="0" smtClean="0"/>
              <a:t>Risk #7 – Quantifying business value</a:t>
            </a:r>
          </a:p>
          <a:p>
            <a:r>
              <a:rPr lang="en-US" sz="2400" dirty="0" smtClean="0"/>
              <a:t>Risk #8 – Ensuring integrity of data</a:t>
            </a:r>
          </a:p>
          <a:p>
            <a:r>
              <a:rPr lang="en-US" sz="2400" dirty="0" smtClean="0"/>
              <a:t>Risk #9 – Tooling and architecture</a:t>
            </a:r>
          </a:p>
          <a:p>
            <a:r>
              <a:rPr lang="en-US" sz="2400" dirty="0" smtClean="0"/>
              <a:t>Risk #10 – Sustaining value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610"/>
            <a:ext cx="8961121" cy="4114380"/>
          </a:xfrm>
        </p:spPr>
        <p:txBody>
          <a:bodyPr>
            <a:normAutofit/>
          </a:bodyPr>
          <a:lstStyle/>
          <a:p>
            <a:r>
              <a:rPr lang="en-US" sz="2400" dirty="0" smtClean="0"/>
              <a:t>Risk #1 – Shared vision, mission, goals, and objectives</a:t>
            </a:r>
          </a:p>
        </p:txBody>
      </p:sp>
      <p:pic>
        <p:nvPicPr>
          <p:cNvPr id="7" name="Picture 6" descr="elephant-with-blind-men.jpg"/>
          <p:cNvPicPr>
            <a:picLocks noChangeAspect="1"/>
          </p:cNvPicPr>
          <p:nvPr/>
        </p:nvPicPr>
        <p:blipFill>
          <a:blip r:embed="rId2" cstate="print"/>
          <a:stretch>
            <a:fillRect/>
          </a:stretch>
        </p:blipFill>
        <p:spPr>
          <a:xfrm>
            <a:off x="543461" y="2192159"/>
            <a:ext cx="4026912" cy="3291840"/>
          </a:xfrm>
          <a:prstGeom prst="rect">
            <a:avLst/>
          </a:prstGeom>
        </p:spPr>
      </p:pic>
      <p:sp>
        <p:nvSpPr>
          <p:cNvPr id="8" name="TextBox 7"/>
          <p:cNvSpPr txBox="1"/>
          <p:nvPr/>
        </p:nvSpPr>
        <p:spPr>
          <a:xfrm>
            <a:off x="4702640" y="2569024"/>
            <a:ext cx="4441360" cy="2862322"/>
          </a:xfrm>
          <a:prstGeom prst="rect">
            <a:avLst/>
          </a:prstGeom>
          <a:noFill/>
        </p:spPr>
        <p:txBody>
          <a:bodyPr wrap="square" rtlCol="0">
            <a:spAutoFit/>
          </a:bodyPr>
          <a:lstStyle/>
          <a:p>
            <a:pPr>
              <a:buFont typeface="Wingdings" pitchFamily="2" charset="2"/>
              <a:buChar char="ü"/>
            </a:pPr>
            <a:r>
              <a:rPr lang="en-US" dirty="0" smtClean="0"/>
              <a:t>  What is the vision of PPM..?</a:t>
            </a:r>
          </a:p>
          <a:p>
            <a:pPr>
              <a:buFont typeface="Wingdings" pitchFamily="2" charset="2"/>
              <a:buChar char="ü"/>
            </a:pPr>
            <a:r>
              <a:rPr lang="en-US" dirty="0" smtClean="0"/>
              <a:t>  What problem are we solving..?</a:t>
            </a:r>
          </a:p>
          <a:p>
            <a:pPr>
              <a:buFont typeface="Wingdings" pitchFamily="2" charset="2"/>
              <a:buChar char="ü"/>
            </a:pPr>
            <a:r>
              <a:rPr lang="en-US" dirty="0" smtClean="0"/>
              <a:t>  Who needs to be involved..?</a:t>
            </a:r>
          </a:p>
          <a:p>
            <a:pPr>
              <a:buFont typeface="Wingdings" pitchFamily="2" charset="2"/>
              <a:buChar char="ü"/>
            </a:pPr>
            <a:r>
              <a:rPr lang="en-US" dirty="0" smtClean="0"/>
              <a:t>  What does PPM include..?</a:t>
            </a:r>
          </a:p>
          <a:p>
            <a:pPr>
              <a:buFont typeface="Wingdings" pitchFamily="2" charset="2"/>
              <a:buChar char="ü"/>
            </a:pPr>
            <a:r>
              <a:rPr lang="en-US" dirty="0" smtClean="0"/>
              <a:t>  All projects, really..?</a:t>
            </a:r>
          </a:p>
          <a:p>
            <a:pPr>
              <a:buFont typeface="Wingdings" pitchFamily="2" charset="2"/>
              <a:buChar char="ü"/>
            </a:pPr>
            <a:r>
              <a:rPr lang="en-US" dirty="0" smtClean="0"/>
              <a:t>  All business strategies, really..?</a:t>
            </a:r>
          </a:p>
          <a:p>
            <a:pPr>
              <a:buFont typeface="Wingdings" pitchFamily="2" charset="2"/>
              <a:buChar char="ü"/>
            </a:pPr>
            <a:r>
              <a:rPr lang="en-US" dirty="0" smtClean="0"/>
              <a:t>  Does PPM change with time..?</a:t>
            </a:r>
          </a:p>
          <a:p>
            <a:pPr>
              <a:buFont typeface="Wingdings" pitchFamily="2" charset="2"/>
              <a:buChar char="ü"/>
            </a:pPr>
            <a:r>
              <a:rPr lang="en-US" dirty="0" smtClean="0"/>
              <a:t>  Driven by standards..?</a:t>
            </a:r>
          </a:p>
          <a:p>
            <a:pPr>
              <a:buFont typeface="Wingdings" pitchFamily="2" charset="2"/>
              <a:buChar char="ü"/>
            </a:pPr>
            <a:r>
              <a:rPr lang="en-US" dirty="0" smtClean="0"/>
              <a:t>  Driven by needs of the business..?</a:t>
            </a:r>
          </a:p>
          <a:p>
            <a:endParaRPr lang="en-US" dirty="0"/>
          </a:p>
        </p:txBody>
      </p:sp>
      <p:sp>
        <p:nvSpPr>
          <p:cNvPr id="9"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t2.gstatic.com/images?q=tbn:ANd9GcRWYvXa8GOdhU3vgNFb0l5E2NC4bz41_llan2ABHxloEj3m__M&amp;t=1&amp;usg=__RkiQF8rViisYdlMTr2Lun7D_8k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0945" y="4327640"/>
            <a:ext cx="2266950" cy="2019301"/>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#2 – Executive level support</a:t>
            </a:r>
          </a:p>
          <a:p>
            <a:pPr lvl="1"/>
            <a:r>
              <a:rPr lang="en-US" sz="2000" dirty="0" smtClean="0"/>
              <a:t>Start at the top with senior management </a:t>
            </a:r>
          </a:p>
          <a:p>
            <a:pPr lvl="2"/>
            <a:r>
              <a:rPr lang="en-US" sz="1800" dirty="0" smtClean="0"/>
              <a:t>Ownership and participation, not just buy-in</a:t>
            </a:r>
          </a:p>
          <a:p>
            <a:pPr lvl="1"/>
            <a:r>
              <a:rPr lang="en-US" sz="2000" dirty="0" smtClean="0"/>
              <a:t>Focus on business objectives from the start</a:t>
            </a:r>
          </a:p>
          <a:p>
            <a:pPr lvl="2"/>
            <a:r>
              <a:rPr lang="en-US" sz="1800" dirty="0" smtClean="0"/>
              <a:t>Leadership team consensus, not squeaky-wheel driven</a:t>
            </a:r>
          </a:p>
          <a:p>
            <a:pPr lvl="1"/>
            <a:r>
              <a:rPr lang="en-US" sz="2000" dirty="0" smtClean="0"/>
              <a:t>Immediate establishment and application of the PPM framework</a:t>
            </a:r>
          </a:p>
          <a:p>
            <a:pPr lvl="1"/>
            <a:r>
              <a:rPr lang="en-US" sz="2000" dirty="0" smtClean="0"/>
              <a:t>Establishment of the communications framework</a:t>
            </a:r>
          </a:p>
          <a:p>
            <a:pPr lvl="1"/>
            <a:r>
              <a:rPr lang="en-US" sz="2000" dirty="0" smtClean="0"/>
              <a:t>Reserved powers for executive discretion</a:t>
            </a:r>
          </a:p>
        </p:txBody>
      </p:sp>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#3 – Functional champion</a:t>
            </a:r>
          </a:p>
          <a:p>
            <a:pPr lvl="1"/>
            <a:r>
              <a:rPr lang="en-US" sz="2000" dirty="0" smtClean="0"/>
              <a:t>PPM requires an executive level functional champion, the most interested executive in “increasing capability”</a:t>
            </a:r>
          </a:p>
          <a:p>
            <a:pPr lvl="2"/>
            <a:r>
              <a:rPr lang="en-US" sz="1800" dirty="0" smtClean="0"/>
              <a:t>Chief Operating Officer</a:t>
            </a:r>
          </a:p>
          <a:p>
            <a:pPr lvl="2"/>
            <a:r>
              <a:rPr lang="en-US" sz="1800" dirty="0" smtClean="0"/>
              <a:t>Chief Financial Officer</a:t>
            </a:r>
          </a:p>
          <a:p>
            <a:pPr lvl="2"/>
            <a:r>
              <a:rPr lang="en-US" sz="1800" dirty="0" smtClean="0"/>
              <a:t>Chief Strategy Officer</a:t>
            </a:r>
          </a:p>
          <a:p>
            <a:pPr lvl="2"/>
            <a:r>
              <a:rPr lang="en-US" sz="1800" dirty="0" smtClean="0"/>
              <a:t>SVP of Manufacturing</a:t>
            </a:r>
          </a:p>
          <a:p>
            <a:pPr lvl="2"/>
            <a:r>
              <a:rPr lang="en-US" sz="1800" dirty="0" smtClean="0"/>
              <a:t>SVP of Sales and Marketing</a:t>
            </a:r>
          </a:p>
          <a:p>
            <a:pPr lvl="1"/>
            <a:r>
              <a:rPr lang="en-US" sz="2000" dirty="0" smtClean="0"/>
              <a:t>The functional champion is not the PPM staff</a:t>
            </a:r>
          </a:p>
          <a:p>
            <a:pPr lvl="2"/>
            <a:r>
              <a:rPr lang="en-US" sz="1800" dirty="0" smtClean="0"/>
              <a:t>Not the PMO manager</a:t>
            </a:r>
          </a:p>
          <a:p>
            <a:pPr lvl="2"/>
            <a:r>
              <a:rPr lang="en-US" sz="1800" dirty="0" smtClean="0"/>
              <a:t>Not the executive to whom the PMO reports</a:t>
            </a:r>
          </a:p>
        </p:txBody>
      </p:sp>
      <p:pic>
        <p:nvPicPr>
          <p:cNvPr id="5" name="Picture 14" descr="http://www.womenpr.com/site/images/stories/leadershi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5545" y="2922637"/>
            <a:ext cx="1554480" cy="155448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#4 – Big bang vs. incremental adoption</a:t>
            </a:r>
          </a:p>
          <a:p>
            <a:pPr lvl="1"/>
            <a:r>
              <a:rPr lang="en-US" sz="2000" dirty="0" smtClean="0"/>
              <a:t>Don’t overwhelm the organization with a big bang approach</a:t>
            </a:r>
          </a:p>
          <a:p>
            <a:pPr lvl="2"/>
            <a:r>
              <a:rPr lang="en-US" sz="1800" dirty="0" smtClean="0"/>
              <a:t>Use GAP analysis to identify PPM focus areas</a:t>
            </a:r>
          </a:p>
          <a:p>
            <a:pPr lvl="2"/>
            <a:r>
              <a:rPr lang="en-US" sz="1800" dirty="0" smtClean="0"/>
              <a:t>Use Proof of Concept parallel to planning and budgeting</a:t>
            </a:r>
          </a:p>
          <a:p>
            <a:pPr lvl="2"/>
            <a:r>
              <a:rPr lang="en-US" sz="1800" dirty="0" smtClean="0"/>
              <a:t>Don’t expect perfect information when rolling out PPM</a:t>
            </a:r>
          </a:p>
          <a:p>
            <a:pPr lvl="2"/>
            <a:r>
              <a:rPr lang="en-US" sz="1800" dirty="0" smtClean="0"/>
              <a:t>It takes time to get systems in place</a:t>
            </a:r>
          </a:p>
          <a:p>
            <a:pPr lvl="2"/>
            <a:r>
              <a:rPr lang="en-US" sz="1800" dirty="0" smtClean="0"/>
              <a:t>Data integrity is typically not a “tool” issue</a:t>
            </a:r>
          </a:p>
          <a:p>
            <a:pPr lvl="1"/>
            <a:r>
              <a:rPr lang="en-US" sz="2000" dirty="0" smtClean="0"/>
              <a:t>Having said that…</a:t>
            </a:r>
          </a:p>
          <a:p>
            <a:pPr lvl="2"/>
            <a:r>
              <a:rPr lang="en-US" dirty="0" smtClean="0"/>
              <a:t>Some organizations do respond better to a big bang approach</a:t>
            </a:r>
          </a:p>
          <a:p>
            <a:pPr lvl="3"/>
            <a:r>
              <a:rPr lang="en-US" dirty="0" smtClean="0"/>
              <a:t>Commitment</a:t>
            </a:r>
          </a:p>
          <a:p>
            <a:pPr lvl="3"/>
            <a:r>
              <a:rPr lang="en-US" dirty="0" smtClean="0"/>
              <a:t>Focus</a:t>
            </a:r>
          </a:p>
          <a:p>
            <a:pPr lvl="3"/>
            <a:r>
              <a:rPr lang="en-US" dirty="0" smtClean="0"/>
              <a:t>Team speed</a:t>
            </a:r>
          </a:p>
          <a:p>
            <a:pPr lvl="3"/>
            <a:r>
              <a:rPr lang="en-US" dirty="0" smtClean="0"/>
              <a:t>“Burn the ships”</a:t>
            </a:r>
          </a:p>
        </p:txBody>
      </p:sp>
      <p:grpSp>
        <p:nvGrpSpPr>
          <p:cNvPr id="8" name="Group 7"/>
          <p:cNvGrpSpPr/>
          <p:nvPr/>
        </p:nvGrpSpPr>
        <p:grpSpPr>
          <a:xfrm>
            <a:off x="3755112" y="5085995"/>
            <a:ext cx="4341517" cy="1188721"/>
            <a:chOff x="3609972" y="4937761"/>
            <a:chExt cx="4341517" cy="1371601"/>
          </a:xfrm>
          <a:effectLst>
            <a:outerShdw blurRad="50800" dist="38100" dir="2700000" algn="tl" rotWithShape="0">
              <a:prstClr val="black">
                <a:alpha val="40000"/>
              </a:prstClr>
            </a:outerShdw>
          </a:effectLst>
        </p:grpSpPr>
        <p:pic>
          <p:nvPicPr>
            <p:cNvPr id="7170" name="Picture 2" descr="http://www.davidslonim.com/stuff/contentmgr/files/2a11123e57857e5d44f315eaab8cee3c/misc/web_salomon_burning_ships.jpg"/>
            <p:cNvPicPr>
              <a:picLocks noChangeAspect="1" noChangeArrowheads="1"/>
            </p:cNvPicPr>
            <p:nvPr/>
          </p:nvPicPr>
          <p:blipFill>
            <a:blip r:embed="rId2" cstate="print"/>
            <a:srcRect t="7771" b="8521"/>
            <a:stretch>
              <a:fillRect/>
            </a:stretch>
          </p:blipFill>
          <p:spPr bwMode="auto">
            <a:xfrm>
              <a:off x="3609972" y="4937761"/>
              <a:ext cx="2171635" cy="1371600"/>
            </a:xfrm>
            <a:prstGeom prst="rect">
              <a:avLst/>
            </a:prstGeom>
            <a:noFill/>
          </p:spPr>
        </p:pic>
        <p:pic>
          <p:nvPicPr>
            <p:cNvPr id="7" name="Picture 2" descr="http://www.davidslonim.com/stuff/contentmgr/files/2a11123e57857e5d44f315eaab8cee3c/misc/web_salomon_burning_ships.jpg"/>
            <p:cNvPicPr>
              <a:picLocks noChangeAspect="1" noChangeArrowheads="1"/>
            </p:cNvPicPr>
            <p:nvPr/>
          </p:nvPicPr>
          <p:blipFill>
            <a:blip r:embed="rId2" cstate="print"/>
            <a:srcRect t="7771" b="8521"/>
            <a:stretch>
              <a:fillRect/>
            </a:stretch>
          </p:blipFill>
          <p:spPr bwMode="auto">
            <a:xfrm flipH="1">
              <a:off x="5779854" y="4937762"/>
              <a:ext cx="2171635" cy="1371600"/>
            </a:xfrm>
            <a:prstGeom prst="rect">
              <a:avLst/>
            </a:prstGeom>
            <a:noFill/>
          </p:spPr>
        </p:pic>
      </p:grpSp>
      <p:sp>
        <p:nvSpPr>
          <p:cNvPr id="9"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#5 – Processes and metrics</a:t>
            </a:r>
          </a:p>
          <a:p>
            <a:pPr lvl="1"/>
            <a:r>
              <a:rPr lang="en-US" sz="2000" dirty="0" smtClean="0"/>
              <a:t>Processes</a:t>
            </a:r>
          </a:p>
          <a:p>
            <a:pPr lvl="2"/>
            <a:r>
              <a:rPr lang="en-US" sz="1800" dirty="0" smtClean="0"/>
              <a:t>Governance</a:t>
            </a:r>
          </a:p>
          <a:p>
            <a:pPr lvl="2"/>
            <a:r>
              <a:rPr lang="en-US" sz="1800" dirty="0" smtClean="0"/>
              <a:t>Portfolio management</a:t>
            </a:r>
          </a:p>
          <a:p>
            <a:pPr lvl="3"/>
            <a:r>
              <a:rPr lang="en-US" dirty="0" smtClean="0"/>
              <a:t>Project management</a:t>
            </a:r>
          </a:p>
          <a:p>
            <a:pPr lvl="4"/>
            <a:r>
              <a:rPr lang="en-US" sz="1600" dirty="0" smtClean="0"/>
              <a:t>PMBOK, SDLC, Agile</a:t>
            </a:r>
          </a:p>
          <a:p>
            <a:pPr lvl="4"/>
            <a:r>
              <a:rPr lang="en-US" sz="1600" dirty="0" smtClean="0"/>
              <a:t>Flexible to project type, size, and class</a:t>
            </a:r>
          </a:p>
          <a:p>
            <a:pPr lvl="3"/>
            <a:r>
              <a:rPr lang="en-US" dirty="0" smtClean="0"/>
              <a:t>Program management</a:t>
            </a:r>
          </a:p>
          <a:p>
            <a:pPr lvl="1"/>
            <a:r>
              <a:rPr lang="en-US" sz="2000" dirty="0" smtClean="0"/>
              <a:t>Big “M” metrics related to the organization and accountability</a:t>
            </a:r>
          </a:p>
          <a:p>
            <a:pPr lvl="2"/>
            <a:r>
              <a:rPr lang="en-US" sz="1800" dirty="0" smtClean="0"/>
              <a:t>Vision, mission, goals, objectives (how much by when)</a:t>
            </a:r>
          </a:p>
          <a:p>
            <a:pPr lvl="3"/>
            <a:r>
              <a:rPr lang="en-US" sz="1600" dirty="0" smtClean="0"/>
              <a:t>Note: beware of “initiatives” and “KPIs” as an organizational measurement</a:t>
            </a:r>
          </a:p>
          <a:p>
            <a:pPr lvl="1"/>
            <a:r>
              <a:rPr lang="en-US" sz="2000" dirty="0" smtClean="0"/>
              <a:t>Little “m” metrics related to PPM</a:t>
            </a:r>
          </a:p>
          <a:p>
            <a:pPr lvl="2"/>
            <a:r>
              <a:rPr lang="en-US" sz="1800" dirty="0" smtClean="0"/>
              <a:t>Portfolio dashboards, program and project scorecards</a:t>
            </a:r>
          </a:p>
          <a:p>
            <a:pPr lvl="2"/>
            <a:r>
              <a:rPr lang="en-US" sz="1800" dirty="0" smtClean="0"/>
              <a:t>Balanced scorecards and KPIs</a:t>
            </a:r>
          </a:p>
          <a:p>
            <a:pPr lvl="3"/>
            <a:r>
              <a:rPr lang="en-US" sz="1600" dirty="0" smtClean="0"/>
              <a:t>Assessment and improvement in multiple areas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1" y="1915459"/>
            <a:ext cx="2053702" cy="1945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Jump right into People, Process, and Tools..? No, never..!</a:t>
            </a:r>
          </a:p>
          <a:p>
            <a:r>
              <a:rPr lang="en-US" sz="2400" dirty="0" smtClean="0"/>
              <a:t>Sell the PMO and PPM..? No, never..!</a:t>
            </a:r>
          </a:p>
          <a:p>
            <a:r>
              <a:rPr lang="en-US" sz="2400" dirty="0" smtClean="0"/>
              <a:t>Why..?</a:t>
            </a:r>
          </a:p>
          <a:p>
            <a:pPr lvl="1"/>
            <a:r>
              <a:rPr lang="en-US" sz="2000" dirty="0" smtClean="0"/>
              <a:t>For many executives considering the implementation of a new PMO and PPM, no sooner is the potential for a PMO and PPM mentioned than a runaway freight train leaves the station fully loaded with ideas and opinions about people, process, tools, and other things</a:t>
            </a:r>
          </a:p>
          <a:p>
            <a:pPr lvl="1"/>
            <a:r>
              <a:rPr lang="en-US" sz="2000" dirty="0" smtClean="0"/>
              <a:t>Almost always, lost in the debate is the definition and understanding of the business needs for the PMO and PPM, the customers of the PMO and PPM, the specific goals that need to be reached, and the problems that need to be solved</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#6 – Timeframe for analysis and decision making</a:t>
            </a:r>
          </a:p>
          <a:p>
            <a:pPr lvl="1"/>
            <a:r>
              <a:rPr lang="en-US" sz="2000" dirty="0" smtClean="0"/>
              <a:t>Governance process</a:t>
            </a:r>
          </a:p>
          <a:p>
            <a:pPr lvl="2"/>
            <a:r>
              <a:rPr lang="en-US" sz="1800" dirty="0" smtClean="0"/>
              <a:t>Timing</a:t>
            </a:r>
          </a:p>
          <a:p>
            <a:pPr lvl="3"/>
            <a:r>
              <a:rPr lang="en-US" sz="1600" dirty="0" smtClean="0"/>
              <a:t>When are decisions made? </a:t>
            </a:r>
          </a:p>
          <a:p>
            <a:pPr lvl="3"/>
            <a:r>
              <a:rPr lang="en-US" sz="1600" dirty="0" smtClean="0"/>
              <a:t>Annually, quarterly, over multiple years?</a:t>
            </a:r>
          </a:p>
          <a:p>
            <a:pPr lvl="2"/>
            <a:r>
              <a:rPr lang="en-US" sz="1800" dirty="0" smtClean="0"/>
              <a:t>Decision style</a:t>
            </a:r>
          </a:p>
          <a:p>
            <a:pPr lvl="3"/>
            <a:r>
              <a:rPr lang="en-US" sz="1600" dirty="0" smtClean="0"/>
              <a:t>Consensus, by voting, dictatorial..?</a:t>
            </a:r>
          </a:p>
          <a:p>
            <a:pPr lvl="2"/>
            <a:r>
              <a:rPr lang="en-US" sz="1800" dirty="0" smtClean="0"/>
              <a:t>Organizational level</a:t>
            </a:r>
          </a:p>
          <a:p>
            <a:pPr lvl="3"/>
            <a:r>
              <a:rPr lang="en-US" sz="1600" dirty="0" smtClean="0"/>
              <a:t>Board, steering committee, executive team, PMO..?</a:t>
            </a:r>
          </a:p>
          <a:p>
            <a:pPr lvl="2"/>
            <a:r>
              <a:rPr lang="en-US" sz="1800" dirty="0" smtClean="0"/>
              <a:t>Thresholds</a:t>
            </a:r>
          </a:p>
          <a:p>
            <a:pPr lvl="3"/>
            <a:r>
              <a:rPr lang="en-US" sz="1600" dirty="0" smtClean="0"/>
              <a:t>Budgets, headcount, cross organization synergies..?</a:t>
            </a:r>
          </a:p>
          <a:p>
            <a:pPr lvl="2"/>
            <a:r>
              <a:rPr lang="en-US" sz="1800" dirty="0" smtClean="0"/>
              <a:t>Decision Criteria</a:t>
            </a:r>
          </a:p>
          <a:p>
            <a:pPr lvl="3"/>
            <a:r>
              <a:rPr lang="en-US" sz="1600" dirty="0" smtClean="0"/>
              <a:t>Financial criteria, strategic fit, risk levels, technology fit..?</a:t>
            </a:r>
          </a:p>
          <a:p>
            <a:pPr lvl="2"/>
            <a:r>
              <a:rPr lang="en-US" sz="1800" dirty="0" smtClean="0"/>
              <a:t>Decisions</a:t>
            </a:r>
          </a:p>
          <a:p>
            <a:pPr lvl="3"/>
            <a:r>
              <a:rPr lang="en-US" sz="1600" dirty="0" smtClean="0"/>
              <a:t>Origination, prioritization, funding, tracking, rescue, termination..?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14404" y="2996801"/>
            <a:ext cx="1908544" cy="1227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#7 – Quantifying business value</a:t>
            </a:r>
          </a:p>
          <a:p>
            <a:pPr lvl="1"/>
            <a:r>
              <a:rPr lang="en-US" sz="2000" dirty="0" smtClean="0"/>
              <a:t>Common currency</a:t>
            </a:r>
          </a:p>
          <a:p>
            <a:pPr lvl="2"/>
            <a:r>
              <a:rPr lang="en-US" sz="1800" dirty="0" smtClean="0"/>
              <a:t>4 to 7 Drivers</a:t>
            </a:r>
          </a:p>
          <a:p>
            <a:pPr lvl="2"/>
            <a:r>
              <a:rPr lang="en-US" sz="1800" dirty="0" smtClean="0"/>
              <a:t>Weighted values</a:t>
            </a:r>
          </a:p>
          <a:p>
            <a:pPr lvl="2"/>
            <a:r>
              <a:rPr lang="en-US" sz="1800" dirty="0" smtClean="0"/>
              <a:t>Pair analysis</a:t>
            </a:r>
          </a:p>
          <a:p>
            <a:pPr lvl="2"/>
            <a:r>
              <a:rPr lang="en-US" sz="1800" dirty="0" smtClean="0"/>
              <a:t>Timing and lagging indicators</a:t>
            </a:r>
          </a:p>
          <a:p>
            <a:pPr lvl="1"/>
            <a:r>
              <a:rPr lang="en-US" sz="2000" dirty="0" smtClean="0"/>
              <a:t>Justification</a:t>
            </a:r>
          </a:p>
          <a:p>
            <a:pPr lvl="2"/>
            <a:r>
              <a:rPr lang="en-US" sz="1800" dirty="0" smtClean="0"/>
              <a:t>Break even analysis</a:t>
            </a:r>
          </a:p>
          <a:p>
            <a:pPr lvl="2"/>
            <a:r>
              <a:rPr lang="en-US" sz="1800" dirty="0" smtClean="0"/>
              <a:t>Return on investment</a:t>
            </a:r>
          </a:p>
          <a:p>
            <a:pPr lvl="2"/>
            <a:r>
              <a:rPr lang="en-US" sz="1800" dirty="0" smtClean="0"/>
              <a:t>Confidence limit testing</a:t>
            </a:r>
          </a:p>
          <a:p>
            <a:pPr lvl="3"/>
            <a:r>
              <a:rPr lang="en-US" sz="1600" dirty="0" smtClean="0"/>
              <a:t>Irrespective of cost estimate, what “will” the sponsor pay..?</a:t>
            </a:r>
          </a:p>
          <a:p>
            <a:pPr lvl="3"/>
            <a:r>
              <a:rPr lang="en-US" sz="1600" dirty="0" smtClean="0"/>
              <a:t>Elasticity analysis</a:t>
            </a:r>
          </a:p>
        </p:txBody>
      </p:sp>
      <p:graphicFrame>
        <p:nvGraphicFramePr>
          <p:cNvPr id="7" name="Chart 6"/>
          <p:cNvGraphicFramePr/>
          <p:nvPr>
            <p:extLst>
              <p:ext uri="{D42A27DB-BD31-4B8C-83A1-F6EECF244321}">
                <p14:modId xmlns:p14="http://schemas.microsoft.com/office/powerpoint/2010/main" val="3519536415"/>
              </p:ext>
            </p:extLst>
          </p:nvPr>
        </p:nvGraphicFramePr>
        <p:xfrm>
          <a:off x="5429827" y="2339906"/>
          <a:ext cx="3060833" cy="2818865"/>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#8 – Ensuring integrity of data</a:t>
            </a:r>
          </a:p>
          <a:p>
            <a:pPr lvl="1"/>
            <a:r>
              <a:rPr lang="en-US" sz="2000" dirty="0" smtClean="0"/>
              <a:t>Data integrity drivers</a:t>
            </a:r>
          </a:p>
          <a:p>
            <a:pPr lvl="2"/>
            <a:r>
              <a:rPr lang="en-US" sz="1800" dirty="0" smtClean="0"/>
              <a:t>People</a:t>
            </a:r>
          </a:p>
          <a:p>
            <a:pPr lvl="2"/>
            <a:r>
              <a:rPr lang="en-US" sz="1800" dirty="0" smtClean="0"/>
              <a:t>Process</a:t>
            </a:r>
          </a:p>
          <a:p>
            <a:pPr lvl="2"/>
            <a:r>
              <a:rPr lang="en-US" sz="1800" dirty="0" smtClean="0"/>
              <a:t>Tools</a:t>
            </a:r>
          </a:p>
          <a:p>
            <a:pPr lvl="1"/>
            <a:r>
              <a:rPr lang="en-US" sz="2000" dirty="0" smtClean="0"/>
              <a:t>Often hard to identify the weakest link</a:t>
            </a:r>
          </a:p>
          <a:p>
            <a:pPr lvl="1"/>
            <a:r>
              <a:rPr lang="en-US" sz="2000" dirty="0" smtClean="0"/>
              <a:t>Often easy to improve the strongest link</a:t>
            </a:r>
          </a:p>
          <a:p>
            <a:pPr lvl="1"/>
            <a:r>
              <a:rPr lang="en-US" sz="2000" dirty="0" smtClean="0"/>
              <a:t>Drivers for improvement</a:t>
            </a:r>
          </a:p>
          <a:p>
            <a:pPr lvl="2"/>
            <a:r>
              <a:rPr lang="en-US" sz="1800" dirty="0" smtClean="0"/>
              <a:t>Formal maturity models</a:t>
            </a:r>
          </a:p>
          <a:p>
            <a:pPr lvl="3"/>
            <a:r>
              <a:rPr lang="en-US" sz="1600" dirty="0" smtClean="0"/>
              <a:t>But beware of misuse</a:t>
            </a:r>
          </a:p>
          <a:p>
            <a:pPr lvl="2"/>
            <a:r>
              <a:rPr lang="en-US" sz="1800" dirty="0" smtClean="0"/>
              <a:t>Execution difficulties</a:t>
            </a:r>
          </a:p>
          <a:p>
            <a:pPr lvl="3"/>
            <a:r>
              <a:rPr lang="en-US" sz="1600" dirty="0" smtClean="0"/>
              <a:t>Think continuous improvement, not lessons learned</a:t>
            </a:r>
          </a:p>
        </p:txBody>
      </p:sp>
      <p:sp>
        <p:nvSpPr>
          <p:cNvPr id="4" name="TextBox 3"/>
          <p:cNvSpPr txBox="1"/>
          <p:nvPr/>
        </p:nvSpPr>
        <p:spPr>
          <a:xfrm>
            <a:off x="4841640" y="2436885"/>
            <a:ext cx="3725594" cy="923330"/>
          </a:xfrm>
          <a:prstGeom prst="rect">
            <a:avLst/>
          </a:prstGeom>
          <a:solidFill>
            <a:srgbClr val="FFFFCC"/>
          </a:solidFill>
          <a:ln w="12700">
            <a:solidFill>
              <a:schemeClr val="tx1"/>
            </a:solidFill>
          </a:ln>
          <a:effectLst>
            <a:outerShdw blurRad="50800" dist="88900" dir="2700000" algn="tl" rotWithShape="0">
              <a:prstClr val="black">
                <a:alpha val="40000"/>
              </a:prstClr>
            </a:outerShdw>
          </a:effectLst>
        </p:spPr>
        <p:txBody>
          <a:bodyPr wrap="square" lIns="91440" tIns="91440" rIns="91440" bIns="91440" rtlCol="0" anchor="ctr">
            <a:spAutoFit/>
          </a:bodyPr>
          <a:lstStyle/>
          <a:p>
            <a:pPr algn="ctr"/>
            <a:r>
              <a:rPr lang="en-US" sz="2400" i="1" dirty="0" smtClean="0"/>
              <a:t>Now let’s talk people, process, tools..!</a:t>
            </a:r>
          </a:p>
        </p:txBody>
      </p:sp>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MO Architecture"/>
          <p:cNvPicPr>
            <a:picLocks noChangeAspect="1" noChangeArrowheads="1"/>
          </p:cNvPicPr>
          <p:nvPr/>
        </p:nvPicPr>
        <p:blipFill>
          <a:blip r:embed="rId2" cstate="print"/>
          <a:srcRect/>
          <a:stretch>
            <a:fillRect/>
          </a:stretch>
        </p:blipFill>
        <p:spPr bwMode="auto">
          <a:xfrm>
            <a:off x="6594750" y="1595016"/>
            <a:ext cx="2381250" cy="4695825"/>
          </a:xfrm>
          <a:prstGeom prst="rect">
            <a:avLst/>
          </a:prstGeom>
          <a:noFill/>
          <a:effectLst>
            <a:outerShdw blurRad="50800" dist="38100" dir="2700000" algn="tl" rotWithShape="0">
              <a:prstClr val="black">
                <a:alpha val="40000"/>
              </a:prstClr>
            </a:outerShdw>
          </a:effectLst>
        </p:spPr>
      </p:pic>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Risk #9 – Tooling and architecture</a:t>
            </a:r>
          </a:p>
          <a:p>
            <a:pPr lvl="1"/>
            <a:r>
              <a:rPr lang="en-US" sz="2000" dirty="0" smtClean="0"/>
              <a:t>Successful PPM requires a tool</a:t>
            </a:r>
          </a:p>
          <a:p>
            <a:pPr lvl="2"/>
            <a:r>
              <a:rPr lang="en-US" sz="1800" dirty="0" smtClean="0"/>
              <a:t>Prioritize projects by mathematically derived values</a:t>
            </a:r>
          </a:p>
          <a:p>
            <a:pPr lvl="2"/>
            <a:r>
              <a:rPr lang="en-US" sz="1800" dirty="0" smtClean="0"/>
              <a:t>Optimize against constraints</a:t>
            </a:r>
          </a:p>
          <a:p>
            <a:pPr lvl="2"/>
            <a:r>
              <a:rPr lang="en-US" sz="1800" dirty="0" smtClean="0"/>
              <a:t>“What-if” analysis to test assumptions</a:t>
            </a:r>
          </a:p>
          <a:p>
            <a:pPr lvl="2"/>
            <a:r>
              <a:rPr lang="en-US" sz="1800" dirty="0" smtClean="0"/>
              <a:t>Modeling of the Efficient Frontier</a:t>
            </a:r>
          </a:p>
          <a:p>
            <a:pPr lvl="2"/>
            <a:r>
              <a:rPr lang="en-US" sz="1800" dirty="0" smtClean="0"/>
              <a:t>Drill downs to understand portfolio attributes</a:t>
            </a:r>
          </a:p>
          <a:p>
            <a:pPr lvl="2"/>
            <a:r>
              <a:rPr lang="en-US" sz="1800" dirty="0" smtClean="0"/>
              <a:t>Graphical representations to support understanding</a:t>
            </a:r>
          </a:p>
          <a:p>
            <a:pPr lvl="1"/>
            <a:r>
              <a:rPr lang="en-US" sz="2000" dirty="0" smtClean="0"/>
              <a:t>And no one tool does it all</a:t>
            </a:r>
          </a:p>
          <a:p>
            <a:pPr lvl="2"/>
            <a:r>
              <a:rPr lang="en-US" sz="1800" dirty="0" smtClean="0"/>
              <a:t>EPM / PPM Architecture</a:t>
            </a:r>
          </a:p>
          <a:p>
            <a:pPr lvl="3"/>
            <a:r>
              <a:rPr lang="en-US" sz="1600" dirty="0" smtClean="0"/>
              <a:t>PM and PPM tool functionality</a:t>
            </a:r>
          </a:p>
          <a:p>
            <a:pPr lvl="3"/>
            <a:r>
              <a:rPr lang="en-US" sz="1600" dirty="0" smtClean="0"/>
              <a:t>Collaboration platforms</a:t>
            </a:r>
          </a:p>
          <a:p>
            <a:pPr lvl="3"/>
            <a:r>
              <a:rPr lang="en-US" sz="1600" dirty="0" smtClean="0"/>
              <a:t>PMO and PPM content assets</a:t>
            </a:r>
          </a:p>
        </p:txBody>
      </p:sp>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30688"/>
            <a:ext cx="8961121" cy="4659012"/>
          </a:xfrm>
        </p:spPr>
        <p:txBody>
          <a:bodyPr>
            <a:normAutofit fontScale="92500" lnSpcReduction="10000"/>
          </a:bodyPr>
          <a:lstStyle/>
          <a:p>
            <a:r>
              <a:rPr lang="en-US" sz="2400" dirty="0" smtClean="0"/>
              <a:t>Risk #10 – Sustaining value</a:t>
            </a:r>
          </a:p>
          <a:p>
            <a:pPr lvl="1"/>
            <a:r>
              <a:rPr lang="en-US" sz="2000" dirty="0" smtClean="0"/>
              <a:t>Bring system under control and ask “what’s next?”</a:t>
            </a:r>
          </a:p>
          <a:p>
            <a:pPr lvl="1"/>
            <a:r>
              <a:rPr lang="en-US" sz="2000" dirty="0" smtClean="0"/>
              <a:t>Scope of organizational PPM</a:t>
            </a:r>
          </a:p>
          <a:p>
            <a:pPr lvl="2"/>
            <a:r>
              <a:rPr lang="en-US" sz="1800" dirty="0" smtClean="0"/>
              <a:t>List of projects</a:t>
            </a:r>
          </a:p>
          <a:p>
            <a:pPr lvl="2"/>
            <a:r>
              <a:rPr lang="en-US" sz="1800" dirty="0" smtClean="0"/>
              <a:t>Multi-project management</a:t>
            </a:r>
          </a:p>
          <a:p>
            <a:pPr lvl="2"/>
            <a:r>
              <a:rPr lang="en-US" sz="1800" dirty="0" smtClean="0"/>
              <a:t>EPM</a:t>
            </a:r>
          </a:p>
          <a:p>
            <a:pPr lvl="2"/>
            <a:r>
              <a:rPr lang="en-US" sz="1800" dirty="0" smtClean="0"/>
              <a:t>PPM (Efficient Frontier)</a:t>
            </a:r>
          </a:p>
          <a:p>
            <a:pPr lvl="1"/>
            <a:r>
              <a:rPr lang="en-US" sz="2000" dirty="0" smtClean="0"/>
              <a:t>Evolution of portfolio mix</a:t>
            </a:r>
          </a:p>
          <a:p>
            <a:pPr lvl="2"/>
            <a:r>
              <a:rPr lang="en-US" sz="1800" dirty="0" smtClean="0"/>
              <a:t>Supply side - internal improvement</a:t>
            </a:r>
          </a:p>
          <a:p>
            <a:pPr lvl="3"/>
            <a:r>
              <a:rPr lang="en-US" sz="1600" dirty="0" smtClean="0"/>
              <a:t>IT, research and development, engineering and manufacturing, finance and administration, procurement and distribution</a:t>
            </a:r>
          </a:p>
          <a:p>
            <a:pPr lvl="2"/>
            <a:r>
              <a:rPr lang="en-US" sz="1800" dirty="0" smtClean="0"/>
              <a:t>Market side - supply chain improvement </a:t>
            </a:r>
          </a:p>
          <a:p>
            <a:pPr lvl="3"/>
            <a:r>
              <a:rPr lang="en-US" sz="1600" dirty="0" smtClean="0"/>
              <a:t>Sales and marketing</a:t>
            </a:r>
          </a:p>
          <a:p>
            <a:pPr lvl="1"/>
            <a:r>
              <a:rPr lang="en-US" sz="2000" dirty="0" smtClean="0"/>
              <a:t>Benefit realization</a:t>
            </a:r>
          </a:p>
          <a:p>
            <a:pPr lvl="2"/>
            <a:r>
              <a:rPr lang="en-US" sz="1800" dirty="0" smtClean="0"/>
              <a:t>Audit samples, extrapolation, quantitative and qualitative measurement</a:t>
            </a:r>
          </a:p>
        </p:txBody>
      </p:sp>
      <p:sp>
        <p:nvSpPr>
          <p:cNvPr id="4" name="TextBox 3"/>
          <p:cNvSpPr txBox="1"/>
          <p:nvPr/>
        </p:nvSpPr>
        <p:spPr>
          <a:xfrm>
            <a:off x="4953000" y="2780302"/>
            <a:ext cx="3725594" cy="1292662"/>
          </a:xfrm>
          <a:prstGeom prst="rect">
            <a:avLst/>
          </a:prstGeom>
          <a:solidFill>
            <a:srgbClr val="FFFFCC"/>
          </a:solidFill>
          <a:ln w="12700">
            <a:solidFill>
              <a:schemeClr val="tx1"/>
            </a:solidFill>
          </a:ln>
          <a:effectLst>
            <a:outerShdw blurRad="50800" dist="88900" dir="2700000" algn="tl" rotWithShape="0">
              <a:prstClr val="black">
                <a:alpha val="40000"/>
              </a:prstClr>
            </a:outerShdw>
          </a:effectLst>
        </p:spPr>
        <p:txBody>
          <a:bodyPr wrap="square" lIns="91440" tIns="91440" rIns="91440" bIns="91440" rtlCol="0" anchor="ctr">
            <a:spAutoFit/>
          </a:bodyPr>
          <a:lstStyle/>
          <a:p>
            <a:pPr algn="ctr"/>
            <a:r>
              <a:rPr lang="en-US" sz="2400" i="1" dirty="0" smtClean="0"/>
              <a:t>It takes time..!</a:t>
            </a:r>
          </a:p>
          <a:p>
            <a:pPr algn="ctr"/>
            <a:r>
              <a:rPr lang="en-US" sz="2400" i="1" dirty="0" smtClean="0"/>
              <a:t>There is value at every step of the journey..!</a:t>
            </a:r>
          </a:p>
        </p:txBody>
      </p:sp>
      <p:sp>
        <p:nvSpPr>
          <p:cNvPr id="7"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699294"/>
          </a:xfrm>
        </p:spPr>
        <p:txBody>
          <a:bodyPr>
            <a:normAutofit lnSpcReduction="10000"/>
          </a:bodyPr>
          <a:lstStyle/>
          <a:p>
            <a:r>
              <a:rPr lang="en-US" sz="2400" dirty="0" smtClean="0"/>
              <a:t>Summary</a:t>
            </a:r>
          </a:p>
          <a:p>
            <a:pPr lvl="1"/>
            <a:r>
              <a:rPr lang="en-US" sz="2000" dirty="0" smtClean="0"/>
              <a:t>Jump right into People, Process, and Tools..? No, never..!</a:t>
            </a:r>
          </a:p>
          <a:p>
            <a:pPr lvl="1"/>
            <a:r>
              <a:rPr lang="en-US" sz="2000" dirty="0" smtClean="0"/>
              <a:t>Sell the PMO and PPM..? No, never..!</a:t>
            </a:r>
          </a:p>
          <a:p>
            <a:pPr lvl="1"/>
            <a:r>
              <a:rPr lang="en-US" sz="2000" dirty="0" smtClean="0"/>
              <a:t>Top 10 risks</a:t>
            </a:r>
          </a:p>
          <a:p>
            <a:pPr lvl="2"/>
            <a:r>
              <a:rPr lang="en-US" sz="1800" dirty="0" smtClean="0"/>
              <a:t>Risk #1 – Shared vision, mission, goals, and objectives</a:t>
            </a:r>
          </a:p>
          <a:p>
            <a:pPr lvl="2"/>
            <a:r>
              <a:rPr lang="en-US" sz="1800" dirty="0" smtClean="0"/>
              <a:t>Risk #2 – Executive level support</a:t>
            </a:r>
          </a:p>
          <a:p>
            <a:pPr lvl="2"/>
            <a:r>
              <a:rPr lang="en-US" sz="1800" dirty="0" smtClean="0"/>
              <a:t>Risk #3 – Functional champion</a:t>
            </a:r>
          </a:p>
          <a:p>
            <a:pPr lvl="2"/>
            <a:r>
              <a:rPr lang="en-US" sz="1800" dirty="0" smtClean="0"/>
              <a:t>Risk #4 – Big bang vs. incremental adoption</a:t>
            </a:r>
          </a:p>
          <a:p>
            <a:pPr lvl="2"/>
            <a:r>
              <a:rPr lang="en-US" sz="1800" dirty="0" smtClean="0"/>
              <a:t>Risk #5 – Processes and metrics</a:t>
            </a:r>
          </a:p>
          <a:p>
            <a:pPr lvl="2"/>
            <a:r>
              <a:rPr lang="en-US" sz="1800" dirty="0" smtClean="0"/>
              <a:t>Risk #6 – Timeframe for analysis and decision making</a:t>
            </a:r>
          </a:p>
          <a:p>
            <a:pPr lvl="2"/>
            <a:r>
              <a:rPr lang="en-US" sz="1800" dirty="0" smtClean="0"/>
              <a:t>Risk #7 – Quantifying business value</a:t>
            </a:r>
          </a:p>
          <a:p>
            <a:pPr lvl="2"/>
            <a:r>
              <a:rPr lang="en-US" sz="1800" dirty="0" smtClean="0"/>
              <a:t>Risk #8 – Ensuring integrity of data</a:t>
            </a:r>
          </a:p>
          <a:p>
            <a:pPr lvl="2"/>
            <a:r>
              <a:rPr lang="en-US" sz="1800" dirty="0" smtClean="0"/>
              <a:t>Risk #9 – Tooling and architecture</a:t>
            </a:r>
          </a:p>
          <a:p>
            <a:pPr lvl="2"/>
            <a:r>
              <a:rPr lang="en-US" sz="1800" dirty="0" smtClean="0"/>
              <a:t>Risk #10 – Sustaining value </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Top 10 Risks That Threaten PPM Success</a:t>
            </a:r>
            <a:endParaRPr lang="en-US" sz="2400" b="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381000" y="2406179"/>
            <a:ext cx="8458200" cy="1829761"/>
          </a:xfrm>
          <a:prstGeom prst="rect">
            <a:avLst/>
          </a:prstGeom>
          <a:solidFill>
            <a:srgbClr val="FFFFCC"/>
          </a:solidFill>
          <a:ln w="12700">
            <a:solidFill>
              <a:schemeClr val="accent4"/>
            </a:solidFill>
          </a:ln>
          <a:effectLst>
            <a:outerShdw blurRad="50800" dist="38100" dir="2700000" algn="tl" rotWithShape="0">
              <a:prstClr val="black">
                <a:alpha val="40000"/>
              </a:prstClr>
            </a:outerShdw>
          </a:effectLst>
        </p:spPr>
        <p:txBody>
          <a:bodyPr vert="horz" rtlCol="0" anchor="ctr">
            <a:normAutofit/>
            <a:scene3d>
              <a:camera prst="orthographicFront"/>
              <a:lightRig rig="soft" dir="t"/>
            </a:scene3d>
            <a:sp3d prstMaterial="softEdge">
              <a:bevelT w="25400" h="25400"/>
            </a:sp3d>
          </a:bodyPr>
          <a:lstStyle/>
          <a:p>
            <a:pPr algn="ctr" defTabSz="914400">
              <a:spcBef>
                <a:spcPct val="0"/>
              </a:spcBef>
              <a:defRPr/>
            </a:pPr>
            <a:r>
              <a:rPr kumimoji="0" lang="en-US" sz="2800" b="0"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Business Driven </a:t>
            </a:r>
            <a:r>
              <a:rPr lang="en-US" sz="2800" dirty="0" smtClean="0">
                <a:effectLst>
                  <a:outerShdw blurRad="31750" dist="25400" dir="5400000" algn="tl" rotWithShape="0">
                    <a:srgbClr val="000000">
                      <a:alpha val="25000"/>
                    </a:srgbClr>
                  </a:outerShdw>
                </a:effectLst>
                <a:latin typeface="+mj-lt"/>
                <a:ea typeface="+mj-ea"/>
                <a:cs typeface="+mj-cs"/>
              </a:rPr>
              <a:t>Project Portfolio Management</a:t>
            </a:r>
            <a:r>
              <a:rPr kumimoji="0" lang="en-US" sz="3600" b="0"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t/>
            </a:r>
            <a:br>
              <a:rPr kumimoji="0" lang="en-US" sz="3600" b="0" i="0" u="none" strike="noStrike" kern="1200" cap="none" spc="0" normalizeH="0" baseline="0" noProof="0" dirty="0" smtClean="0">
                <a:ln>
                  <a:noFill/>
                </a:ln>
                <a:effectLst>
                  <a:outerShdw blurRad="31750" dist="25400" dir="5400000" algn="tl" rotWithShape="0">
                    <a:srgbClr val="000000">
                      <a:alpha val="25000"/>
                    </a:srgbClr>
                  </a:outerShdw>
                </a:effectLst>
                <a:uLnTx/>
                <a:uFillTx/>
                <a:latin typeface="+mj-lt"/>
                <a:ea typeface="+mj-ea"/>
                <a:cs typeface="+mj-cs"/>
              </a:rPr>
            </a:br>
            <a:r>
              <a:rPr kumimoji="0" lang="en-US" sz="2000" b="0" i="0" u="none" strike="noStrike" kern="1200" cap="none" spc="0" normalizeH="0" baseline="0" noProof="0" dirty="0" smtClean="0">
                <a:ln>
                  <a:noFill/>
                </a:ln>
                <a:effectLst>
                  <a:outerShdw blurRad="31750" dist="25400" dir="5400000" algn="tl" rotWithShape="0">
                    <a:srgbClr val="000000">
                      <a:alpha val="25000"/>
                    </a:srgbClr>
                  </a:outerShdw>
                </a:effectLst>
                <a:uLnTx/>
                <a:uFillTx/>
                <a:ea typeface="+mj-ea"/>
                <a:cs typeface="+mj-cs"/>
              </a:rPr>
              <a:t>Conquering the </a:t>
            </a:r>
            <a:r>
              <a:rPr lang="en-US" sz="2000" dirty="0" smtClean="0"/>
              <a:t>Top </a:t>
            </a:r>
            <a:r>
              <a:rPr lang="en-US" sz="2000" dirty="0"/>
              <a:t>10 Risks </a:t>
            </a:r>
            <a:r>
              <a:rPr lang="en-US" sz="2000" dirty="0" smtClean="0"/>
              <a:t>that </a:t>
            </a:r>
            <a:r>
              <a:rPr lang="en-US" sz="2000" dirty="0"/>
              <a:t>Threaten PPM </a:t>
            </a:r>
            <a:r>
              <a:rPr lang="en-US" sz="2000" dirty="0" smtClean="0"/>
              <a:t>Success</a:t>
            </a:r>
            <a:endParaRPr lang="en-US" sz="2000" dirty="0"/>
          </a:p>
        </p:txBody>
      </p:sp>
      <p:sp>
        <p:nvSpPr>
          <p:cNvPr id="4" name="Subtitle 2"/>
          <p:cNvSpPr txBox="1">
            <a:spLocks/>
          </p:cNvSpPr>
          <p:nvPr/>
        </p:nvSpPr>
        <p:spPr bwMode="auto">
          <a:xfrm>
            <a:off x="859108" y="4776282"/>
            <a:ext cx="7772400" cy="120015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lvl1pPr marL="342231" indent="-342231" algn="l" defTabSz="915001" rtl="0" eaLnBrk="1" fontAlgn="base" hangingPunct="1">
              <a:spcBef>
                <a:spcPct val="20000"/>
              </a:spcBef>
              <a:spcAft>
                <a:spcPct val="0"/>
              </a:spcAft>
              <a:buChar char="•"/>
              <a:defRPr sz="2200">
                <a:solidFill>
                  <a:schemeClr val="tx1"/>
                </a:solidFill>
                <a:latin typeface="+mn-lt"/>
                <a:ea typeface="+mn-ea"/>
                <a:cs typeface="+mn-cs"/>
              </a:defRPr>
            </a:lvl1pPr>
            <a:lvl2pPr marL="743170" indent="-284954" algn="l" defTabSz="915001" rtl="0" eaLnBrk="1" fontAlgn="base" hangingPunct="1">
              <a:spcBef>
                <a:spcPct val="20000"/>
              </a:spcBef>
              <a:spcAft>
                <a:spcPct val="0"/>
              </a:spcAft>
              <a:buChar char="–"/>
              <a:defRPr sz="2500">
                <a:solidFill>
                  <a:schemeClr val="tx1"/>
                </a:solidFill>
                <a:latin typeface="+mn-lt"/>
              </a:defRPr>
            </a:lvl2pPr>
            <a:lvl3pPr marL="1141245" indent="-227677" algn="l" defTabSz="915001" rtl="0" eaLnBrk="1" fontAlgn="base" hangingPunct="1">
              <a:spcBef>
                <a:spcPct val="20000"/>
              </a:spcBef>
              <a:spcAft>
                <a:spcPct val="0"/>
              </a:spcAft>
              <a:buChar char="•"/>
              <a:defRPr sz="1400">
                <a:solidFill>
                  <a:schemeClr val="tx1"/>
                </a:solidFill>
                <a:latin typeface="+mn-lt"/>
              </a:defRPr>
            </a:lvl3pPr>
            <a:lvl4pPr marL="1599461" indent="-227677" algn="l" defTabSz="915001" rtl="0" eaLnBrk="1" fontAlgn="base" hangingPunct="1">
              <a:spcBef>
                <a:spcPct val="20000"/>
              </a:spcBef>
              <a:spcAft>
                <a:spcPct val="0"/>
              </a:spcAft>
              <a:buChar char="–"/>
              <a:defRPr sz="1300">
                <a:solidFill>
                  <a:schemeClr val="tx1"/>
                </a:solidFill>
                <a:latin typeface="+mn-lt"/>
              </a:defRPr>
            </a:lvl4pPr>
            <a:lvl5pPr marL="2057677" indent="-227677" algn="l" defTabSz="915001" rtl="0" eaLnBrk="1" fontAlgn="base" hangingPunct="1">
              <a:spcBef>
                <a:spcPct val="20000"/>
              </a:spcBef>
              <a:spcAft>
                <a:spcPct val="0"/>
              </a:spcAft>
              <a:buChar char="»"/>
              <a:defRPr sz="1300">
                <a:solidFill>
                  <a:schemeClr val="tx1"/>
                </a:solidFill>
                <a:latin typeface="+mn-lt"/>
              </a:defRPr>
            </a:lvl5pPr>
            <a:lvl6pPr marL="2470071" indent="-229108" algn="l" defTabSz="915001" rtl="0" eaLnBrk="1" fontAlgn="base" hangingPunct="1">
              <a:spcBef>
                <a:spcPct val="20000"/>
              </a:spcBef>
              <a:spcAft>
                <a:spcPct val="0"/>
              </a:spcAft>
              <a:buChar char="»"/>
              <a:defRPr sz="1300">
                <a:solidFill>
                  <a:schemeClr val="tx1"/>
                </a:solidFill>
                <a:latin typeface="+mn-lt"/>
              </a:defRPr>
            </a:lvl6pPr>
            <a:lvl7pPr marL="2882465" indent="-229108" algn="l" defTabSz="915001" rtl="0" eaLnBrk="1" fontAlgn="base" hangingPunct="1">
              <a:spcBef>
                <a:spcPct val="20000"/>
              </a:spcBef>
              <a:spcAft>
                <a:spcPct val="0"/>
              </a:spcAft>
              <a:buChar char="»"/>
              <a:defRPr sz="1300">
                <a:solidFill>
                  <a:schemeClr val="tx1"/>
                </a:solidFill>
                <a:latin typeface="+mn-lt"/>
              </a:defRPr>
            </a:lvl7pPr>
            <a:lvl8pPr marL="3294860" indent="-229108" algn="l" defTabSz="915001" rtl="0" eaLnBrk="1" fontAlgn="base" hangingPunct="1">
              <a:spcBef>
                <a:spcPct val="20000"/>
              </a:spcBef>
              <a:spcAft>
                <a:spcPct val="0"/>
              </a:spcAft>
              <a:buChar char="»"/>
              <a:defRPr sz="1300">
                <a:solidFill>
                  <a:schemeClr val="tx1"/>
                </a:solidFill>
                <a:latin typeface="+mn-lt"/>
              </a:defRPr>
            </a:lvl8pPr>
            <a:lvl9pPr marL="3707254" indent="-229108" algn="l" defTabSz="915001" rtl="0" eaLnBrk="1" fontAlgn="base" hangingPunct="1">
              <a:spcBef>
                <a:spcPct val="20000"/>
              </a:spcBef>
              <a:spcAft>
                <a:spcPct val="0"/>
              </a:spcAft>
              <a:buChar char="»"/>
              <a:defRPr sz="1300">
                <a:solidFill>
                  <a:schemeClr val="tx1"/>
                </a:solidFill>
                <a:latin typeface="+mn-lt"/>
              </a:defRPr>
            </a:lvl9pPr>
          </a:lstStyle>
          <a:p>
            <a:pPr marL="0" indent="0" algn="r">
              <a:buNone/>
            </a:pPr>
            <a:r>
              <a:rPr lang="en-US" dirty="0" smtClean="0"/>
              <a:t>Mark Price Perry</a:t>
            </a:r>
          </a:p>
          <a:p>
            <a:pPr marL="0" indent="0" algn="r">
              <a:buNone/>
            </a:pPr>
            <a:r>
              <a:rPr lang="en-US" sz="1600" dirty="0" smtClean="0"/>
              <a:t>Author, Business Driven Project Portfolio Management</a:t>
            </a:r>
          </a:p>
        </p:txBody>
      </p:sp>
      <p:sp>
        <p:nvSpPr>
          <p:cNvPr id="5" name="Rectangle 4"/>
          <p:cNvSpPr/>
          <p:nvPr/>
        </p:nvSpPr>
        <p:spPr>
          <a:xfrm>
            <a:off x="198116" y="6073129"/>
            <a:ext cx="8763000" cy="646331"/>
          </a:xfrm>
          <a:prstGeom prst="rect">
            <a:avLst/>
          </a:prstGeom>
        </p:spPr>
        <p:txBody>
          <a:bodyPr wrap="square">
            <a:spAutoFit/>
          </a:bodyPr>
          <a:lstStyle/>
          <a:p>
            <a:r>
              <a:rPr lang="en-US" sz="1200" dirty="0"/>
              <a:t>Seminars by the author of </a:t>
            </a:r>
            <a:r>
              <a:rPr lang="en-US" sz="1200" i="1" dirty="0"/>
              <a:t>Business Driven Project Portfolio Management – Conquering the Top 10 Risks that Threaten Success</a:t>
            </a:r>
            <a:r>
              <a:rPr lang="en-US" sz="1200" dirty="0"/>
              <a:t> using as well as other training and consulting programs on various PPM and PMO topics are available by contacting BOT International via the internet at </a:t>
            </a:r>
            <a:r>
              <a:rPr lang="en-US" sz="1200" i="1" u="sng" dirty="0">
                <a:hlinkClick r:id="rId2"/>
              </a:rPr>
              <a:t>www.botinternational.com</a:t>
            </a:r>
            <a:r>
              <a:rPr lang="en-US" sz="1200" dirty="0"/>
              <a:t> or toll-free at 1-877-239-3430.</a:t>
            </a:r>
          </a:p>
        </p:txBody>
      </p:sp>
    </p:spTree>
    <p:extLst>
      <p:ext uri="{BB962C8B-B14F-4D97-AF65-F5344CB8AC3E}">
        <p14:creationId xmlns:p14="http://schemas.microsoft.com/office/powerpoint/2010/main" val="2405007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rmAutofit lnSpcReduction="10000"/>
          </a:bodyPr>
          <a:lstStyle/>
          <a:p>
            <a:r>
              <a:rPr lang="en-US" sz="2400" dirty="0" smtClean="0"/>
              <a:t>The Problem</a:t>
            </a:r>
          </a:p>
          <a:p>
            <a:pPr lvl="1"/>
            <a:r>
              <a:rPr lang="en-US" sz="2000" dirty="0" smtClean="0"/>
              <a:t>Although common sense would seem to demand a relentless focus on the customer, few PMOs can escape the tendency to </a:t>
            </a:r>
            <a:r>
              <a:rPr lang="en-US" sz="2000" u="sng" dirty="0" smtClean="0"/>
              <a:t>focus inwardly </a:t>
            </a:r>
            <a:r>
              <a:rPr lang="en-US" sz="2000" dirty="0" smtClean="0"/>
              <a:t>during their initial set up</a:t>
            </a:r>
          </a:p>
          <a:p>
            <a:r>
              <a:rPr lang="en-US" sz="2400" dirty="0" smtClean="0"/>
              <a:t>What could be wrong with</a:t>
            </a:r>
          </a:p>
          <a:p>
            <a:pPr lvl="1"/>
            <a:r>
              <a:rPr lang="en-US" sz="2000" dirty="0" smtClean="0"/>
              <a:t>Wanting to have the best PMO on the block?</a:t>
            </a:r>
          </a:p>
          <a:p>
            <a:pPr lvl="1"/>
            <a:r>
              <a:rPr lang="en-US" sz="2000" dirty="0" smtClean="0"/>
              <a:t>Being the envy of the project management community?</a:t>
            </a:r>
          </a:p>
          <a:p>
            <a:pPr lvl="1"/>
            <a:r>
              <a:rPr lang="en-US" sz="2000" dirty="0" smtClean="0"/>
              <a:t>Fully staffed with dedicated, direct report, resources?</a:t>
            </a:r>
          </a:p>
          <a:p>
            <a:pPr lvl="1"/>
            <a:r>
              <a:rPr lang="en-US" sz="2000" dirty="0" smtClean="0"/>
              <a:t>Equipped with the latest in technology and PPM tooling?</a:t>
            </a:r>
          </a:p>
          <a:p>
            <a:pPr lvl="1"/>
            <a:r>
              <a:rPr lang="en-US" sz="2000" dirty="0" smtClean="0"/>
              <a:t>Funded with a Herculean sized budget?</a:t>
            </a:r>
          </a:p>
          <a:p>
            <a:r>
              <a:rPr lang="en-US" sz="2400" dirty="0" smtClean="0"/>
              <a:t>Nothing – if driven by the needs of the business</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80" y="1803106"/>
            <a:ext cx="8961121" cy="4109582"/>
          </a:xfrm>
        </p:spPr>
        <p:txBody>
          <a:bodyPr/>
          <a:lstStyle/>
          <a:p>
            <a:r>
              <a:rPr lang="en-US" sz="2400" dirty="0" smtClean="0"/>
              <a:t>However, often times the tail wags the dog resulting in an inward and misplaced focus…</a:t>
            </a:r>
          </a:p>
          <a:p>
            <a:r>
              <a:rPr lang="en-US" sz="2400" dirty="0" smtClean="0"/>
              <a:t>Consider the following perspectives from PPM experts…</a:t>
            </a:r>
          </a:p>
          <a:p>
            <a:pPr lvl="1"/>
            <a:r>
              <a:rPr lang="en-US" sz="2000" i="1" kern="1200" dirty="0" smtClean="0">
                <a:solidFill>
                  <a:srgbClr val="FF0000"/>
                </a:solidFill>
              </a:rPr>
              <a:t>“</a:t>
            </a:r>
            <a:r>
              <a:rPr lang="en-US" sz="2000" i="1" kern="1200" dirty="0">
                <a:solidFill>
                  <a:srgbClr val="FF0000"/>
                </a:solidFill>
              </a:rPr>
              <a:t>The establishment of a project office should be carried out in two broad phases; selling the idea of creating a project office, and actually creating it</a:t>
            </a:r>
            <a:r>
              <a:rPr lang="en-US" sz="2000" i="1" kern="1200" dirty="0" smtClean="0">
                <a:solidFill>
                  <a:srgbClr val="FF0000"/>
                </a:solidFill>
              </a:rPr>
              <a:t>.”</a:t>
            </a:r>
          </a:p>
          <a:p>
            <a:pPr lvl="1"/>
            <a:r>
              <a:rPr lang="en-US" sz="2000" i="1" dirty="0">
                <a:solidFill>
                  <a:srgbClr val="FF0000"/>
                </a:solidFill>
              </a:rPr>
              <a:t>“Even when you believe in your soul what the academically perfect PMO is, you can’t go further until you’ve sold your idea to someone</a:t>
            </a:r>
            <a:r>
              <a:rPr lang="en-US" sz="2000" i="1" dirty="0" smtClean="0">
                <a:solidFill>
                  <a:srgbClr val="FF0000"/>
                </a:solidFill>
              </a:rPr>
              <a:t>.”</a:t>
            </a:r>
          </a:p>
          <a:p>
            <a:pPr lvl="1"/>
            <a:r>
              <a:rPr lang="en-US" sz="2000" i="1" dirty="0">
                <a:solidFill>
                  <a:srgbClr val="FF0000"/>
                </a:solidFill>
              </a:rPr>
              <a:t>“Without a clear vision of the purpose and goals for the PMO, the ability to sell the PMO concept to management will be severely limited</a:t>
            </a:r>
            <a:r>
              <a:rPr lang="en-US" sz="2000" i="1" dirty="0" smtClean="0">
                <a:solidFill>
                  <a:srgbClr val="FF0000"/>
                </a:solidFill>
              </a:rPr>
              <a:t>.”</a:t>
            </a:r>
            <a:endParaRPr lang="en-US" sz="2000" i="1" dirty="0">
              <a:solidFill>
                <a:srgbClr val="FF0000"/>
              </a:solidFill>
            </a:endParaRPr>
          </a:p>
        </p:txBody>
      </p:sp>
      <p:pic>
        <p:nvPicPr>
          <p:cNvPr id="7" name="Picture 2" descr="tailwaggin_color2"/>
          <p:cNvPicPr>
            <a:picLocks noChangeAspect="1" noChangeArrowheads="1"/>
          </p:cNvPicPr>
          <p:nvPr/>
        </p:nvPicPr>
        <p:blipFill>
          <a:blip r:embed="rId2" cstate="print"/>
          <a:srcRect/>
          <a:stretch>
            <a:fillRect/>
          </a:stretch>
        </p:blipFill>
        <p:spPr bwMode="auto">
          <a:xfrm>
            <a:off x="3948551" y="5082699"/>
            <a:ext cx="1207868" cy="1371600"/>
          </a:xfrm>
          <a:prstGeom prst="rect">
            <a:avLst/>
          </a:prstGeom>
          <a:noFill/>
          <a:ln>
            <a:solidFill>
              <a:schemeClr val="accent3"/>
            </a:solidFill>
          </a:ln>
        </p:spPr>
      </p:pic>
      <p:sp>
        <p:nvSpPr>
          <p:cNvPr id="8" name="TextBox 7"/>
          <p:cNvSpPr txBox="1"/>
          <p:nvPr/>
        </p:nvSpPr>
        <p:spPr>
          <a:xfrm>
            <a:off x="3680607" y="6543358"/>
            <a:ext cx="1752403" cy="246221"/>
          </a:xfrm>
          <a:prstGeom prst="rect">
            <a:avLst/>
          </a:prstGeom>
          <a:noFill/>
        </p:spPr>
        <p:txBody>
          <a:bodyPr wrap="none" rtlCol="0">
            <a:spAutoFit/>
          </a:bodyPr>
          <a:lstStyle/>
          <a:p>
            <a:pPr algn="ctr"/>
            <a:r>
              <a:rPr lang="en-US" sz="1000" dirty="0" smtClean="0"/>
              <a:t>Compliments of Linda </a:t>
            </a:r>
            <a:r>
              <a:rPr lang="en-US" sz="1000" dirty="0" err="1" smtClean="0"/>
              <a:t>Silvestri</a:t>
            </a:r>
            <a:endParaRPr lang="en-US" sz="1000" dirty="0"/>
          </a:p>
        </p:txBody>
      </p:sp>
      <p:sp>
        <p:nvSpPr>
          <p:cNvPr id="10"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lstStyle/>
          <a:p>
            <a:r>
              <a:rPr lang="en-US" sz="2400" dirty="0" smtClean="0"/>
              <a:t>Selling the PMO and PPM is problematic for many reasons</a:t>
            </a:r>
          </a:p>
          <a:p>
            <a:pPr lvl="1"/>
            <a:r>
              <a:rPr lang="en-US" sz="2000" dirty="0" smtClean="0"/>
              <a:t>The desired outcome is usually known in advance</a:t>
            </a:r>
          </a:p>
          <a:p>
            <a:pPr lvl="1"/>
            <a:r>
              <a:rPr lang="en-US" sz="2000" dirty="0" smtClean="0"/>
              <a:t>The seller of the outcome usually has a bias</a:t>
            </a:r>
          </a:p>
        </p:txBody>
      </p:sp>
      <p:grpSp>
        <p:nvGrpSpPr>
          <p:cNvPr id="19" name="Group 18"/>
          <p:cNvGrpSpPr/>
          <p:nvPr/>
        </p:nvGrpSpPr>
        <p:grpSpPr>
          <a:xfrm>
            <a:off x="1883238" y="3090930"/>
            <a:ext cx="4671375" cy="3200400"/>
            <a:chOff x="2297113" y="3014730"/>
            <a:chExt cx="4671375" cy="3200400"/>
          </a:xfrm>
        </p:grpSpPr>
        <p:sp>
          <p:nvSpPr>
            <p:cNvPr id="10" name="Rectangle 9"/>
            <p:cNvSpPr/>
            <p:nvPr/>
          </p:nvSpPr>
          <p:spPr>
            <a:xfrm>
              <a:off x="2305048" y="3014730"/>
              <a:ext cx="4663440" cy="3200400"/>
            </a:xfrm>
            <a:prstGeom prst="rect">
              <a:avLst/>
            </a:prstGeom>
            <a:noFill/>
            <a:ln w="190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lang="en-US" sz="1200">
                <a:solidFill>
                  <a:schemeClr val="tx1">
                    <a:lumMod val="75000"/>
                    <a:lumOff val="25000"/>
                  </a:schemeClr>
                </a:solidFill>
                <a:latin typeface="Arial" pitchFamily="34" charset="0"/>
                <a:cs typeface="Arial" pitchFamily="34" charset="0"/>
              </a:endParaRPr>
            </a:p>
          </p:txBody>
        </p:sp>
        <p:sp>
          <p:nvSpPr>
            <p:cNvPr id="11" name="TextBox 10"/>
            <p:cNvSpPr txBox="1"/>
            <p:nvPr/>
          </p:nvSpPr>
          <p:spPr>
            <a:xfrm>
              <a:off x="3295650" y="3048421"/>
              <a:ext cx="2898775" cy="307975"/>
            </a:xfrm>
            <a:prstGeom prst="rect">
              <a:avLst/>
            </a:prstGeom>
            <a:noFill/>
          </p:spPr>
          <p:txBody>
            <a:bodyPr wrap="none">
              <a:spAutoFit/>
            </a:bodyPr>
            <a:lstStyle/>
            <a:p>
              <a:pPr algn="ctr">
                <a:defRPr/>
              </a:pPr>
              <a:r>
                <a:rPr lang="en-US" sz="1400" dirty="0">
                  <a:solidFill>
                    <a:schemeClr val="tx1">
                      <a:lumMod val="75000"/>
                      <a:lumOff val="25000"/>
                    </a:schemeClr>
                  </a:solidFill>
                </a:rPr>
                <a:t>“The Answer Is” Justification Effort</a:t>
              </a:r>
            </a:p>
          </p:txBody>
        </p:sp>
        <p:graphicFrame>
          <p:nvGraphicFramePr>
            <p:cNvPr id="12" name="Diagram 11"/>
            <p:cNvGraphicFramePr/>
            <p:nvPr/>
          </p:nvGraphicFramePr>
          <p:xfrm>
            <a:off x="3143250" y="3445010"/>
            <a:ext cx="3200400" cy="226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Box 5"/>
            <p:cNvSpPr txBox="1">
              <a:spLocks noChangeArrowheads="1"/>
            </p:cNvSpPr>
            <p:nvPr/>
          </p:nvSpPr>
          <p:spPr bwMode="auto">
            <a:xfrm>
              <a:off x="2297113" y="3324074"/>
              <a:ext cx="1379537" cy="276225"/>
            </a:xfrm>
            <a:prstGeom prst="rect">
              <a:avLst/>
            </a:prstGeom>
            <a:noFill/>
            <a:ln w="9525">
              <a:noFill/>
              <a:miter lim="800000"/>
              <a:headEnd/>
              <a:tailEnd/>
            </a:ln>
          </p:spPr>
          <p:txBody>
            <a:bodyPr wrap="none">
              <a:spAutoFit/>
            </a:bodyPr>
            <a:lstStyle/>
            <a:p>
              <a:r>
                <a:rPr lang="en-US" sz="1200" i="1" u="sng" dirty="0"/>
                <a:t>Desired Outcome</a:t>
              </a:r>
            </a:p>
          </p:txBody>
        </p:sp>
        <p:sp>
          <p:nvSpPr>
            <p:cNvPr id="14" name="TextBox 6"/>
            <p:cNvSpPr txBox="1">
              <a:spLocks noChangeArrowheads="1"/>
            </p:cNvSpPr>
            <p:nvPr/>
          </p:nvSpPr>
          <p:spPr bwMode="auto">
            <a:xfrm>
              <a:off x="2738438" y="3838424"/>
              <a:ext cx="942975" cy="400050"/>
            </a:xfrm>
            <a:prstGeom prst="rect">
              <a:avLst/>
            </a:prstGeom>
            <a:noFill/>
            <a:ln w="9525">
              <a:noFill/>
              <a:miter lim="800000"/>
              <a:headEnd/>
              <a:tailEnd/>
            </a:ln>
          </p:spPr>
          <p:txBody>
            <a:bodyPr wrap="none">
              <a:spAutoFit/>
            </a:bodyPr>
            <a:lstStyle/>
            <a:p>
              <a:pPr algn="ctr"/>
              <a:r>
                <a:rPr lang="en-US" sz="1000"/>
                <a:t>Not Known in</a:t>
              </a:r>
            </a:p>
            <a:p>
              <a:pPr algn="ctr"/>
              <a:r>
                <a:rPr lang="en-US" sz="1000"/>
                <a:t>Advance</a:t>
              </a:r>
            </a:p>
          </p:txBody>
        </p:sp>
        <p:sp>
          <p:nvSpPr>
            <p:cNvPr id="15" name="TextBox 7"/>
            <p:cNvSpPr txBox="1">
              <a:spLocks noChangeArrowheads="1"/>
            </p:cNvSpPr>
            <p:nvPr/>
          </p:nvSpPr>
          <p:spPr bwMode="auto">
            <a:xfrm>
              <a:off x="2855913" y="4870299"/>
              <a:ext cx="709612" cy="400050"/>
            </a:xfrm>
            <a:prstGeom prst="rect">
              <a:avLst/>
            </a:prstGeom>
            <a:noFill/>
            <a:ln w="9525">
              <a:noFill/>
              <a:miter lim="800000"/>
              <a:headEnd/>
              <a:tailEnd/>
            </a:ln>
          </p:spPr>
          <p:txBody>
            <a:bodyPr wrap="none">
              <a:spAutoFit/>
            </a:bodyPr>
            <a:lstStyle/>
            <a:p>
              <a:pPr algn="ctr"/>
              <a:r>
                <a:rPr lang="en-US" sz="1000"/>
                <a:t>Known in</a:t>
              </a:r>
            </a:p>
            <a:p>
              <a:pPr algn="ctr"/>
              <a:r>
                <a:rPr lang="en-US" sz="1000"/>
                <a:t>Advance</a:t>
              </a:r>
            </a:p>
          </p:txBody>
        </p:sp>
        <p:sp>
          <p:nvSpPr>
            <p:cNvPr id="16" name="TextBox 8"/>
            <p:cNvSpPr txBox="1">
              <a:spLocks noChangeArrowheads="1"/>
            </p:cNvSpPr>
            <p:nvPr/>
          </p:nvSpPr>
          <p:spPr bwMode="auto">
            <a:xfrm>
              <a:off x="5837546" y="5900233"/>
              <a:ext cx="1063625" cy="276225"/>
            </a:xfrm>
            <a:prstGeom prst="rect">
              <a:avLst/>
            </a:prstGeom>
            <a:noFill/>
            <a:ln w="9525">
              <a:noFill/>
              <a:miter lim="800000"/>
              <a:headEnd/>
              <a:tailEnd/>
            </a:ln>
          </p:spPr>
          <p:txBody>
            <a:bodyPr wrap="none">
              <a:spAutoFit/>
            </a:bodyPr>
            <a:lstStyle/>
            <a:p>
              <a:r>
                <a:rPr lang="en-US" sz="1200" i="1" u="sng" dirty="0"/>
                <a:t>Level of Bias</a:t>
              </a:r>
            </a:p>
          </p:txBody>
        </p:sp>
        <p:sp>
          <p:nvSpPr>
            <p:cNvPr id="17" name="TextBox 9"/>
            <p:cNvSpPr txBox="1">
              <a:spLocks noChangeArrowheads="1"/>
            </p:cNvSpPr>
            <p:nvPr/>
          </p:nvSpPr>
          <p:spPr bwMode="auto">
            <a:xfrm>
              <a:off x="3797609" y="5643058"/>
              <a:ext cx="887412" cy="400050"/>
            </a:xfrm>
            <a:prstGeom prst="rect">
              <a:avLst/>
            </a:prstGeom>
            <a:noFill/>
            <a:ln w="9525">
              <a:noFill/>
              <a:miter lim="800000"/>
              <a:headEnd/>
              <a:tailEnd/>
            </a:ln>
          </p:spPr>
          <p:txBody>
            <a:bodyPr wrap="none">
              <a:spAutoFit/>
            </a:bodyPr>
            <a:lstStyle/>
            <a:p>
              <a:pPr algn="ctr"/>
              <a:r>
                <a:rPr lang="en-US" sz="1000" dirty="0"/>
                <a:t>Participants </a:t>
              </a:r>
            </a:p>
            <a:p>
              <a:pPr algn="ctr"/>
              <a:r>
                <a:rPr lang="en-US" sz="1000" dirty="0"/>
                <a:t>are Biased</a:t>
              </a:r>
            </a:p>
          </p:txBody>
        </p:sp>
        <p:sp>
          <p:nvSpPr>
            <p:cNvPr id="18" name="TextBox 10"/>
            <p:cNvSpPr txBox="1">
              <a:spLocks noChangeArrowheads="1"/>
            </p:cNvSpPr>
            <p:nvPr/>
          </p:nvSpPr>
          <p:spPr bwMode="auto">
            <a:xfrm>
              <a:off x="4805671" y="5643058"/>
              <a:ext cx="1004888" cy="400050"/>
            </a:xfrm>
            <a:prstGeom prst="rect">
              <a:avLst/>
            </a:prstGeom>
            <a:noFill/>
            <a:ln w="9525">
              <a:noFill/>
              <a:miter lim="800000"/>
              <a:headEnd/>
              <a:tailEnd/>
            </a:ln>
          </p:spPr>
          <p:txBody>
            <a:bodyPr wrap="none">
              <a:spAutoFit/>
            </a:bodyPr>
            <a:lstStyle/>
            <a:p>
              <a:pPr algn="ctr"/>
              <a:r>
                <a:rPr lang="en-US" sz="1000" dirty="0"/>
                <a:t>Participants </a:t>
              </a:r>
            </a:p>
            <a:p>
              <a:pPr algn="ctr"/>
              <a:r>
                <a:rPr lang="en-US" sz="1000" dirty="0"/>
                <a:t>are not Biased</a:t>
              </a:r>
            </a:p>
          </p:txBody>
        </p:sp>
      </p:grpSp>
      <p:sp>
        <p:nvSpPr>
          <p:cNvPr id="20"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noAutofit/>
          </a:bodyPr>
          <a:lstStyle/>
          <a:p>
            <a:r>
              <a:rPr lang="en-US" sz="2400" dirty="0" smtClean="0"/>
              <a:t>Selling the PMO and PPM is problematic for many reasons</a:t>
            </a:r>
          </a:p>
          <a:p>
            <a:pPr lvl="1"/>
            <a:r>
              <a:rPr lang="en-US" sz="2000" dirty="0" smtClean="0"/>
              <a:t>It is not the PMO and PPM concept that requires focus, rather the benefits and value to the organization of having met the defined, agreed to, and prioritized set of needs</a:t>
            </a:r>
          </a:p>
          <a:p>
            <a:pPr lvl="1"/>
            <a:r>
              <a:rPr lang="en-US" sz="2000" dirty="0" smtClean="0"/>
              <a:t>The mindset of selling the PMO and PPM implies that you have a seller and a buyer</a:t>
            </a:r>
          </a:p>
          <a:p>
            <a:pPr lvl="2"/>
            <a:r>
              <a:rPr lang="en-US" sz="1800" dirty="0" smtClean="0"/>
              <a:t>The seller has but one goal, to make the sale</a:t>
            </a:r>
          </a:p>
          <a:p>
            <a:pPr lvl="2"/>
            <a:r>
              <a:rPr lang="en-US" sz="1800" dirty="0" smtClean="0"/>
              <a:t>The buyer has but one goal, to best satisfy the need of the business</a:t>
            </a:r>
          </a:p>
          <a:p>
            <a:pPr lvl="1"/>
            <a:r>
              <a:rPr lang="en-US" sz="2000" dirty="0" smtClean="0"/>
              <a:t>Do other organizations have to sell the value of their existence?</a:t>
            </a:r>
          </a:p>
          <a:p>
            <a:pPr lvl="2"/>
            <a:r>
              <a:rPr lang="en-US" sz="1800" dirty="0" smtClean="0"/>
              <a:t>Manufacturing, Sales, Call Center, etc. </a:t>
            </a:r>
          </a:p>
          <a:p>
            <a:pPr lvl="2"/>
            <a:r>
              <a:rPr lang="en-US" sz="1800" dirty="0" smtClean="0"/>
              <a:t>Of course not, and neither should PMOs</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182879" y="1803106"/>
            <a:ext cx="8961121" cy="4109582"/>
          </a:xfrm>
        </p:spPr>
        <p:txBody>
          <a:bodyPr/>
          <a:lstStyle/>
          <a:p>
            <a:r>
              <a:rPr lang="en-US" sz="2400" dirty="0" smtClean="0"/>
              <a:t>And…</a:t>
            </a:r>
          </a:p>
          <a:p>
            <a:pPr lvl="1"/>
            <a:r>
              <a:rPr lang="en-US" sz="2000" dirty="0" smtClean="0"/>
              <a:t>The PMO is not yours to sell anyway</a:t>
            </a:r>
          </a:p>
          <a:p>
            <a:r>
              <a:rPr lang="en-US" sz="2400" dirty="0" smtClean="0"/>
              <a:t>So, rather than selling the PMO and PPM</a:t>
            </a:r>
          </a:p>
          <a:p>
            <a:pPr lvl="1"/>
            <a:r>
              <a:rPr lang="en-US" sz="2000" dirty="0" smtClean="0"/>
              <a:t>Recognized that it (the PMO and PPM) is a management decision and commitment</a:t>
            </a:r>
          </a:p>
          <a:p>
            <a:pPr lvl="2"/>
            <a:r>
              <a:rPr lang="en-US" sz="1800" dirty="0" smtClean="0"/>
              <a:t>It’s their decision</a:t>
            </a:r>
          </a:p>
          <a:p>
            <a:pPr lvl="2"/>
            <a:r>
              <a:rPr lang="en-US" sz="1800" dirty="0" smtClean="0"/>
              <a:t>It’s their PMO</a:t>
            </a:r>
          </a:p>
        </p:txBody>
      </p:sp>
      <p:sp>
        <p:nvSpPr>
          <p:cNvPr id="5" name="Title 1"/>
          <p:cNvSpPr>
            <a:spLocks noGrp="1"/>
          </p:cNvSpPr>
          <p:nvPr>
            <p:ph type="title"/>
          </p:nvPr>
        </p:nvSpPr>
        <p:spPr>
          <a:xfrm>
            <a:off x="1280160" y="365760"/>
            <a:ext cx="7550879" cy="826230"/>
          </a:xfrm>
        </p:spPr>
        <p:txBody>
          <a:bodyPr>
            <a:normAutofit/>
          </a:bodyPr>
          <a:lstStyle/>
          <a:p>
            <a:pPr algn="l"/>
            <a:r>
              <a:rPr lang="en-US" sz="2400" b="0" dirty="0" smtClean="0"/>
              <a:t>Perspectives</a:t>
            </a:r>
            <a:endParaRPr lang="en-US" sz="24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31594</TotalTime>
  <Words>3564</Words>
  <Application>Microsoft Office PowerPoint</Application>
  <PresentationFormat>On-screen Show (4:3)</PresentationFormat>
  <Paragraphs>518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PowerPoint Presentation</vt:lpstr>
      <vt:lpstr>Perspectives</vt:lpstr>
      <vt:lpstr>Perspectives</vt:lpstr>
      <vt:lpstr>Perspectives</vt:lpstr>
      <vt:lpstr>Perspectives</vt:lpstr>
      <vt:lpstr>Perspectives</vt:lpstr>
      <vt:lpstr>Perspectives</vt:lpstr>
      <vt:lpstr>Perspectives</vt:lpstr>
      <vt:lpstr>Perspectives</vt:lpstr>
      <vt:lpstr>Perspectives</vt:lpstr>
      <vt:lpstr>Case Example</vt:lpstr>
      <vt:lpstr>Case Example</vt:lpstr>
      <vt:lpstr>Case Example</vt:lpstr>
      <vt:lpstr>Case Example</vt:lpstr>
      <vt:lpstr>Case Example</vt:lpstr>
      <vt:lpstr>Case Example</vt:lpstr>
      <vt:lpstr>Case Example</vt:lpstr>
      <vt:lpstr>Case Example</vt:lpstr>
      <vt:lpstr>Case Example</vt:lpstr>
      <vt:lpstr>PowerPoint Presentation</vt:lpstr>
      <vt:lpstr>Case Example</vt:lpstr>
      <vt:lpstr>Case Example</vt:lpstr>
      <vt:lpstr>Case Example</vt:lpstr>
      <vt:lpstr>Case Example</vt:lpstr>
      <vt:lpstr>Case Example</vt:lpstr>
      <vt:lpstr>Case Example</vt:lpstr>
      <vt:lpstr>Case Example</vt:lpstr>
      <vt:lpstr>Case Example</vt:lpstr>
      <vt:lpstr>Case Example</vt:lpstr>
      <vt:lpstr>Case Example</vt:lpstr>
      <vt:lpstr>Case Example</vt:lpstr>
      <vt:lpstr>Case Example</vt:lpstr>
      <vt:lpstr>Top 10 Risks That Threaten PPM Success</vt:lpstr>
      <vt:lpstr>Top 10 Risks That Threaten PPM Success</vt:lpstr>
      <vt:lpstr>Top 10 Risks That Threaten PPM Success</vt:lpstr>
      <vt:lpstr>Top 10 Risks That Threaten PPM Success</vt:lpstr>
      <vt:lpstr>Top 10 Risks That Threaten PPM Success</vt:lpstr>
      <vt:lpstr>Top 10 Risks That Threaten PPM Success</vt:lpstr>
      <vt:lpstr>Top 10 Risks That Threaten PPM Success</vt:lpstr>
      <vt:lpstr>Top 10 Risks That Threaten PPM Success</vt:lpstr>
      <vt:lpstr>Top 10 Risks That Threaten PPM Success</vt:lpstr>
      <vt:lpstr>Top 10 Risks That Threaten PPM Success</vt:lpstr>
      <vt:lpstr>Top 10 Risks That Threaten PPM Success</vt:lpstr>
      <vt:lpstr>Top 10 Risks That Threaten PPM Success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Specialist18</dc:creator>
  <cp:lastModifiedBy>Mark</cp:lastModifiedBy>
  <cp:revision>951</cp:revision>
  <dcterms:created xsi:type="dcterms:W3CDTF">2008-05-28T18:19:40Z</dcterms:created>
  <dcterms:modified xsi:type="dcterms:W3CDTF">2011-04-03T18:04:09Z</dcterms:modified>
</cp:coreProperties>
</file>