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ppt/slideLayouts/slideLayout23.xml" ContentType="application/vnd.openxmlformats-officedocument.presentationml.slideLayout+xml"/>
  <Override PartName="/ppt/theme/theme13.xml" ContentType="application/vnd.openxmlformats-officedocument.theme+xml"/>
  <Override PartName="/ppt/slideLayouts/slideLayout24.xml" ContentType="application/vnd.openxmlformats-officedocument.presentationml.slideLayout+xml"/>
  <Override PartName="/ppt/theme/theme14.xml" ContentType="application/vnd.openxmlformats-officedocument.theme+xml"/>
  <Override PartName="/ppt/slideLayouts/slideLayout25.xml" ContentType="application/vnd.openxmlformats-officedocument.presentationml.slideLayout+xml"/>
  <Override PartName="/ppt/theme/theme15.xml" ContentType="application/vnd.openxmlformats-officedocument.theme+xml"/>
  <Override PartName="/ppt/slideLayouts/slideLayout26.xml" ContentType="application/vnd.openxmlformats-officedocument.presentationml.slideLayout+xml"/>
  <Override PartName="/ppt/theme/theme16.xml" ContentType="application/vnd.openxmlformats-officedocument.theme+xml"/>
  <Override PartName="/ppt/slideLayouts/slideLayout27.xml" ContentType="application/vnd.openxmlformats-officedocument.presentationml.slideLayout+xml"/>
  <Override PartName="/ppt/theme/theme17.xml" ContentType="application/vnd.openxmlformats-officedocument.theme+xml"/>
  <Override PartName="/ppt/slideLayouts/slideLayout28.xml" ContentType="application/vnd.openxmlformats-officedocument.presentationml.slideLayout+xml"/>
  <Override PartName="/ppt/theme/theme18.xml" ContentType="application/vnd.openxmlformats-officedocument.theme+xml"/>
  <Override PartName="/ppt/slideLayouts/slideLayout29.xml" ContentType="application/vnd.openxmlformats-officedocument.presentationml.slideLayout+xml"/>
  <Override PartName="/ppt/theme/theme19.xml" ContentType="application/vnd.openxmlformats-officedocument.theme+xml"/>
  <Override PartName="/ppt/slideLayouts/slideLayout30.xml" ContentType="application/vnd.openxmlformats-officedocument.presentationml.slideLayout+xml"/>
  <Override PartName="/ppt/theme/theme20.xml" ContentType="application/vnd.openxmlformats-officedocument.theme+xml"/>
  <Override PartName="/ppt/slideLayouts/slideLayout31.xml" ContentType="application/vnd.openxmlformats-officedocument.presentationml.slideLayout+xml"/>
  <Override PartName="/ppt/theme/theme21.xml" ContentType="application/vnd.openxmlformats-officedocument.theme+xml"/>
  <Override PartName="/ppt/slideLayouts/slideLayout32.xml" ContentType="application/vnd.openxmlformats-officedocument.presentationml.slideLayout+xml"/>
  <Override PartName="/ppt/theme/theme22.xml" ContentType="application/vnd.openxmlformats-officedocument.theme+xml"/>
  <Override PartName="/ppt/slideLayouts/slideLayout33.xml" ContentType="application/vnd.openxmlformats-officedocument.presentationml.slideLayout+xml"/>
  <Override PartName="/ppt/theme/theme23.xml" ContentType="application/vnd.openxmlformats-officedocument.theme+xml"/>
  <Override PartName="/ppt/slideLayouts/slideLayout34.xml" ContentType="application/vnd.openxmlformats-officedocument.presentationml.slideLayout+xml"/>
  <Override PartName="/ppt/theme/theme24.xml" ContentType="application/vnd.openxmlformats-officedocument.theme+xml"/>
  <Override PartName="/ppt/slideLayouts/slideLayout35.xml" ContentType="application/vnd.openxmlformats-officedocument.presentationml.slideLayout+xml"/>
  <Override PartName="/ppt/theme/theme25.xml" ContentType="application/vnd.openxmlformats-officedocument.theme+xml"/>
  <Override PartName="/ppt/theme/theme2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6" r:id="rId5"/>
    <p:sldMasterId id="2147483668" r:id="rId6"/>
    <p:sldMasterId id="2147483670" r:id="rId7"/>
    <p:sldMasterId id="2147483672" r:id="rId8"/>
    <p:sldMasterId id="2147483674" r:id="rId9"/>
    <p:sldMasterId id="2147483676" r:id="rId10"/>
    <p:sldMasterId id="2147483678" r:id="rId11"/>
    <p:sldMasterId id="2147483680" r:id="rId12"/>
    <p:sldMasterId id="2147483682" r:id="rId13"/>
    <p:sldMasterId id="2147483684" r:id="rId14"/>
    <p:sldMasterId id="2147483686" r:id="rId15"/>
    <p:sldMasterId id="2147483688" r:id="rId16"/>
    <p:sldMasterId id="2147483690" r:id="rId17"/>
    <p:sldMasterId id="2147483692" r:id="rId18"/>
    <p:sldMasterId id="2147483694" r:id="rId19"/>
    <p:sldMasterId id="2147483696" r:id="rId20"/>
    <p:sldMasterId id="2147483698" r:id="rId21"/>
    <p:sldMasterId id="2147483700" r:id="rId22"/>
    <p:sldMasterId id="2147483702" r:id="rId23"/>
    <p:sldMasterId id="2147483704" r:id="rId24"/>
    <p:sldMasterId id="2147483706" r:id="rId25"/>
  </p:sldMasterIdLst>
  <p:notesMasterIdLst>
    <p:notesMasterId r:id="rId51"/>
  </p:notesMasterIdLst>
  <p:sldIdLst>
    <p:sldId id="258" r:id="rId26"/>
    <p:sldId id="259" r:id="rId27"/>
    <p:sldId id="260" r:id="rId28"/>
    <p:sldId id="257" r:id="rId29"/>
    <p:sldId id="265" r:id="rId30"/>
    <p:sldId id="266" r:id="rId31"/>
    <p:sldId id="267" r:id="rId32"/>
    <p:sldId id="268" r:id="rId33"/>
    <p:sldId id="269" r:id="rId34"/>
    <p:sldId id="270" r:id="rId35"/>
    <p:sldId id="271" r:id="rId36"/>
    <p:sldId id="272" r:id="rId37"/>
    <p:sldId id="273" r:id="rId38"/>
    <p:sldId id="274" r:id="rId39"/>
    <p:sldId id="275" r:id="rId40"/>
    <p:sldId id="276" r:id="rId41"/>
    <p:sldId id="277" r:id="rId42"/>
    <p:sldId id="278" r:id="rId43"/>
    <p:sldId id="279" r:id="rId44"/>
    <p:sldId id="280" r:id="rId45"/>
    <p:sldId id="281" r:id="rId46"/>
    <p:sldId id="261" r:id="rId47"/>
    <p:sldId id="262" r:id="rId48"/>
    <p:sldId id="263" r:id="rId49"/>
    <p:sldId id="26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1770"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1.xml"/><Relationship Id="rId39" Type="http://schemas.openxmlformats.org/officeDocument/2006/relationships/slide" Target="slides/slide14.xml"/><Relationship Id="rId21" Type="http://schemas.openxmlformats.org/officeDocument/2006/relationships/slideMaster" Target="slideMasters/slideMaster21.xml"/><Relationship Id="rId34" Type="http://schemas.openxmlformats.org/officeDocument/2006/relationships/slide" Target="slides/slide9.xml"/><Relationship Id="rId42" Type="http://schemas.openxmlformats.org/officeDocument/2006/relationships/slide" Target="slides/slide17.xml"/><Relationship Id="rId47" Type="http://schemas.openxmlformats.org/officeDocument/2006/relationships/slide" Target="slides/slide22.xml"/><Relationship Id="rId50" Type="http://schemas.openxmlformats.org/officeDocument/2006/relationships/slide" Target="slides/slide25.xml"/><Relationship Id="rId55"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8.xml"/><Relationship Id="rId38" Type="http://schemas.openxmlformats.org/officeDocument/2006/relationships/slide" Target="slides/slide13.xml"/><Relationship Id="rId46"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4.xml"/><Relationship Id="rId41" Type="http://schemas.openxmlformats.org/officeDocument/2006/relationships/slide" Target="slides/slide16.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7.xml"/><Relationship Id="rId37" Type="http://schemas.openxmlformats.org/officeDocument/2006/relationships/slide" Target="slides/slide12.xml"/><Relationship Id="rId40" Type="http://schemas.openxmlformats.org/officeDocument/2006/relationships/slide" Target="slides/slide15.xml"/><Relationship Id="rId45" Type="http://schemas.openxmlformats.org/officeDocument/2006/relationships/slide" Target="slides/slide20.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3.xml"/><Relationship Id="rId36" Type="http://schemas.openxmlformats.org/officeDocument/2006/relationships/slide" Target="slides/slide11.xml"/><Relationship Id="rId49"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6.xml"/><Relationship Id="rId44" Type="http://schemas.openxmlformats.org/officeDocument/2006/relationships/slide" Target="slides/slide19.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2.xml"/><Relationship Id="rId30" Type="http://schemas.openxmlformats.org/officeDocument/2006/relationships/slide" Target="slides/slide5.xml"/><Relationship Id="rId35" Type="http://schemas.openxmlformats.org/officeDocument/2006/relationships/slide" Target="slides/slide10.xml"/><Relationship Id="rId43" Type="http://schemas.openxmlformats.org/officeDocument/2006/relationships/slide" Target="slides/slide18.xml"/><Relationship Id="rId48" Type="http://schemas.openxmlformats.org/officeDocument/2006/relationships/slide" Target="slides/slide23.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7C95D6-7990-4677-BB2A-C5F4735E9941}" type="datetimeFigureOut">
              <a:rPr lang="en-US" smtClean="0"/>
              <a:t>7/3/2012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42DFA9-A2FD-40E2-AF9E-1AA15C607A7F}" type="slidenum">
              <a:rPr lang="en-US" smtClean="0"/>
              <a:t>‹#›</a:t>
            </a:fld>
            <a:endParaRPr lang="en-US"/>
          </a:p>
        </p:txBody>
      </p:sp>
    </p:spTree>
    <p:extLst>
      <p:ext uri="{BB962C8B-B14F-4D97-AF65-F5344CB8AC3E}">
        <p14:creationId xmlns:p14="http://schemas.microsoft.com/office/powerpoint/2010/main" val="325317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ABD24-4050-468A-B4A1-E2B36A191B49}" type="slidenum">
              <a:rPr lang="en-US">
                <a:solidFill>
                  <a:srgbClr val="000000"/>
                </a:solidFill>
              </a:rPr>
              <a:pPr/>
              <a:t>1</a:t>
            </a:fld>
            <a:endParaRPr lang="en-US">
              <a:solidFill>
                <a:srgbClr val="000000"/>
              </a:solidFill>
            </a:endParaRPr>
          </a:p>
        </p:txBody>
      </p:sp>
      <p:sp>
        <p:nvSpPr>
          <p:cNvPr id="157698" name="Rectangle 2"/>
          <p:cNvSpPr>
            <a:spLocks noGrp="1" noRot="1" noChangeAspect="1" noChangeArrowheads="1" noTextEdit="1"/>
          </p:cNvSpPr>
          <p:nvPr>
            <p:ph type="sldImg"/>
          </p:nvPr>
        </p:nvSpPr>
        <p:spPr>
          <a:xfrm>
            <a:off x="762000" y="685800"/>
            <a:ext cx="5160963" cy="3871913"/>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FD0B7-4916-4564-8F05-0940E986EF30}" type="slidenum">
              <a:rPr lang="en-US">
                <a:solidFill>
                  <a:srgbClr val="000000"/>
                </a:solidFill>
              </a:rPr>
              <a:pPr/>
              <a:t>22</a:t>
            </a:fld>
            <a:endParaRPr lang="en-US">
              <a:solidFill>
                <a:srgbClr val="000000"/>
              </a:solidFill>
            </a:endParaRPr>
          </a:p>
        </p:txBody>
      </p:sp>
      <p:sp>
        <p:nvSpPr>
          <p:cNvPr id="100354" name="Rectangle 2"/>
          <p:cNvSpPr>
            <a:spLocks noGrp="1" noRot="1" noChangeAspect="1" noChangeArrowheads="1" noTextEdit="1"/>
          </p:cNvSpPr>
          <p:nvPr>
            <p:ph type="sldImg"/>
          </p:nvPr>
        </p:nvSpPr>
        <p:spPr>
          <a:xfrm>
            <a:off x="762000" y="685800"/>
            <a:ext cx="5160963" cy="3871913"/>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FD0B7-4916-4564-8F05-0940E986EF30}" type="slidenum">
              <a:rPr lang="en-US">
                <a:solidFill>
                  <a:srgbClr val="000000"/>
                </a:solidFill>
              </a:rPr>
              <a:pPr/>
              <a:t>23</a:t>
            </a:fld>
            <a:endParaRPr lang="en-US">
              <a:solidFill>
                <a:srgbClr val="000000"/>
              </a:solidFill>
            </a:endParaRPr>
          </a:p>
        </p:txBody>
      </p:sp>
      <p:sp>
        <p:nvSpPr>
          <p:cNvPr id="100354" name="Rectangle 2"/>
          <p:cNvSpPr>
            <a:spLocks noGrp="1" noRot="1" noChangeAspect="1" noChangeArrowheads="1" noTextEdit="1"/>
          </p:cNvSpPr>
          <p:nvPr>
            <p:ph type="sldImg"/>
          </p:nvPr>
        </p:nvSpPr>
        <p:spPr>
          <a:xfrm>
            <a:off x="762000" y="685800"/>
            <a:ext cx="5160963" cy="3871913"/>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FD0B7-4916-4564-8F05-0940E986EF30}" type="slidenum">
              <a:rPr lang="en-US">
                <a:solidFill>
                  <a:srgbClr val="000000"/>
                </a:solidFill>
              </a:rPr>
              <a:pPr/>
              <a:t>24</a:t>
            </a:fld>
            <a:endParaRPr lang="en-US">
              <a:solidFill>
                <a:srgbClr val="000000"/>
              </a:solidFill>
            </a:endParaRPr>
          </a:p>
        </p:txBody>
      </p:sp>
      <p:sp>
        <p:nvSpPr>
          <p:cNvPr id="100354" name="Rectangle 2"/>
          <p:cNvSpPr>
            <a:spLocks noGrp="1" noRot="1" noChangeAspect="1" noChangeArrowheads="1" noTextEdit="1"/>
          </p:cNvSpPr>
          <p:nvPr>
            <p:ph type="sldImg"/>
          </p:nvPr>
        </p:nvSpPr>
        <p:spPr>
          <a:xfrm>
            <a:off x="762000" y="685800"/>
            <a:ext cx="5160963" cy="3871913"/>
          </a:xfr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FD0B7-4916-4564-8F05-0940E986EF30}" type="slidenum">
              <a:rPr lang="en-US">
                <a:solidFill>
                  <a:srgbClr val="000000"/>
                </a:solidFill>
              </a:rPr>
              <a:pPr/>
              <a:t>25</a:t>
            </a:fld>
            <a:endParaRPr lang="en-US">
              <a:solidFill>
                <a:srgbClr val="000000"/>
              </a:solidFill>
            </a:endParaRPr>
          </a:p>
        </p:txBody>
      </p:sp>
      <p:sp>
        <p:nvSpPr>
          <p:cNvPr id="100354" name="Rectangle 2"/>
          <p:cNvSpPr>
            <a:spLocks noGrp="1" noRot="1" noChangeAspect="1" noChangeArrowheads="1" noTextEdit="1"/>
          </p:cNvSpPr>
          <p:nvPr>
            <p:ph type="sldImg"/>
          </p:nvPr>
        </p:nvSpPr>
        <p:spPr>
          <a:xfrm>
            <a:off x="762000" y="685800"/>
            <a:ext cx="5160963" cy="3871913"/>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B2F5CB-AECB-4E31-A9F5-3EC172D725A4}" type="datetimeFigureOut">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176475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B2F5CB-AECB-4E31-A9F5-3EC172D725A4}" type="datetimeFigureOut">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245458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B2F5CB-AECB-4E31-A9F5-3EC172D725A4}" type="datetimeFigureOut">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3310372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ctrTitle"/>
          </p:nvPr>
        </p:nvSpPr>
        <p:spPr>
          <a:xfrm>
            <a:off x="304800" y="4953000"/>
            <a:ext cx="8686800" cy="947738"/>
          </a:xfrm>
        </p:spPr>
        <p:txBody>
          <a:bodyPr/>
          <a:lstStyle>
            <a:lvl1pPr>
              <a:defRPr>
                <a:solidFill>
                  <a:srgbClr val="000000"/>
                </a:solidFill>
              </a:defRPr>
            </a:lvl1pPr>
          </a:lstStyle>
          <a:p>
            <a:r>
              <a:rPr lang="en-US"/>
              <a:t>Click to edit Master title style</a:t>
            </a:r>
          </a:p>
        </p:txBody>
      </p:sp>
      <p:sp>
        <p:nvSpPr>
          <p:cNvPr id="251907" name="Rectangle 3"/>
          <p:cNvSpPr>
            <a:spLocks noGrp="1" noChangeArrowheads="1"/>
          </p:cNvSpPr>
          <p:nvPr>
            <p:ph type="subTitle" idx="1"/>
          </p:nvPr>
        </p:nvSpPr>
        <p:spPr>
          <a:xfrm>
            <a:off x="304800" y="5810250"/>
            <a:ext cx="8686800" cy="895350"/>
          </a:xfrm>
        </p:spPr>
        <p:txBody>
          <a:bodyPr/>
          <a:lstStyle>
            <a:lvl1pPr marL="0" indent="0">
              <a:buFont typeface="Wingdings" pitchFamily="2" charset="2"/>
              <a:buNone/>
              <a:defRPr/>
            </a:lvl1pPr>
          </a:lstStyle>
          <a:p>
            <a:r>
              <a:rPr lang="en-US"/>
              <a:t>Click to edit Master subtitle style</a:t>
            </a:r>
          </a:p>
        </p:txBody>
      </p:sp>
      <p:sp>
        <p:nvSpPr>
          <p:cNvPr id="251908" name="Rectangle 4"/>
          <p:cNvSpPr>
            <a:spLocks noGrp="1" noChangeArrowheads="1"/>
          </p:cNvSpPr>
          <p:nvPr>
            <p:ph type="dt" sz="quarter" idx="2"/>
          </p:nvPr>
        </p:nvSpPr>
        <p:spPr/>
        <p:txBody>
          <a:bodyPr/>
          <a:lstStyle>
            <a:lvl1pPr>
              <a:defRPr/>
            </a:lvl1pPr>
          </a:lstStyle>
          <a:p>
            <a:endParaRPr lang="en-US">
              <a:solidFill>
                <a:srgbClr val="080808"/>
              </a:solidFill>
            </a:endParaRPr>
          </a:p>
        </p:txBody>
      </p:sp>
      <p:sp>
        <p:nvSpPr>
          <p:cNvPr id="251909" name="Rectangle 5"/>
          <p:cNvSpPr>
            <a:spLocks noGrp="1" noChangeArrowheads="1"/>
          </p:cNvSpPr>
          <p:nvPr>
            <p:ph type="ftr" sz="quarter" idx="3"/>
          </p:nvPr>
        </p:nvSpPr>
        <p:spPr/>
        <p:txBody>
          <a:bodyPr/>
          <a:lstStyle>
            <a:lvl1pPr>
              <a:defRPr/>
            </a:lvl1pPr>
          </a:lstStyle>
          <a:p>
            <a:endParaRPr lang="en-US">
              <a:solidFill>
                <a:srgbClr val="080808"/>
              </a:solidFill>
            </a:endParaRPr>
          </a:p>
        </p:txBody>
      </p:sp>
      <p:sp>
        <p:nvSpPr>
          <p:cNvPr id="251910" name="Rectangle 6"/>
          <p:cNvSpPr>
            <a:spLocks noGrp="1" noChangeArrowheads="1"/>
          </p:cNvSpPr>
          <p:nvPr>
            <p:ph type="sldNum" sz="quarter" idx="4"/>
          </p:nvPr>
        </p:nvSpPr>
        <p:spPr/>
        <p:txBody>
          <a:bodyPr/>
          <a:lstStyle>
            <a:lvl1pPr>
              <a:defRPr/>
            </a:lvl1pPr>
          </a:lstStyle>
          <a:p>
            <a:fld id="{6D8366B5-A4A0-4E00-B368-64F462491966}"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8080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80808"/>
              </a:solidFill>
            </a:endParaRPr>
          </a:p>
        </p:txBody>
      </p:sp>
      <p:sp>
        <p:nvSpPr>
          <p:cNvPr id="6" name="Slide Number Placeholder 5"/>
          <p:cNvSpPr>
            <a:spLocks noGrp="1"/>
          </p:cNvSpPr>
          <p:nvPr>
            <p:ph type="sldNum" sz="quarter" idx="12"/>
          </p:nvPr>
        </p:nvSpPr>
        <p:spPr/>
        <p:txBody>
          <a:bodyPr/>
          <a:lstStyle>
            <a:lvl1pPr>
              <a:defRPr/>
            </a:lvl1pPr>
          </a:lstStyle>
          <a:p>
            <a:fld id="{B6924910-6A03-4FAE-A876-4163E4A09D04}"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8080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80808"/>
              </a:solidFill>
            </a:endParaRPr>
          </a:p>
        </p:txBody>
      </p:sp>
      <p:sp>
        <p:nvSpPr>
          <p:cNvPr id="6" name="Slide Number Placeholder 5"/>
          <p:cNvSpPr>
            <a:spLocks noGrp="1"/>
          </p:cNvSpPr>
          <p:nvPr>
            <p:ph type="sldNum" sz="quarter" idx="12"/>
          </p:nvPr>
        </p:nvSpPr>
        <p:spPr/>
        <p:txBody>
          <a:bodyPr/>
          <a:lstStyle>
            <a:lvl1pPr>
              <a:defRPr/>
            </a:lvl1pPr>
          </a:lstStyle>
          <a:p>
            <a:fld id="{B6924910-6A03-4FAE-A876-4163E4A09D04}"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8080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80808"/>
              </a:solidFill>
            </a:endParaRPr>
          </a:p>
        </p:txBody>
      </p:sp>
      <p:sp>
        <p:nvSpPr>
          <p:cNvPr id="6" name="Slide Number Placeholder 5"/>
          <p:cNvSpPr>
            <a:spLocks noGrp="1"/>
          </p:cNvSpPr>
          <p:nvPr>
            <p:ph type="sldNum" sz="quarter" idx="12"/>
          </p:nvPr>
        </p:nvSpPr>
        <p:spPr/>
        <p:txBody>
          <a:bodyPr/>
          <a:lstStyle>
            <a:lvl1pPr>
              <a:defRPr/>
            </a:lvl1pPr>
          </a:lstStyle>
          <a:p>
            <a:fld id="{B6924910-6A03-4FAE-A876-4163E4A09D04}"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8080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80808"/>
              </a:solidFill>
            </a:endParaRPr>
          </a:p>
        </p:txBody>
      </p:sp>
      <p:sp>
        <p:nvSpPr>
          <p:cNvPr id="6" name="Slide Number Placeholder 5"/>
          <p:cNvSpPr>
            <a:spLocks noGrp="1"/>
          </p:cNvSpPr>
          <p:nvPr>
            <p:ph type="sldNum" sz="quarter" idx="12"/>
          </p:nvPr>
        </p:nvSpPr>
        <p:spPr/>
        <p:txBody>
          <a:bodyPr/>
          <a:lstStyle>
            <a:lvl1pPr>
              <a:defRPr/>
            </a:lvl1pPr>
          </a:lstStyle>
          <a:p>
            <a:fld id="{B6924910-6A03-4FAE-A876-4163E4A09D04}"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8080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80808"/>
              </a:solidFill>
            </a:endParaRPr>
          </a:p>
        </p:txBody>
      </p:sp>
      <p:sp>
        <p:nvSpPr>
          <p:cNvPr id="6" name="Slide Number Placeholder 5"/>
          <p:cNvSpPr>
            <a:spLocks noGrp="1"/>
          </p:cNvSpPr>
          <p:nvPr>
            <p:ph type="sldNum" sz="quarter" idx="12"/>
          </p:nvPr>
        </p:nvSpPr>
        <p:spPr/>
        <p:txBody>
          <a:bodyPr/>
          <a:lstStyle>
            <a:lvl1pPr>
              <a:defRPr/>
            </a:lvl1pPr>
          </a:lstStyle>
          <a:p>
            <a:fld id="{B6924910-6A03-4FAE-A876-4163E4A09D04}"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8080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80808"/>
              </a:solidFill>
            </a:endParaRPr>
          </a:p>
        </p:txBody>
      </p:sp>
      <p:sp>
        <p:nvSpPr>
          <p:cNvPr id="6" name="Slide Number Placeholder 5"/>
          <p:cNvSpPr>
            <a:spLocks noGrp="1"/>
          </p:cNvSpPr>
          <p:nvPr>
            <p:ph type="sldNum" sz="quarter" idx="12"/>
          </p:nvPr>
        </p:nvSpPr>
        <p:spPr/>
        <p:txBody>
          <a:bodyPr/>
          <a:lstStyle>
            <a:lvl1pPr>
              <a:defRPr/>
            </a:lvl1pPr>
          </a:lstStyle>
          <a:p>
            <a:fld id="{B6924910-6A03-4FAE-A876-4163E4A09D04}" type="slidenum">
              <a:rPr lang="en-US">
                <a:solidFill>
                  <a:srgbClr val="080808"/>
                </a:solidFill>
              </a:rPr>
              <a:pPr/>
              <a:t>‹#›</a:t>
            </a:fld>
            <a:endParaRPr lang="en-US">
              <a:solidFill>
                <a:srgbClr val="080808"/>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994FA-EEB8-454B-B768-3FE3416F77C0}" type="datetimeFigureOut">
              <a:rPr lang="en-US" smtClean="0">
                <a:solidFill>
                  <a:prstClr val="black">
                    <a:tint val="75000"/>
                  </a:prstClr>
                </a:solidFill>
              </a:rPr>
              <a:pPr/>
              <a:t>7/3/2012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B55F301-EB95-44A2-A50D-D17BB39CAA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50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B2F5CB-AECB-4E31-A9F5-3EC172D725A4}" type="datetimeFigureOut">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2266199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8F0B8-4943-4D24-BA96-F9F668FA8FCA}" type="datetimeFigureOut">
              <a:rPr lang="en-US" smtClean="0">
                <a:solidFill>
                  <a:prstClr val="black">
                    <a:tint val="75000"/>
                  </a:prstClr>
                </a:solidFill>
              </a:rPr>
              <a:pPr/>
              <a:t>7/3/2012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D0EA3CD-D81A-4E65-B66E-088E8F198A0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3188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4CB33-6E5C-4B9E-96F1-F16A0B7DFF32}" type="datetimeFigureOut">
              <a:rPr lang="en-US" smtClean="0">
                <a:solidFill>
                  <a:prstClr val="black">
                    <a:tint val="75000"/>
                  </a:prstClr>
                </a:solidFill>
              </a:rPr>
              <a:pPr/>
              <a:t>7/3/2012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9750DE1-DF0C-400F-BEFE-9DACADA341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2626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709AFE-3047-492F-836C-0129DAB13E04}"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C27E3CB-A08C-46C6-884C-B8FC26F4A4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9593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44B36-9DB4-4CA7-B594-8267E8C20389}"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B766A7-AAEC-4EAB-A57E-01F93C0D79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63394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2EE8E-D9EE-45E6-A4C4-39F998BE10FE}"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AE7C6C-898F-4D76-9146-B1A07D2B52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85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8E6DD-D181-4584-B05F-991B177B2392}"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CA6468E-79B0-4DB7-A3BF-619F1AD813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011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CA657B-B9FD-403D-ACE8-5A36025EEA98}"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51819E8-4B11-4EB2-871C-F4EE6B1C63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6237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6C4346-980F-4078-9316-815828842477}"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DBF487-38F5-47A7-89D7-310118EA01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35014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DC47AF-9B47-4084-B291-D12F5B37D49E}"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345E5EE-D50A-4527-8D03-6B2D5D2ECE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82410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8E53A4-BC5C-4B3B-834C-D9554938D608}"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571C07-4D62-4CA3-964C-22CFA5BA08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071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B2F5CB-AECB-4E31-A9F5-3EC172D725A4}" type="datetimeFigureOut">
              <a:rPr lang="en-US" smtClean="0"/>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32121524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D26E2A-316C-4681-936B-E0059AC3A8F2}"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D9E4FCD-7060-4A35-8232-6F7F19DF47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33042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579B75-4763-4FC4-BFF2-9CC7CB2146F9}"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316E0A-D2A9-407F-AF15-FB41E2CA8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1391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8BA725-EF56-42BC-AE92-D36845010EA0}"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7B6912-F487-4AC6-9AAF-31C48E4359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0218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CDED06-2FA6-4F6A-B79E-B63B731C54D5}"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E595101-9C38-4958-8014-4ED54F175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88966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C53095-BF3B-429F-B6F9-05BADC3CCA8A}"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B3D8F5-A5BE-4DAA-AFF5-C299E0770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2068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2E76A1-D356-4DF0-8789-24ACE99E81CC}"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3F81D1-0A20-4C3F-AF49-AB258D6F12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935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B2F5CB-AECB-4E31-A9F5-3EC172D725A4}" type="datetimeFigureOut">
              <a:rPr lang="en-US" smtClean="0"/>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218757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F5CB-AECB-4E31-A9F5-3EC172D725A4}" type="datetimeFigureOut">
              <a:rPr lang="en-US" smtClean="0"/>
              <a:t>7/3/2012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286693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B2F5CB-AECB-4E31-A9F5-3EC172D725A4}" type="datetimeFigureOut">
              <a:rPr lang="en-US" smtClean="0"/>
              <a:t>7/3/2012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191487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2F5CB-AECB-4E31-A9F5-3EC172D725A4}" type="datetimeFigureOut">
              <a:rPr lang="en-US" smtClean="0"/>
              <a:t>7/3/2012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255618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2F5CB-AECB-4E31-A9F5-3EC172D725A4}" type="datetimeFigureOut">
              <a:rPr lang="en-US" smtClean="0"/>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366955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2F5CB-AECB-4E31-A9F5-3EC172D725A4}" type="datetimeFigureOut">
              <a:rPr lang="en-US" smtClean="0"/>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429EC-4484-4A1A-9CF3-55C3527CECE5}" type="slidenum">
              <a:rPr lang="en-US" smtClean="0"/>
              <a:t>‹#›</a:t>
            </a:fld>
            <a:endParaRPr lang="en-US"/>
          </a:p>
        </p:txBody>
      </p:sp>
    </p:spTree>
    <p:extLst>
      <p:ext uri="{BB962C8B-B14F-4D97-AF65-F5344CB8AC3E}">
        <p14:creationId xmlns:p14="http://schemas.microsoft.com/office/powerpoint/2010/main" val="218396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2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2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1.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2.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33.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34.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3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2F5CB-AECB-4E31-A9F5-3EC172D725A4}" type="datetimeFigureOut">
              <a:rPr lang="en-US" smtClean="0"/>
              <a:t>7/3/2012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429EC-4484-4A1A-9CF3-55C3527CECE5}" type="slidenum">
              <a:rPr lang="en-US" smtClean="0"/>
              <a:t>‹#›</a:t>
            </a:fld>
            <a:endParaRPr lang="en-US"/>
          </a:p>
        </p:txBody>
      </p:sp>
    </p:spTree>
    <p:extLst>
      <p:ext uri="{BB962C8B-B14F-4D97-AF65-F5344CB8AC3E}">
        <p14:creationId xmlns:p14="http://schemas.microsoft.com/office/powerpoint/2010/main" val="204930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8F0B8-4943-4D24-BA96-F9F668FA8FCA}"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EA3CD-D81A-4E65-B66E-088E8F198A0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6775311"/>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4CB33-6E5C-4B9E-96F1-F16A0B7DFF32}"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50DE1-DF0C-400F-BEFE-9DACADA341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171313"/>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09AFE-3047-492F-836C-0129DAB13E04}"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7E3CB-A08C-46C6-884C-B8FC26F4A4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1901075"/>
      </p:ext>
    </p:extLst>
  </p:cSld>
  <p:clrMap bg1="lt1" tx1="dk1" bg2="lt2" tx2="dk2" accent1="accent1" accent2="accent2" accent3="accent3" accent4="accent4" accent5="accent5" accent6="accent6" hlink="hlink" folHlink="folHlink"/>
  <p:sldLayoutIdLst>
    <p:sldLayoutId id="214748368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44B36-9DB4-4CA7-B594-8267E8C20389}"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766A7-AAEC-4EAB-A57E-01F93C0D79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10017"/>
      </p:ext>
    </p:extLst>
  </p:cSld>
  <p:clrMap bg1="lt1" tx1="dk1" bg2="lt2" tx2="dk2" accent1="accent1" accent2="accent2" accent3="accent3" accent4="accent4" accent5="accent5" accent6="accent6" hlink="hlink" folHlink="folHlink"/>
  <p:sldLayoutIdLst>
    <p:sldLayoutId id="214748368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2EE8E-D9EE-45E6-A4C4-39F998BE10FE}"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E7C6C-898F-4D76-9146-B1A07D2B52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5506258"/>
      </p:ext>
    </p:extLst>
  </p:cSld>
  <p:clrMap bg1="lt1" tx1="dk1" bg2="lt2" tx2="dk2" accent1="accent1" accent2="accent2" accent3="accent3" accent4="accent4" accent5="accent5" accent6="accent6" hlink="hlink" folHlink="folHlink"/>
  <p:sldLayoutIdLst>
    <p:sldLayoutId id="214748368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8E6DD-D181-4584-B05F-991B177B2392}"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6468E-79B0-4DB7-A3BF-619F1AD813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3742313"/>
      </p:ext>
    </p:extLst>
  </p:cSld>
  <p:clrMap bg1="lt1" tx1="dk1" bg2="lt2" tx2="dk2" accent1="accent1" accent2="accent2" accent3="accent3" accent4="accent4" accent5="accent5" accent6="accent6" hlink="hlink" folHlink="folHlink"/>
  <p:sldLayoutIdLst>
    <p:sldLayoutId id="214748368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A657B-B9FD-403D-ACE8-5A36025EEA98}"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819E8-4B11-4EB2-871C-F4EE6B1C63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5869679"/>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C4346-980F-4078-9316-815828842477}"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BF487-38F5-47A7-89D7-310118EA01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6189675"/>
      </p:ext>
    </p:extLst>
  </p:cSld>
  <p:clrMap bg1="lt1" tx1="dk1" bg2="lt2" tx2="dk2" accent1="accent1" accent2="accent2" accent3="accent3" accent4="accent4" accent5="accent5" accent6="accent6" hlink="hlink" folHlink="folHlink"/>
  <p:sldLayoutIdLst>
    <p:sldLayoutId id="214748369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C47AF-9B47-4084-B291-D12F5B37D49E}"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5E5EE-D50A-4527-8D03-6B2D5D2ECE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627176"/>
      </p:ext>
    </p:extLst>
  </p:cSld>
  <p:clrMap bg1="lt1" tx1="dk1" bg2="lt2" tx2="dk2" accent1="accent1" accent2="accent2" accent3="accent3" accent4="accent4" accent5="accent5" accent6="accent6" hlink="hlink" folHlink="folHlink"/>
  <p:sldLayoutIdLst>
    <p:sldLayoutId id="214748369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E53A4-BC5C-4B3B-834C-D9554938D608}"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71C07-4D62-4CA3-964C-22CFA5BA08A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3379613"/>
      </p:ext>
    </p:extLst>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26E2A-316C-4681-936B-E0059AC3A8F2}"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E4FCD-7060-4A35-8232-6F7F19DF47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7126693"/>
      </p:ext>
    </p:extLst>
  </p:cSld>
  <p:clrMap bg1="lt1" tx1="dk1" bg2="lt2" tx2="dk2" accent1="accent1" accent2="accent2" accent3="accent3" accent4="accent4" accent5="accent5" accent6="accent6" hlink="hlink" folHlink="folHlink"/>
  <p:sldLayoutIdLst>
    <p:sldLayoutId id="214748369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79B75-4763-4FC4-BFF2-9CC7CB2146F9}"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16E0A-D2A9-407F-AF15-FB41E2CA84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50673"/>
      </p:ext>
    </p:extLst>
  </p:cSld>
  <p:clrMap bg1="lt1" tx1="dk1" bg2="lt2" tx2="dk2" accent1="accent1" accent2="accent2" accent3="accent3" accent4="accent4" accent5="accent5" accent6="accent6" hlink="hlink" folHlink="folHlink"/>
  <p:sldLayoutIdLst>
    <p:sldLayoutId id="214748369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BA725-EF56-42BC-AE92-D36845010EA0}"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B6912-F487-4AC6-9AAF-31C48E4359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988628"/>
      </p:ext>
    </p:extLst>
  </p:cSld>
  <p:clrMap bg1="lt1" tx1="dk1" bg2="lt2" tx2="dk2" accent1="accent1" accent2="accent2" accent3="accent3" accent4="accent4" accent5="accent5" accent6="accent6" hlink="hlink" folHlink="folHlink"/>
  <p:sldLayoutIdLst>
    <p:sldLayoutId id="214748370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DED06-2FA6-4F6A-B79E-B63B731C54D5}"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95101-9C38-4958-8014-4ED54F175A4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2205990"/>
      </p:ext>
    </p:extLst>
  </p:cSld>
  <p:clrMap bg1="lt1" tx1="dk1" bg2="lt2" tx2="dk2" accent1="accent1" accent2="accent2" accent3="accent3" accent4="accent4" accent5="accent5" accent6="accent6" hlink="hlink" folHlink="folHlink"/>
  <p:sldLayoutIdLst>
    <p:sldLayoutId id="214748370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53095-BF3B-429F-B6F9-05BADC3CCA8A}"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3D8F5-A5BE-4DAA-AFF5-C299E0770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304008"/>
      </p:ext>
    </p:extLst>
  </p:cSld>
  <p:clrMap bg1="lt1" tx1="dk1" bg2="lt2" tx2="dk2" accent1="accent1" accent2="accent2" accent3="accent3" accent4="accent4" accent5="accent5" accent6="accent6" hlink="hlink" folHlink="folHlink"/>
  <p:sldLayoutIdLst>
    <p:sldLayoutId id="214748370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E76A1-D356-4DF0-8789-24ACE99E81CC}"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F81D1-0A20-4C3F-AF49-AB258D6F12E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3347345"/>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69"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1828800" y="188913"/>
            <a:ext cx="70770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250883" name="Rectangle 3"/>
          <p:cNvSpPr>
            <a:spLocks noGrp="1" noChangeArrowheads="1"/>
          </p:cNvSpPr>
          <p:nvPr>
            <p:ph type="body" idx="1"/>
          </p:nvPr>
        </p:nvSpPr>
        <p:spPr bwMode="white">
          <a:xfrm>
            <a:off x="1828800" y="1593850"/>
            <a:ext cx="7077075" cy="5075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0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New Roman" pitchFamily="18" charset="0"/>
              </a:defRPr>
            </a:lvl1pPr>
          </a:lstStyle>
          <a:p>
            <a:pPr fontAlgn="base">
              <a:spcBef>
                <a:spcPct val="0"/>
              </a:spcBef>
              <a:spcAft>
                <a:spcPct val="0"/>
              </a:spcAft>
            </a:pPr>
            <a:endParaRPr lang="en-US">
              <a:solidFill>
                <a:srgbClr val="080808"/>
              </a:solidFill>
              <a:cs typeface="Arial" charset="0"/>
            </a:endParaRPr>
          </a:p>
        </p:txBody>
      </p:sp>
      <p:sp>
        <p:nvSpPr>
          <p:cNvPr id="250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New Roman" pitchFamily="18" charset="0"/>
              </a:defRPr>
            </a:lvl1pPr>
          </a:lstStyle>
          <a:p>
            <a:pPr fontAlgn="base">
              <a:spcBef>
                <a:spcPct val="0"/>
              </a:spcBef>
              <a:spcAft>
                <a:spcPct val="0"/>
              </a:spcAft>
            </a:pPr>
            <a:fld id="{EA6B6C14-9472-48F0-9B1B-1FBCE43CE6BE}" type="slidenum">
              <a:rPr lang="en-US">
                <a:solidFill>
                  <a:srgbClr val="080808"/>
                </a:solidFill>
                <a:cs typeface="Arial" charset="0"/>
              </a:rPr>
              <a:pPr fontAlgn="base">
                <a:spcBef>
                  <a:spcPct val="0"/>
                </a:spcBef>
                <a:spcAft>
                  <a:spcPct val="0"/>
                </a:spcAft>
              </a:pPr>
              <a:t>‹#›</a:t>
            </a:fld>
            <a:endParaRPr lang="en-US">
              <a:solidFill>
                <a:srgbClr val="080808"/>
              </a:solidFill>
              <a:cs typeface="Arial" charset="0"/>
            </a:endParaRPr>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994FA-EEB8-454B-B768-3FE3416F77C0}" type="datetimeFigureOut">
              <a:rPr lang="en-US" smtClean="0">
                <a:solidFill>
                  <a:prstClr val="black">
                    <a:tint val="75000"/>
                  </a:prstClr>
                </a:solidFill>
              </a:rPr>
              <a:pPr/>
              <a:t>7/3/2012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5F301-EB95-44A2-A50D-D17BB39CAA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8446073"/>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hyperlink" Target="mailto:Gerryikendall@tocinternational.com" TargetMode="External"/><Relationship Id="rId2" Type="http://schemas.openxmlformats.org/officeDocument/2006/relationships/slide" Target="slide2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slide" Target="slide5.xml"/><Relationship Id="rId4" Type="http://schemas.openxmlformats.org/officeDocument/2006/relationships/slide" Target="slide4.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slide" Target="slide5.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slide" Target="slide6.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hyperlink" Target="mailto:Gerryikendall@tocinternationa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1.xml"/><Relationship Id="rId18" Type="http://schemas.openxmlformats.org/officeDocument/2006/relationships/slide" Target="slide21.xml"/><Relationship Id="rId3" Type="http://schemas.openxmlformats.org/officeDocument/2006/relationships/slide" Target="slide6.xml"/><Relationship Id="rId7" Type="http://schemas.openxmlformats.org/officeDocument/2006/relationships/slide" Target="slide15.xml"/><Relationship Id="rId12" Type="http://schemas.openxmlformats.org/officeDocument/2006/relationships/slide" Target="slide19.xml"/><Relationship Id="rId17" Type="http://schemas.openxmlformats.org/officeDocument/2006/relationships/slide" Target="slide9.xml"/><Relationship Id="rId2" Type="http://schemas.openxmlformats.org/officeDocument/2006/relationships/slide" Target="slide5.xml"/><Relationship Id="rId16" Type="http://schemas.openxmlformats.org/officeDocument/2006/relationships/slide" Target="slide8.xml"/><Relationship Id="rId1" Type="http://schemas.openxmlformats.org/officeDocument/2006/relationships/slideLayout" Target="../slideLayouts/slideLayout7.xml"/><Relationship Id="rId6" Type="http://schemas.openxmlformats.org/officeDocument/2006/relationships/slide" Target="slide13.xml"/><Relationship Id="rId11" Type="http://schemas.openxmlformats.org/officeDocument/2006/relationships/slide" Target="slide20.xml"/><Relationship Id="rId5" Type="http://schemas.openxmlformats.org/officeDocument/2006/relationships/slide" Target="slide14.xml"/><Relationship Id="rId15" Type="http://schemas.openxmlformats.org/officeDocument/2006/relationships/slide" Target="slide12.xml"/><Relationship Id="rId10" Type="http://schemas.openxmlformats.org/officeDocument/2006/relationships/slide" Target="slide18.xml"/><Relationship Id="rId19" Type="http://schemas.openxmlformats.org/officeDocument/2006/relationships/slide" Target="slide22.xml"/><Relationship Id="rId4" Type="http://schemas.openxmlformats.org/officeDocument/2006/relationships/slide" Target="slide7.xml"/><Relationship Id="rId9" Type="http://schemas.openxmlformats.org/officeDocument/2006/relationships/slide" Target="slide17.xml"/><Relationship Id="rId14" Type="http://schemas.openxmlformats.org/officeDocument/2006/relationships/slide" Target="slide10.xml"/></Relationships>
</file>

<file path=ppt/slides/_rels/slide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92" name="Rectangle 20"/>
          <p:cNvSpPr>
            <a:spLocks noGrp="1" noChangeArrowheads="1"/>
          </p:cNvSpPr>
          <p:nvPr>
            <p:ph type="subTitle" idx="1"/>
          </p:nvPr>
        </p:nvSpPr>
        <p:spPr>
          <a:xfrm>
            <a:off x="76200" y="5029200"/>
            <a:ext cx="8991600" cy="1524000"/>
          </a:xfrm>
        </p:spPr>
        <p:txBody>
          <a:bodyPr/>
          <a:lstStyle/>
          <a:p>
            <a:pPr algn="ctr"/>
            <a:r>
              <a:rPr lang="en-US" sz="4000" dirty="0" smtClean="0"/>
              <a:t>Strategy and </a:t>
            </a:r>
            <a:r>
              <a:rPr lang="en-US" sz="4000" dirty="0" smtClean="0"/>
              <a:t>Tactics for</a:t>
            </a:r>
          </a:p>
          <a:p>
            <a:pPr algn="ctr"/>
            <a:r>
              <a:rPr lang="en-US" sz="4000" dirty="0" smtClean="0"/>
              <a:t>Advanced Multi-Project Management</a:t>
            </a:r>
            <a:endParaRPr lang="en-US" sz="4000" dirty="0"/>
          </a:p>
        </p:txBody>
      </p:sp>
      <p:pic>
        <p:nvPicPr>
          <p:cNvPr id="3" name="Picture 2" descr="TOC-logo-large-web.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3370" y="275435"/>
            <a:ext cx="4126506" cy="224762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4"/>
          <p:cNvSpPr>
            <a:spLocks noChangeArrowheads="1"/>
          </p:cNvSpPr>
          <p:nvPr/>
        </p:nvSpPr>
        <p:spPr bwMode="auto">
          <a:xfrm>
            <a:off x="1625733" y="220725"/>
            <a:ext cx="7363896" cy="365792"/>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27" name="Rectangle 21"/>
          <p:cNvSpPr>
            <a:spLocks noChangeArrowheads="1"/>
          </p:cNvSpPr>
          <p:nvPr/>
        </p:nvSpPr>
        <p:spPr bwMode="auto">
          <a:xfrm>
            <a:off x="141894" y="220724"/>
            <a:ext cx="1474623" cy="4949371"/>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29" name="Rectangle 5"/>
          <p:cNvSpPr>
            <a:spLocks noChangeArrowheads="1"/>
          </p:cNvSpPr>
          <p:nvPr/>
        </p:nvSpPr>
        <p:spPr bwMode="auto">
          <a:xfrm>
            <a:off x="0" y="612230"/>
            <a:ext cx="1644166"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a:t>
            </a:r>
            <a:r>
              <a:rPr lang="en-US" sz="1600" dirty="0" smtClean="0">
                <a:solidFill>
                  <a:prstClr val="black"/>
                </a:solidFill>
                <a:latin typeface="Times New Roman" pitchFamily="18" charset="0"/>
              </a:rPr>
              <a:t>Strategy</a:t>
            </a:r>
            <a:endParaRPr lang="en-US" sz="1600" dirty="0">
              <a:solidFill>
                <a:prstClr val="black"/>
              </a:solidFill>
              <a:latin typeface="Times New Roman" pitchFamily="18" charset="0"/>
            </a:endParaRPr>
          </a:p>
        </p:txBody>
      </p:sp>
      <p:sp>
        <p:nvSpPr>
          <p:cNvPr id="30" name="Rectangle 6"/>
          <p:cNvSpPr>
            <a:spLocks noChangeArrowheads="1"/>
          </p:cNvSpPr>
          <p:nvPr/>
        </p:nvSpPr>
        <p:spPr bwMode="auto">
          <a:xfrm>
            <a:off x="801627" y="1256502"/>
            <a:ext cx="842539"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31" name="Rectangle 7"/>
          <p:cNvSpPr>
            <a:spLocks noChangeArrowheads="1"/>
          </p:cNvSpPr>
          <p:nvPr/>
        </p:nvSpPr>
        <p:spPr bwMode="auto">
          <a:xfrm>
            <a:off x="183367" y="2026477"/>
            <a:ext cx="1460798"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32" name="Rectangle 8"/>
          <p:cNvSpPr>
            <a:spLocks noChangeArrowheads="1"/>
          </p:cNvSpPr>
          <p:nvPr/>
        </p:nvSpPr>
        <p:spPr bwMode="auto">
          <a:xfrm>
            <a:off x="879084" y="3462505"/>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33" name="Text Box 10"/>
          <p:cNvSpPr txBox="1">
            <a:spLocks noChangeArrowheads="1"/>
          </p:cNvSpPr>
          <p:nvPr/>
        </p:nvSpPr>
        <p:spPr bwMode="auto">
          <a:xfrm>
            <a:off x="1690248" y="1195305"/>
            <a:ext cx="7225650" cy="461665"/>
          </a:xfrm>
          <a:prstGeom prst="rect">
            <a:avLst/>
          </a:prstGeom>
          <a:noFill/>
          <a:ln w="9525">
            <a:noFill/>
            <a:miter lim="800000"/>
            <a:headEnd/>
            <a:tailEnd/>
          </a:ln>
        </p:spPr>
        <p:txBody>
          <a:bodyPr>
            <a:spAutoFit/>
          </a:bodyPr>
          <a:lstStyle/>
          <a:p>
            <a:r>
              <a:rPr lang="en-US" sz="1200" dirty="0" smtClean="0">
                <a:solidFill>
                  <a:prstClr val="black"/>
                </a:solidFill>
              </a:rPr>
              <a:t>Technical and managerial team members have the right characteristics to lead their peers, subordinates and even their bosses to drive significant business results through accomplishing more projects at least 20% faster .</a:t>
            </a:r>
            <a:endParaRPr lang="en-US" sz="1200" dirty="0">
              <a:solidFill>
                <a:prstClr val="black"/>
              </a:solidFill>
            </a:endParaRPr>
          </a:p>
        </p:txBody>
      </p:sp>
      <p:sp>
        <p:nvSpPr>
          <p:cNvPr id="34" name="Text Box 12"/>
          <p:cNvSpPr txBox="1">
            <a:spLocks noChangeArrowheads="1"/>
          </p:cNvSpPr>
          <p:nvPr/>
        </p:nvSpPr>
        <p:spPr bwMode="auto">
          <a:xfrm>
            <a:off x="1690248" y="1849004"/>
            <a:ext cx="7299381" cy="1200329"/>
          </a:xfrm>
          <a:prstGeom prst="rect">
            <a:avLst/>
          </a:prstGeom>
          <a:noFill/>
          <a:ln w="9525">
            <a:noFill/>
            <a:miter lim="800000"/>
            <a:headEnd/>
            <a:tailEnd/>
          </a:ln>
        </p:spPr>
        <p:txBody>
          <a:bodyPr>
            <a:spAutoFit/>
          </a:bodyPr>
          <a:lstStyle/>
          <a:p>
            <a:pPr marL="174625" indent="-174625">
              <a:buSzPct val="80000"/>
              <a:buFont typeface="Wingdings" pitchFamily="2" charset="2"/>
              <a:buChar char="Ø"/>
            </a:pPr>
            <a:r>
              <a:rPr lang="en-US" sz="1200" dirty="0" smtClean="0">
                <a:solidFill>
                  <a:prstClr val="black"/>
                </a:solidFill>
              </a:rPr>
              <a:t>All candidates must have top-notch buy-in skills and an excellent understanding of the business needs.</a:t>
            </a:r>
          </a:p>
          <a:p>
            <a:pPr marL="174625" indent="-174625">
              <a:buSzPct val="80000"/>
              <a:buFont typeface="Wingdings" pitchFamily="2" charset="2"/>
              <a:buChar char="Ø"/>
            </a:pPr>
            <a:r>
              <a:rPr lang="en-US" sz="1200" dirty="0" smtClean="0">
                <a:solidFill>
                  <a:prstClr val="black"/>
                </a:solidFill>
              </a:rPr>
              <a:t>Technical people sometimes have difficulty getting out of the detail enough to understand the purpose of a technique. At the same time, network building is not a skill that someone can learn for this implementation. Experience makes a huge difference in success.</a:t>
            </a:r>
          </a:p>
          <a:p>
            <a:pPr marL="174625" indent="-174625">
              <a:buSzPct val="80000"/>
              <a:buFont typeface="Wingdings" pitchFamily="2" charset="2"/>
              <a:buChar char="Ø"/>
            </a:pPr>
            <a:r>
              <a:rPr lang="en-US" sz="1200" dirty="0" smtClean="0">
                <a:solidFill>
                  <a:prstClr val="black"/>
                </a:solidFill>
              </a:rPr>
              <a:t>People who get stressed by having to define and then sell major organizational change are not good candidates for the managerial team.</a:t>
            </a:r>
            <a:endParaRPr lang="en-US" sz="1200" dirty="0">
              <a:solidFill>
                <a:prstClr val="black"/>
              </a:solidFill>
            </a:endParaRPr>
          </a:p>
        </p:txBody>
      </p:sp>
      <p:sp>
        <p:nvSpPr>
          <p:cNvPr id="35" name="Line 13"/>
          <p:cNvSpPr>
            <a:spLocks noChangeShapeType="1"/>
          </p:cNvSpPr>
          <p:nvPr/>
        </p:nvSpPr>
        <p:spPr bwMode="auto">
          <a:xfrm>
            <a:off x="141894" y="1818732"/>
            <a:ext cx="8847735" cy="0"/>
          </a:xfrm>
          <a:prstGeom prst="line">
            <a:avLst/>
          </a:prstGeom>
          <a:noFill/>
          <a:ln w="9525">
            <a:solidFill>
              <a:schemeClr val="tx1"/>
            </a:solidFill>
            <a:round/>
            <a:headEnd/>
            <a:tailEnd/>
          </a:ln>
        </p:spPr>
        <p:txBody>
          <a:bodyPr/>
          <a:lstStyle/>
          <a:p>
            <a:endParaRPr lang="en-US">
              <a:solidFill>
                <a:prstClr val="black"/>
              </a:solidFill>
            </a:endParaRPr>
          </a:p>
        </p:txBody>
      </p:sp>
      <p:sp>
        <p:nvSpPr>
          <p:cNvPr id="36" name="Line 14"/>
          <p:cNvSpPr>
            <a:spLocks noChangeShapeType="1"/>
          </p:cNvSpPr>
          <p:nvPr/>
        </p:nvSpPr>
        <p:spPr bwMode="auto">
          <a:xfrm>
            <a:off x="141894" y="1159944"/>
            <a:ext cx="8847735" cy="0"/>
          </a:xfrm>
          <a:prstGeom prst="line">
            <a:avLst/>
          </a:prstGeom>
          <a:noFill/>
          <a:ln w="9525">
            <a:solidFill>
              <a:schemeClr val="tx1"/>
            </a:solidFill>
            <a:round/>
            <a:headEnd/>
            <a:tailEnd/>
          </a:ln>
        </p:spPr>
        <p:txBody>
          <a:bodyPr/>
          <a:lstStyle/>
          <a:p>
            <a:endParaRPr lang="en-US">
              <a:solidFill>
                <a:prstClr val="black"/>
              </a:solidFill>
            </a:endParaRPr>
          </a:p>
        </p:txBody>
      </p:sp>
      <p:sp>
        <p:nvSpPr>
          <p:cNvPr id="37" name="Line 15"/>
          <p:cNvSpPr>
            <a:spLocks noChangeShapeType="1"/>
          </p:cNvSpPr>
          <p:nvPr/>
        </p:nvSpPr>
        <p:spPr bwMode="auto">
          <a:xfrm>
            <a:off x="141894" y="3047343"/>
            <a:ext cx="8847735" cy="0"/>
          </a:xfrm>
          <a:prstGeom prst="line">
            <a:avLst/>
          </a:prstGeom>
          <a:noFill/>
          <a:ln w="9525">
            <a:solidFill>
              <a:schemeClr val="tx1"/>
            </a:solidFill>
            <a:round/>
            <a:headEnd/>
            <a:tailEnd/>
          </a:ln>
        </p:spPr>
        <p:txBody>
          <a:bodyPr/>
          <a:lstStyle/>
          <a:p>
            <a:endParaRPr lang="en-US">
              <a:solidFill>
                <a:prstClr val="black"/>
              </a:solidFill>
            </a:endParaRPr>
          </a:p>
        </p:txBody>
      </p:sp>
      <p:sp>
        <p:nvSpPr>
          <p:cNvPr id="38" name="Text Box 17"/>
          <p:cNvSpPr txBox="1">
            <a:spLocks noChangeArrowheads="1"/>
          </p:cNvSpPr>
          <p:nvPr/>
        </p:nvSpPr>
        <p:spPr bwMode="auto">
          <a:xfrm>
            <a:off x="1690248" y="3078875"/>
            <a:ext cx="7225650" cy="1569660"/>
          </a:xfrm>
          <a:prstGeom prst="rect">
            <a:avLst/>
          </a:prstGeom>
          <a:noFill/>
          <a:ln w="9525">
            <a:noFill/>
            <a:miter lim="800000"/>
            <a:headEnd/>
            <a:tailEnd/>
          </a:ln>
        </p:spPr>
        <p:txBody>
          <a:bodyPr>
            <a:spAutoFit/>
          </a:bodyPr>
          <a:lstStyle/>
          <a:p>
            <a:pPr marL="174625" indent="-174625">
              <a:buSzPct val="80000"/>
              <a:buFont typeface="Wingdings" pitchFamily="2" charset="2"/>
              <a:buChar char="Ø"/>
            </a:pPr>
            <a:r>
              <a:rPr lang="en-US" sz="1200" dirty="0" smtClean="0">
                <a:solidFill>
                  <a:prstClr val="black"/>
                </a:solidFill>
              </a:rPr>
              <a:t>From a list of potential candidates for a technical team and a managerial team, top management narrows the list down to those candidates with excellent buy-in and business understanding skills.</a:t>
            </a:r>
          </a:p>
          <a:p>
            <a:pPr marL="174625" indent="-174625">
              <a:buSzPct val="80000"/>
              <a:buFont typeface="Wingdings" pitchFamily="2" charset="2"/>
              <a:buChar char="Ø"/>
            </a:pPr>
            <a:r>
              <a:rPr lang="en-US" sz="1200" dirty="0" smtClean="0">
                <a:solidFill>
                  <a:prstClr val="black"/>
                </a:solidFill>
              </a:rPr>
              <a:t>Top management selects a maximum of 3 people for the technical team, at least one of whom has network building skills and one of whom has experience working with multiple projects, either as a Project Manager, Program Manager or similar function.</a:t>
            </a:r>
          </a:p>
          <a:p>
            <a:pPr marL="174625" indent="-174625">
              <a:buSzPct val="80000"/>
              <a:buFont typeface="Wingdings" pitchFamily="2" charset="2"/>
              <a:buChar char="Ø"/>
            </a:pPr>
            <a:r>
              <a:rPr lang="en-US" sz="1200" dirty="0" smtClean="0">
                <a:solidFill>
                  <a:prstClr val="black"/>
                </a:solidFill>
              </a:rPr>
              <a:t>Top management selects a maximum of 3 people for the managerial team, who are at a senior enough level that they are comfortable with leading policy changes, establishing metrics and defining roles and responsibilities.</a:t>
            </a:r>
          </a:p>
        </p:txBody>
      </p:sp>
      <p:sp>
        <p:nvSpPr>
          <p:cNvPr id="40" name="Text Box 20"/>
          <p:cNvSpPr txBox="1">
            <a:spLocks noChangeArrowheads="1"/>
          </p:cNvSpPr>
          <p:nvPr/>
        </p:nvSpPr>
        <p:spPr bwMode="auto">
          <a:xfrm>
            <a:off x="1690248" y="652306"/>
            <a:ext cx="6892325" cy="276999"/>
          </a:xfrm>
          <a:prstGeom prst="rect">
            <a:avLst/>
          </a:prstGeom>
          <a:noFill/>
          <a:ln w="9525">
            <a:noFill/>
            <a:miter lim="800000"/>
            <a:headEnd/>
            <a:tailEnd/>
          </a:ln>
        </p:spPr>
        <p:txBody>
          <a:bodyPr>
            <a:spAutoFit/>
          </a:bodyPr>
          <a:lstStyle/>
          <a:p>
            <a:pPr>
              <a:spcBef>
                <a:spcPct val="50000"/>
              </a:spcBef>
            </a:pPr>
            <a:r>
              <a:rPr lang="en-US" sz="1200" dirty="0" smtClean="0">
                <a:solidFill>
                  <a:prstClr val="black"/>
                </a:solidFill>
              </a:rPr>
              <a:t>The integrity, drive and skills of the team will make or break this entire effort.</a:t>
            </a:r>
            <a:endParaRPr lang="en-US" sz="1200" dirty="0">
              <a:solidFill>
                <a:prstClr val="black"/>
              </a:solidFill>
            </a:endParaRPr>
          </a:p>
        </p:txBody>
      </p:sp>
      <p:sp>
        <p:nvSpPr>
          <p:cNvPr id="41" name="Text Box 22"/>
          <p:cNvSpPr txBox="1">
            <a:spLocks noChangeArrowheads="1"/>
          </p:cNvSpPr>
          <p:nvPr/>
        </p:nvSpPr>
        <p:spPr bwMode="auto">
          <a:xfrm>
            <a:off x="3570332" y="220724"/>
            <a:ext cx="3391747" cy="369332"/>
          </a:xfrm>
          <a:prstGeom prst="rect">
            <a:avLst/>
          </a:prstGeom>
          <a:noFill/>
          <a:ln w="9525">
            <a:noFill/>
            <a:miter lim="800000"/>
            <a:headEnd/>
            <a:tailEnd/>
          </a:ln>
        </p:spPr>
        <p:txBody>
          <a:bodyPr wrap="none">
            <a:spAutoFit/>
          </a:bodyPr>
          <a:lstStyle/>
          <a:p>
            <a:r>
              <a:rPr lang="en-US" b="1" dirty="0" smtClean="0">
                <a:solidFill>
                  <a:prstClr val="black"/>
                </a:solidFill>
              </a:rPr>
              <a:t>Forming a Team With Right Players</a:t>
            </a:r>
            <a:endParaRPr lang="en-US" dirty="0">
              <a:solidFill>
                <a:prstClr val="black"/>
              </a:solidFill>
            </a:endParaRPr>
          </a:p>
        </p:txBody>
      </p:sp>
      <p:sp>
        <p:nvSpPr>
          <p:cNvPr id="42" name="Line 27"/>
          <p:cNvSpPr>
            <a:spLocks noChangeShapeType="1"/>
          </p:cNvSpPr>
          <p:nvPr/>
        </p:nvSpPr>
        <p:spPr bwMode="auto">
          <a:xfrm>
            <a:off x="141894" y="4611017"/>
            <a:ext cx="8847735" cy="0"/>
          </a:xfrm>
          <a:prstGeom prst="line">
            <a:avLst/>
          </a:prstGeom>
          <a:noFill/>
          <a:ln w="9525">
            <a:solidFill>
              <a:schemeClr val="tx1"/>
            </a:solidFill>
            <a:round/>
            <a:headEnd/>
            <a:tailEnd/>
          </a:ln>
        </p:spPr>
        <p:txBody>
          <a:bodyPr/>
          <a:lstStyle/>
          <a:p>
            <a:endParaRPr lang="en-US">
              <a:solidFill>
                <a:prstClr val="black"/>
              </a:solidFill>
            </a:endParaRPr>
          </a:p>
        </p:txBody>
      </p:sp>
      <p:sp>
        <p:nvSpPr>
          <p:cNvPr id="43" name="Text Box 28"/>
          <p:cNvSpPr txBox="1">
            <a:spLocks noChangeArrowheads="1"/>
          </p:cNvSpPr>
          <p:nvPr/>
        </p:nvSpPr>
        <p:spPr bwMode="auto">
          <a:xfrm>
            <a:off x="1739402" y="4704789"/>
            <a:ext cx="6611224" cy="276999"/>
          </a:xfrm>
          <a:prstGeom prst="rect">
            <a:avLst/>
          </a:prstGeom>
          <a:noFill/>
          <a:ln w="9525">
            <a:noFill/>
            <a:miter lim="800000"/>
            <a:headEnd/>
            <a:tailEnd/>
          </a:ln>
        </p:spPr>
        <p:txBody>
          <a:bodyPr>
            <a:spAutoFit/>
          </a:bodyPr>
          <a:lstStyle/>
          <a:p>
            <a:r>
              <a:rPr lang="en-US" sz="1200" dirty="0" smtClean="0">
                <a:solidFill>
                  <a:prstClr val="black"/>
                </a:solidFill>
              </a:rPr>
              <a:t>Technical and Managerial Teams must also be able to work with each other. </a:t>
            </a:r>
            <a:endParaRPr lang="en-US" sz="1200" dirty="0">
              <a:solidFill>
                <a:prstClr val="black"/>
              </a:solidFill>
            </a:endParaRPr>
          </a:p>
        </p:txBody>
      </p:sp>
      <p:sp>
        <p:nvSpPr>
          <p:cNvPr id="44" name="Rectangle 30"/>
          <p:cNvSpPr>
            <a:spLocks noChangeArrowheads="1"/>
          </p:cNvSpPr>
          <p:nvPr/>
        </p:nvSpPr>
        <p:spPr bwMode="auto">
          <a:xfrm>
            <a:off x="243274" y="4670892"/>
            <a:ext cx="1400891" cy="338554"/>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Take Note!</a:t>
            </a:r>
          </a:p>
        </p:txBody>
      </p:sp>
      <p:sp>
        <p:nvSpPr>
          <p:cNvPr id="46" name="Line 16"/>
          <p:cNvSpPr>
            <a:spLocks noChangeShapeType="1"/>
          </p:cNvSpPr>
          <p:nvPr/>
        </p:nvSpPr>
        <p:spPr bwMode="auto">
          <a:xfrm>
            <a:off x="156455" y="5178956"/>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47" name="Straight Connector 46"/>
          <p:cNvCxnSpPr/>
          <p:nvPr/>
        </p:nvCxnSpPr>
        <p:spPr>
          <a:xfrm flipH="1">
            <a:off x="8978464" y="254900"/>
            <a:ext cx="11165" cy="492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 Box 4"/>
          <p:cNvSpPr txBox="1">
            <a:spLocks noChangeArrowheads="1"/>
          </p:cNvSpPr>
          <p:nvPr/>
        </p:nvSpPr>
        <p:spPr bwMode="auto">
          <a:xfrm>
            <a:off x="141894" y="232573"/>
            <a:ext cx="1474623"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ts val="600"/>
              </a:spcBef>
            </a:pPr>
            <a:r>
              <a:rPr lang="en-US" sz="2000" dirty="0" smtClean="0">
                <a:solidFill>
                  <a:prstClr val="black"/>
                </a:solidFill>
              </a:rPr>
              <a:t>3.1</a:t>
            </a:r>
          </a:p>
        </p:txBody>
      </p:sp>
      <p:sp>
        <p:nvSpPr>
          <p:cNvPr id="23"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4"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109959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639627" y="252256"/>
            <a:ext cx="7354604"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5" name="Rectangle 5"/>
          <p:cNvSpPr>
            <a:spLocks noChangeArrowheads="1"/>
          </p:cNvSpPr>
          <p:nvPr/>
        </p:nvSpPr>
        <p:spPr bwMode="auto">
          <a:xfrm>
            <a:off x="157661" y="252256"/>
            <a:ext cx="1472762" cy="4397829"/>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6" name="Text Box 6"/>
          <p:cNvSpPr txBox="1">
            <a:spLocks noChangeArrowheads="1"/>
          </p:cNvSpPr>
          <p:nvPr/>
        </p:nvSpPr>
        <p:spPr bwMode="auto">
          <a:xfrm>
            <a:off x="157661" y="272928"/>
            <a:ext cx="1472762"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3.2</a:t>
            </a:r>
            <a:endParaRPr lang="en-US" sz="2000" dirty="0">
              <a:solidFill>
                <a:prstClr val="black"/>
              </a:solidFill>
            </a:endParaRPr>
          </a:p>
        </p:txBody>
      </p:sp>
      <p:sp>
        <p:nvSpPr>
          <p:cNvPr id="7" name="Rectangle 7"/>
          <p:cNvSpPr>
            <a:spLocks noChangeArrowheads="1"/>
          </p:cNvSpPr>
          <p:nvPr/>
        </p:nvSpPr>
        <p:spPr bwMode="auto">
          <a:xfrm>
            <a:off x="1" y="640967"/>
            <a:ext cx="1644230"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Strategy</a:t>
            </a:r>
          </a:p>
        </p:txBody>
      </p:sp>
      <p:sp>
        <p:nvSpPr>
          <p:cNvPr id="8" name="Rectangle 8"/>
          <p:cNvSpPr>
            <a:spLocks noChangeArrowheads="1"/>
          </p:cNvSpPr>
          <p:nvPr/>
        </p:nvSpPr>
        <p:spPr bwMode="auto">
          <a:xfrm>
            <a:off x="802755" y="1479819"/>
            <a:ext cx="841476"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9" name="Rectangle 9"/>
          <p:cNvSpPr>
            <a:spLocks noChangeArrowheads="1"/>
          </p:cNvSpPr>
          <p:nvPr/>
        </p:nvSpPr>
        <p:spPr bwMode="auto">
          <a:xfrm>
            <a:off x="157661" y="2026713"/>
            <a:ext cx="1486569"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0" name="Rectangle 10"/>
          <p:cNvSpPr>
            <a:spLocks noChangeArrowheads="1"/>
          </p:cNvSpPr>
          <p:nvPr/>
        </p:nvSpPr>
        <p:spPr bwMode="auto">
          <a:xfrm>
            <a:off x="879149" y="3215012"/>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1" name="Text Box 11"/>
          <p:cNvSpPr txBox="1">
            <a:spLocks noChangeArrowheads="1"/>
          </p:cNvSpPr>
          <p:nvPr/>
        </p:nvSpPr>
        <p:spPr bwMode="auto">
          <a:xfrm>
            <a:off x="1704061" y="1318609"/>
            <a:ext cx="7216532" cy="461665"/>
          </a:xfrm>
          <a:prstGeom prst="rect">
            <a:avLst/>
          </a:prstGeom>
          <a:noFill/>
          <a:ln w="9525">
            <a:noFill/>
            <a:miter lim="800000"/>
            <a:headEnd/>
            <a:tailEnd/>
          </a:ln>
        </p:spPr>
        <p:txBody>
          <a:bodyPr>
            <a:spAutoFit/>
          </a:bodyPr>
          <a:lstStyle/>
          <a:p>
            <a:r>
              <a:rPr lang="en-US" sz="1200" dirty="0" smtClean="0">
                <a:solidFill>
                  <a:prstClr val="black"/>
                </a:solidFill>
              </a:rPr>
              <a:t>This multi-project implementation is </a:t>
            </a:r>
            <a:r>
              <a:rPr lang="en-US" sz="1200" dirty="0">
                <a:solidFill>
                  <a:prstClr val="black"/>
                </a:solidFill>
              </a:rPr>
              <a:t>the only active </a:t>
            </a:r>
            <a:r>
              <a:rPr lang="en-US" sz="1200" dirty="0" smtClean="0">
                <a:solidFill>
                  <a:prstClr val="black"/>
                </a:solidFill>
              </a:rPr>
              <a:t>initiative by the implementation team and </a:t>
            </a:r>
            <a:r>
              <a:rPr lang="en-US" sz="1200" dirty="0">
                <a:solidFill>
                  <a:prstClr val="black"/>
                </a:solidFill>
              </a:rPr>
              <a:t>is </a:t>
            </a:r>
            <a:r>
              <a:rPr lang="en-US" sz="1200" dirty="0" smtClean="0">
                <a:solidFill>
                  <a:prstClr val="black"/>
                </a:solidFill>
              </a:rPr>
              <a:t>being given daily priority by senior management.</a:t>
            </a:r>
            <a:endParaRPr lang="en-US" sz="1200" dirty="0">
              <a:solidFill>
                <a:prstClr val="black"/>
              </a:solidFill>
            </a:endParaRPr>
          </a:p>
        </p:txBody>
      </p:sp>
      <p:sp>
        <p:nvSpPr>
          <p:cNvPr id="12" name="Text Box 12"/>
          <p:cNvSpPr txBox="1">
            <a:spLocks noChangeArrowheads="1"/>
          </p:cNvSpPr>
          <p:nvPr/>
        </p:nvSpPr>
        <p:spPr bwMode="auto">
          <a:xfrm>
            <a:off x="1704061" y="1933923"/>
            <a:ext cx="7290170" cy="830997"/>
          </a:xfrm>
          <a:prstGeom prst="rect">
            <a:avLst/>
          </a:prstGeom>
          <a:noFill/>
          <a:ln w="9525">
            <a:noFill/>
            <a:miter lim="800000"/>
            <a:headEnd/>
            <a:tailEnd/>
          </a:ln>
        </p:spPr>
        <p:txBody>
          <a:bodyPr>
            <a:spAutoFit/>
          </a:bodyPr>
          <a:lstStyle/>
          <a:p>
            <a:pPr marL="171450" indent="-171450">
              <a:buSzPct val="80000"/>
              <a:buFont typeface="Wingdings" pitchFamily="2" charset="2"/>
              <a:buChar char="Ø"/>
            </a:pPr>
            <a:r>
              <a:rPr lang="en-US" sz="1200" dirty="0" smtClean="0">
                <a:solidFill>
                  <a:prstClr val="black"/>
                </a:solidFill>
              </a:rPr>
              <a:t>This initiative will require full time effort of the team over a period of 3 months. If the effort is half time, for example, it will require 6 months to implement, and the team and the organization will grow restless.</a:t>
            </a:r>
          </a:p>
          <a:p>
            <a:pPr marL="171450" indent="-171450">
              <a:buSzPct val="80000"/>
              <a:buFont typeface="Wingdings" pitchFamily="2" charset="2"/>
              <a:buChar char="Ø"/>
            </a:pPr>
            <a:r>
              <a:rPr lang="en-US" sz="1200" dirty="0" smtClean="0">
                <a:solidFill>
                  <a:prstClr val="black"/>
                </a:solidFill>
              </a:rPr>
              <a:t>During this implementation process, there will be frequent discussions with and decisions from senior management. Without daily priority, the accumulation of delays will significantly delay results.</a:t>
            </a:r>
            <a:endParaRPr lang="en-US" sz="1200" dirty="0">
              <a:solidFill>
                <a:prstClr val="black"/>
              </a:solidFill>
            </a:endParaRPr>
          </a:p>
        </p:txBody>
      </p:sp>
      <p:sp>
        <p:nvSpPr>
          <p:cNvPr id="13" name="Line 13"/>
          <p:cNvSpPr>
            <a:spLocks noChangeShapeType="1"/>
          </p:cNvSpPr>
          <p:nvPr/>
        </p:nvSpPr>
        <p:spPr bwMode="auto">
          <a:xfrm>
            <a:off x="157661" y="1895060"/>
            <a:ext cx="883657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4"/>
          <p:cNvSpPr>
            <a:spLocks noChangeShapeType="1"/>
          </p:cNvSpPr>
          <p:nvPr/>
        </p:nvSpPr>
        <p:spPr bwMode="auto">
          <a:xfrm>
            <a:off x="157661" y="1305909"/>
            <a:ext cx="883657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Line 15"/>
          <p:cNvSpPr>
            <a:spLocks noChangeShapeType="1"/>
          </p:cNvSpPr>
          <p:nvPr/>
        </p:nvSpPr>
        <p:spPr bwMode="auto">
          <a:xfrm>
            <a:off x="157661" y="2784084"/>
            <a:ext cx="883657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6" name="Line 17"/>
          <p:cNvSpPr>
            <a:spLocks noChangeShapeType="1"/>
          </p:cNvSpPr>
          <p:nvPr/>
        </p:nvSpPr>
        <p:spPr bwMode="auto">
          <a:xfrm>
            <a:off x="157661" y="633256"/>
            <a:ext cx="883657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7" name="Text Box 18"/>
          <p:cNvSpPr txBox="1">
            <a:spLocks noChangeArrowheads="1"/>
          </p:cNvSpPr>
          <p:nvPr/>
        </p:nvSpPr>
        <p:spPr bwMode="auto">
          <a:xfrm>
            <a:off x="1704061" y="695169"/>
            <a:ext cx="7290170" cy="461665"/>
          </a:xfrm>
          <a:prstGeom prst="rect">
            <a:avLst/>
          </a:prstGeom>
          <a:noFill/>
          <a:ln w="9525">
            <a:noFill/>
            <a:miter lim="800000"/>
            <a:headEnd/>
            <a:tailEnd/>
          </a:ln>
        </p:spPr>
        <p:txBody>
          <a:bodyPr>
            <a:spAutoFit/>
          </a:bodyPr>
          <a:lstStyle/>
          <a:p>
            <a:pPr>
              <a:spcBef>
                <a:spcPct val="50000"/>
              </a:spcBef>
            </a:pPr>
            <a:r>
              <a:rPr lang="en-US" sz="1200" dirty="0">
                <a:solidFill>
                  <a:srgbClr val="080808"/>
                </a:solidFill>
              </a:rPr>
              <a:t>There are too many active internal initiatives which occupy senior management </a:t>
            </a:r>
            <a:r>
              <a:rPr lang="en-US" sz="1200" dirty="0" smtClean="0">
                <a:solidFill>
                  <a:srgbClr val="080808"/>
                </a:solidFill>
              </a:rPr>
              <a:t> and the implementation team’s attention</a:t>
            </a:r>
            <a:r>
              <a:rPr lang="en-US" sz="1200" dirty="0">
                <a:solidFill>
                  <a:srgbClr val="080808"/>
                </a:solidFill>
              </a:rPr>
              <a:t>. </a:t>
            </a:r>
            <a:r>
              <a:rPr lang="en-US" sz="1200" dirty="0" smtClean="0">
                <a:solidFill>
                  <a:srgbClr val="080808"/>
                </a:solidFill>
              </a:rPr>
              <a:t>This will significantly slow down implementation and delay the benefits.</a:t>
            </a:r>
            <a:endParaRPr lang="en-US" sz="1200" dirty="0">
              <a:solidFill>
                <a:srgbClr val="080808"/>
              </a:solidFill>
            </a:endParaRPr>
          </a:p>
        </p:txBody>
      </p:sp>
      <p:sp>
        <p:nvSpPr>
          <p:cNvPr id="18" name="Text Box 19"/>
          <p:cNvSpPr txBox="1">
            <a:spLocks noChangeArrowheads="1"/>
          </p:cNvSpPr>
          <p:nvPr/>
        </p:nvSpPr>
        <p:spPr bwMode="auto">
          <a:xfrm>
            <a:off x="2607917" y="252256"/>
            <a:ext cx="5481757" cy="369332"/>
          </a:xfrm>
          <a:prstGeom prst="rect">
            <a:avLst/>
          </a:prstGeom>
          <a:noFill/>
          <a:ln w="9525">
            <a:noFill/>
            <a:miter lim="800000"/>
            <a:headEnd/>
            <a:tailEnd/>
          </a:ln>
        </p:spPr>
        <p:txBody>
          <a:bodyPr wrap="none">
            <a:spAutoFit/>
          </a:bodyPr>
          <a:lstStyle/>
          <a:p>
            <a:r>
              <a:rPr lang="en-US" b="1" dirty="0" smtClean="0">
                <a:solidFill>
                  <a:prstClr val="black"/>
                </a:solidFill>
              </a:rPr>
              <a:t>Ensuring the Team has Management Attention &amp; Buy In</a:t>
            </a:r>
            <a:endParaRPr lang="en-US" dirty="0">
              <a:solidFill>
                <a:prstClr val="black"/>
              </a:solidFill>
            </a:endParaRPr>
          </a:p>
        </p:txBody>
      </p:sp>
      <p:sp>
        <p:nvSpPr>
          <p:cNvPr id="19" name="Line 21"/>
          <p:cNvSpPr>
            <a:spLocks noChangeShapeType="1"/>
          </p:cNvSpPr>
          <p:nvPr/>
        </p:nvSpPr>
        <p:spPr bwMode="auto">
          <a:xfrm>
            <a:off x="157661" y="3724832"/>
            <a:ext cx="8836570" cy="0"/>
          </a:xfrm>
          <a:prstGeom prst="line">
            <a:avLst/>
          </a:prstGeom>
          <a:noFill/>
          <a:ln w="9525">
            <a:solidFill>
              <a:schemeClr val="tx1"/>
            </a:solidFill>
            <a:round/>
            <a:headEnd/>
            <a:tailEnd/>
          </a:ln>
        </p:spPr>
        <p:txBody>
          <a:bodyPr/>
          <a:lstStyle/>
          <a:p>
            <a:endParaRPr lang="en-US">
              <a:solidFill>
                <a:prstClr val="black"/>
              </a:solidFill>
            </a:endParaRPr>
          </a:p>
        </p:txBody>
      </p:sp>
      <p:sp>
        <p:nvSpPr>
          <p:cNvPr id="20" name="Text Box 22"/>
          <p:cNvSpPr txBox="1">
            <a:spLocks noChangeArrowheads="1"/>
          </p:cNvSpPr>
          <p:nvPr/>
        </p:nvSpPr>
        <p:spPr bwMode="auto">
          <a:xfrm>
            <a:off x="1753153" y="3834370"/>
            <a:ext cx="6602881" cy="461665"/>
          </a:xfrm>
          <a:prstGeom prst="rect">
            <a:avLst/>
          </a:prstGeom>
          <a:noFill/>
          <a:ln w="9525">
            <a:noFill/>
            <a:miter lim="800000"/>
            <a:headEnd/>
            <a:tailEnd/>
          </a:ln>
        </p:spPr>
        <p:txBody>
          <a:bodyPr>
            <a:spAutoFit/>
          </a:bodyPr>
          <a:lstStyle/>
          <a:p>
            <a:pPr>
              <a:spcBef>
                <a:spcPct val="50000"/>
              </a:spcBef>
            </a:pPr>
            <a:r>
              <a:rPr lang="en-US" sz="1200" dirty="0" smtClean="0">
                <a:solidFill>
                  <a:prstClr val="black"/>
                </a:solidFill>
              </a:rPr>
              <a:t>Senior management teams have much greater buy-in when they experience, through a simulation, the huge negative effects of multitasking and its impact on results.</a:t>
            </a:r>
            <a:endParaRPr lang="en-US" sz="1200" dirty="0">
              <a:solidFill>
                <a:prstClr val="black"/>
              </a:solidFill>
            </a:endParaRPr>
          </a:p>
        </p:txBody>
      </p:sp>
      <p:sp>
        <p:nvSpPr>
          <p:cNvPr id="21" name="Rectangle 24"/>
          <p:cNvSpPr>
            <a:spLocks noChangeArrowheads="1"/>
          </p:cNvSpPr>
          <p:nvPr/>
        </p:nvSpPr>
        <p:spPr bwMode="auto">
          <a:xfrm>
            <a:off x="245107" y="3978832"/>
            <a:ext cx="1399124" cy="338554"/>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Take Note!</a:t>
            </a:r>
          </a:p>
        </p:txBody>
      </p:sp>
      <p:sp>
        <p:nvSpPr>
          <p:cNvPr id="23" name="Line 16"/>
          <p:cNvSpPr>
            <a:spLocks noChangeShapeType="1"/>
          </p:cNvSpPr>
          <p:nvPr/>
        </p:nvSpPr>
        <p:spPr bwMode="auto">
          <a:xfrm>
            <a:off x="172221" y="4658678"/>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4" name="Straight Connector 23"/>
          <p:cNvCxnSpPr/>
          <p:nvPr/>
        </p:nvCxnSpPr>
        <p:spPr>
          <a:xfrm>
            <a:off x="8994230" y="449899"/>
            <a:ext cx="1" cy="41772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 Box 12"/>
          <p:cNvSpPr txBox="1">
            <a:spLocks noChangeArrowheads="1"/>
          </p:cNvSpPr>
          <p:nvPr/>
        </p:nvSpPr>
        <p:spPr bwMode="auto">
          <a:xfrm>
            <a:off x="1698801" y="2890389"/>
            <a:ext cx="7290170" cy="830997"/>
          </a:xfrm>
          <a:prstGeom prst="rect">
            <a:avLst/>
          </a:prstGeom>
          <a:noFill/>
          <a:ln w="9525">
            <a:noFill/>
            <a:miter lim="800000"/>
            <a:headEnd/>
            <a:tailEnd/>
          </a:ln>
        </p:spPr>
        <p:txBody>
          <a:bodyPr>
            <a:spAutoFit/>
          </a:bodyPr>
          <a:lstStyle/>
          <a:p>
            <a:pPr marL="171450" indent="-171450">
              <a:buSzPct val="80000"/>
              <a:buFont typeface="Wingdings" pitchFamily="2" charset="2"/>
              <a:buChar char="Ø"/>
            </a:pPr>
            <a:r>
              <a:rPr lang="en-US" sz="1200" dirty="0" smtClean="0">
                <a:solidFill>
                  <a:prstClr val="black"/>
                </a:solidFill>
              </a:rPr>
              <a:t>Each member of the implementation teams makes a list of current responsibilities and initiatives and delegates to the point that they have 8 hours per day totally free to devote to this implementation.</a:t>
            </a:r>
          </a:p>
          <a:p>
            <a:pPr marL="171450" indent="-171450">
              <a:buSzPct val="80000"/>
              <a:buFont typeface="Wingdings" pitchFamily="2" charset="2"/>
              <a:buChar char="Ø"/>
            </a:pPr>
            <a:r>
              <a:rPr lang="en-US" sz="1200" dirty="0" smtClean="0">
                <a:solidFill>
                  <a:prstClr val="black"/>
                </a:solidFill>
              </a:rPr>
              <a:t>The senior management sponsor of this initiative secures the commitment from the entire senior management team to respond daily to team requests for decision and input.</a:t>
            </a:r>
            <a:endParaRPr lang="en-US" sz="1200" dirty="0">
              <a:solidFill>
                <a:prstClr val="black"/>
              </a:solidFill>
            </a:endParaRPr>
          </a:p>
        </p:txBody>
      </p: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964459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1894" y="236490"/>
            <a:ext cx="8831969" cy="4383314"/>
            <a:chOff x="0" y="0"/>
            <a:chExt cx="9144000" cy="4383314"/>
          </a:xfrm>
        </p:grpSpPr>
        <p:sp>
          <p:nvSpPr>
            <p:cNvPr id="5" name="Rectangle 4"/>
            <p:cNvSpPr>
              <a:spLocks noChangeArrowheads="1"/>
            </p:cNvSpPr>
            <p:nvPr/>
          </p:nvSpPr>
          <p:spPr bwMode="auto">
            <a:xfrm>
              <a:off x="1533525" y="0"/>
              <a:ext cx="7610475"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6" name="Rectangle 5"/>
            <p:cNvSpPr>
              <a:spLocks noChangeArrowheads="1"/>
            </p:cNvSpPr>
            <p:nvPr/>
          </p:nvSpPr>
          <p:spPr bwMode="auto">
            <a:xfrm>
              <a:off x="0" y="0"/>
              <a:ext cx="1524000" cy="4383314"/>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7" name="Text Box 6"/>
            <p:cNvSpPr txBox="1">
              <a:spLocks noChangeArrowheads="1"/>
            </p:cNvSpPr>
            <p:nvPr/>
          </p:nvSpPr>
          <p:spPr bwMode="auto">
            <a:xfrm>
              <a:off x="0" y="20672"/>
              <a:ext cx="1524000"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3.3</a:t>
              </a:r>
              <a:endParaRPr lang="en-US" sz="2000" dirty="0">
                <a:solidFill>
                  <a:prstClr val="black"/>
                </a:solidFill>
              </a:endParaRPr>
            </a:p>
          </p:txBody>
        </p:sp>
        <p:sp>
          <p:nvSpPr>
            <p:cNvPr id="8" name="Rectangle 7"/>
            <p:cNvSpPr>
              <a:spLocks noChangeArrowheads="1"/>
            </p:cNvSpPr>
            <p:nvPr/>
          </p:nvSpPr>
          <p:spPr bwMode="auto">
            <a:xfrm>
              <a:off x="0" y="392770"/>
              <a:ext cx="1582738" cy="584775"/>
            </a:xfrm>
            <a:prstGeom prst="rect">
              <a:avLst/>
            </a:prstGeom>
            <a:noFill/>
            <a:ln w="9525">
              <a:noFill/>
              <a:miter lim="800000"/>
              <a:headEnd/>
              <a:tailEnd/>
            </a:ln>
          </p:spPr>
          <p:txBody>
            <a:bodyPr>
              <a:spAutoFit/>
            </a:bodyPr>
            <a:lstStyle/>
            <a:p>
              <a:pPr algn="r"/>
              <a:r>
                <a:rPr lang="en-US" sz="1600" dirty="0">
                  <a:solidFill>
                    <a:prstClr val="black"/>
                  </a:solidFill>
                  <a:latin typeface="Times New Roman" pitchFamily="18" charset="0"/>
                </a:rPr>
                <a:t>Assumptions Behind Strategy</a:t>
              </a:r>
            </a:p>
          </p:txBody>
        </p:sp>
        <p:sp>
          <p:nvSpPr>
            <p:cNvPr id="9" name="Rectangle 8"/>
            <p:cNvSpPr>
              <a:spLocks noChangeArrowheads="1"/>
            </p:cNvSpPr>
            <p:nvPr/>
          </p:nvSpPr>
          <p:spPr bwMode="auto">
            <a:xfrm>
              <a:off x="711987" y="1009322"/>
              <a:ext cx="870751"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10" name="Rectangle 9"/>
            <p:cNvSpPr>
              <a:spLocks noChangeArrowheads="1"/>
            </p:cNvSpPr>
            <p:nvPr/>
          </p:nvSpPr>
          <p:spPr bwMode="auto">
            <a:xfrm>
              <a:off x="0" y="1661123"/>
              <a:ext cx="1582738"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1" name="Rectangle 10"/>
            <p:cNvSpPr>
              <a:spLocks noChangeArrowheads="1"/>
            </p:cNvSpPr>
            <p:nvPr/>
          </p:nvSpPr>
          <p:spPr bwMode="auto">
            <a:xfrm>
              <a:off x="790626" y="3130809"/>
              <a:ext cx="79211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2" name="Line 13"/>
            <p:cNvSpPr>
              <a:spLocks noChangeShapeType="1"/>
            </p:cNvSpPr>
            <p:nvPr/>
          </p:nvSpPr>
          <p:spPr bwMode="auto">
            <a:xfrm>
              <a:off x="0" y="1375108"/>
              <a:ext cx="914400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14"/>
            <p:cNvSpPr>
              <a:spLocks noChangeShapeType="1"/>
            </p:cNvSpPr>
            <p:nvPr/>
          </p:nvSpPr>
          <p:spPr bwMode="auto">
            <a:xfrm>
              <a:off x="0" y="973552"/>
              <a:ext cx="914400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5"/>
            <p:cNvSpPr>
              <a:spLocks noChangeShapeType="1"/>
            </p:cNvSpPr>
            <p:nvPr/>
          </p:nvSpPr>
          <p:spPr bwMode="auto">
            <a:xfrm>
              <a:off x="0" y="2609720"/>
              <a:ext cx="914400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Line 17"/>
            <p:cNvSpPr>
              <a:spLocks noChangeShapeType="1"/>
            </p:cNvSpPr>
            <p:nvPr/>
          </p:nvSpPr>
          <p:spPr bwMode="auto">
            <a:xfrm>
              <a:off x="0" y="381000"/>
              <a:ext cx="914400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6" name="Text Box 19"/>
            <p:cNvSpPr txBox="1">
              <a:spLocks noChangeArrowheads="1"/>
            </p:cNvSpPr>
            <p:nvPr/>
          </p:nvSpPr>
          <p:spPr bwMode="auto">
            <a:xfrm>
              <a:off x="3833111" y="0"/>
              <a:ext cx="1751954" cy="369332"/>
            </a:xfrm>
            <a:prstGeom prst="rect">
              <a:avLst/>
            </a:prstGeom>
            <a:noFill/>
            <a:ln w="9525">
              <a:noFill/>
              <a:miter lim="800000"/>
              <a:headEnd/>
              <a:tailEnd/>
            </a:ln>
          </p:spPr>
          <p:txBody>
            <a:bodyPr wrap="none">
              <a:spAutoFit/>
            </a:bodyPr>
            <a:lstStyle/>
            <a:p>
              <a:r>
                <a:rPr lang="en-US" b="1" dirty="0" smtClean="0">
                  <a:solidFill>
                    <a:prstClr val="black"/>
                  </a:solidFill>
                </a:rPr>
                <a:t>Technical Design</a:t>
              </a:r>
              <a:endParaRPr lang="en-US" dirty="0">
                <a:solidFill>
                  <a:prstClr val="black"/>
                </a:solidFill>
              </a:endParaRPr>
            </a:p>
          </p:txBody>
        </p:sp>
        <p:sp>
          <p:nvSpPr>
            <p:cNvPr id="17" name="Line 21"/>
            <p:cNvSpPr>
              <a:spLocks noChangeShapeType="1"/>
            </p:cNvSpPr>
            <p:nvPr/>
          </p:nvSpPr>
          <p:spPr bwMode="auto">
            <a:xfrm>
              <a:off x="0" y="3873388"/>
              <a:ext cx="914400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8" name="Rectangle 24"/>
            <p:cNvSpPr>
              <a:spLocks noChangeArrowheads="1"/>
            </p:cNvSpPr>
            <p:nvPr/>
          </p:nvSpPr>
          <p:spPr bwMode="auto">
            <a:xfrm>
              <a:off x="134938" y="3939674"/>
              <a:ext cx="1447800"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19" name="Text Box 11"/>
            <p:cNvSpPr txBox="1">
              <a:spLocks noChangeArrowheads="1"/>
            </p:cNvSpPr>
            <p:nvPr/>
          </p:nvSpPr>
          <p:spPr bwMode="auto">
            <a:xfrm>
              <a:off x="1600200" y="1061525"/>
              <a:ext cx="7467600" cy="276999"/>
            </a:xfrm>
            <a:prstGeom prst="rect">
              <a:avLst/>
            </a:prstGeom>
            <a:noFill/>
            <a:ln w="9525">
              <a:noFill/>
              <a:miter lim="800000"/>
              <a:headEnd/>
              <a:tailEnd/>
            </a:ln>
          </p:spPr>
          <p:txBody>
            <a:bodyPr>
              <a:spAutoFit/>
            </a:bodyPr>
            <a:lstStyle/>
            <a:p>
              <a:r>
                <a:rPr lang="en-US" sz="1200" dirty="0" smtClean="0">
                  <a:solidFill>
                    <a:prstClr val="black"/>
                  </a:solidFill>
                </a:rPr>
                <a:t>The Technical Design is complete, ready for activation, within 6 weeks.</a:t>
              </a:r>
              <a:endParaRPr lang="en-US" sz="1200" dirty="0">
                <a:solidFill>
                  <a:prstClr val="black"/>
                </a:solidFill>
              </a:endParaRPr>
            </a:p>
          </p:txBody>
        </p:sp>
        <p:sp>
          <p:nvSpPr>
            <p:cNvPr id="20" name="Text Box 11"/>
            <p:cNvSpPr txBox="1">
              <a:spLocks noChangeArrowheads="1"/>
            </p:cNvSpPr>
            <p:nvPr/>
          </p:nvSpPr>
          <p:spPr bwMode="auto">
            <a:xfrm>
              <a:off x="1600200" y="2670699"/>
              <a:ext cx="7467600" cy="1200329"/>
            </a:xfrm>
            <a:prstGeom prst="rect">
              <a:avLst/>
            </a:prstGeom>
            <a:noFill/>
            <a:ln w="9525">
              <a:noFill/>
              <a:miter lim="800000"/>
              <a:headEnd/>
              <a:tailEnd/>
            </a:ln>
          </p:spPr>
          <p:txBody>
            <a:bodyPr>
              <a:spAutoFit/>
            </a:bodyPr>
            <a:lstStyle/>
            <a:p>
              <a:pPr marL="171450" indent="-171450">
                <a:buSzPct val="80000"/>
                <a:buFont typeface="Wingdings" pitchFamily="2" charset="2"/>
                <a:buChar char="Ø"/>
              </a:pPr>
              <a:r>
                <a:rPr lang="en-US" sz="1200" dirty="0" smtClean="0">
                  <a:solidFill>
                    <a:prstClr val="black"/>
                  </a:solidFill>
                </a:rPr>
                <a:t>Determine software, procure and install.</a:t>
              </a:r>
            </a:p>
            <a:p>
              <a:pPr marL="171450" indent="-171450">
                <a:buSzPct val="80000"/>
                <a:buFont typeface="Wingdings" pitchFamily="2" charset="2"/>
                <a:buChar char="Ø"/>
              </a:pPr>
              <a:r>
                <a:rPr lang="en-US" sz="1200" dirty="0" smtClean="0">
                  <a:solidFill>
                    <a:prstClr val="black"/>
                  </a:solidFill>
                </a:rPr>
                <a:t>Build project networks and templates for all projects that will be part of the launch, using the 10 step process. As networks are built, determine the resource pools that will be used for modeling. Analyze schedules and compress, capturing the before and after durations. Ensure all final project plans have 33% buffers.</a:t>
              </a:r>
              <a:endParaRPr lang="en-US" sz="1200" dirty="0">
                <a:solidFill>
                  <a:prstClr val="black"/>
                </a:solidFill>
              </a:endParaRPr>
            </a:p>
            <a:p>
              <a:pPr marL="171450" indent="-171450">
                <a:buSzPct val="80000"/>
                <a:buFont typeface="Wingdings" pitchFamily="2" charset="2"/>
                <a:buChar char="Ø"/>
              </a:pPr>
              <a:r>
                <a:rPr lang="en-US" sz="1200" dirty="0" smtClean="0">
                  <a:solidFill>
                    <a:prstClr val="black"/>
                  </a:solidFill>
                </a:rPr>
                <a:t>Finalize synchronization mechanism, perform what-if analysis and synchronize all projects.</a:t>
              </a:r>
            </a:p>
            <a:p>
              <a:pPr marL="171450" indent="-171450">
                <a:buSzPct val="80000"/>
                <a:buFont typeface="Wingdings" pitchFamily="2" charset="2"/>
                <a:buChar char="Ø"/>
              </a:pPr>
              <a:r>
                <a:rPr lang="en-US" sz="1200" dirty="0" smtClean="0">
                  <a:solidFill>
                    <a:prstClr val="black"/>
                  </a:solidFill>
                </a:rPr>
                <a:t>Determine software reporting requirements and build reports. Train users on updates and use of software.</a:t>
              </a:r>
            </a:p>
          </p:txBody>
        </p:sp>
        <p:sp>
          <p:nvSpPr>
            <p:cNvPr id="21" name="Text Box 11"/>
            <p:cNvSpPr txBox="1">
              <a:spLocks noChangeArrowheads="1"/>
            </p:cNvSpPr>
            <p:nvPr/>
          </p:nvSpPr>
          <p:spPr bwMode="auto">
            <a:xfrm>
              <a:off x="1600200" y="459997"/>
              <a:ext cx="7467600" cy="461665"/>
            </a:xfrm>
            <a:prstGeom prst="rect">
              <a:avLst/>
            </a:prstGeom>
            <a:noFill/>
            <a:ln w="9525">
              <a:noFill/>
              <a:miter lim="800000"/>
              <a:headEnd/>
              <a:tailEnd/>
            </a:ln>
          </p:spPr>
          <p:txBody>
            <a:bodyPr>
              <a:spAutoFit/>
            </a:bodyPr>
            <a:lstStyle/>
            <a:p>
              <a:r>
                <a:rPr lang="en-US" sz="1200" dirty="0" smtClean="0">
                  <a:solidFill>
                    <a:prstClr val="black"/>
                  </a:solidFill>
                </a:rPr>
                <a:t>Technical design is a labor intensive, time consuming effort, requiring many decisions and the interaction of the Technical team with project sponsors, project managers, senior management and subject matter experts.</a:t>
              </a:r>
              <a:endParaRPr lang="en-US" sz="1200" dirty="0">
                <a:solidFill>
                  <a:prstClr val="black"/>
                </a:solidFill>
              </a:endParaRPr>
            </a:p>
          </p:txBody>
        </p:sp>
        <p:sp>
          <p:nvSpPr>
            <p:cNvPr id="22" name="Text Box 11"/>
            <p:cNvSpPr txBox="1">
              <a:spLocks noChangeArrowheads="1"/>
            </p:cNvSpPr>
            <p:nvPr/>
          </p:nvSpPr>
          <p:spPr bwMode="auto">
            <a:xfrm>
              <a:off x="1600200" y="1404882"/>
              <a:ext cx="7467600" cy="276999"/>
            </a:xfrm>
            <a:prstGeom prst="rect">
              <a:avLst/>
            </a:prstGeom>
            <a:noFill/>
            <a:ln w="9525">
              <a:noFill/>
              <a:miter lim="800000"/>
              <a:headEnd/>
              <a:tailEnd/>
            </a:ln>
          </p:spPr>
          <p:txBody>
            <a:bodyPr>
              <a:spAutoFit/>
            </a:bodyPr>
            <a:lstStyle/>
            <a:p>
              <a:pPr>
                <a:buSzPct val="80000"/>
              </a:pPr>
              <a:r>
                <a:rPr lang="en-US" sz="1200" dirty="0" smtClean="0">
                  <a:solidFill>
                    <a:prstClr val="black"/>
                  </a:solidFill>
                </a:rPr>
                <a:t>To be complete, the technical design must address:</a:t>
              </a:r>
            </a:p>
          </p:txBody>
        </p:sp>
        <p:sp>
          <p:nvSpPr>
            <p:cNvPr id="23" name="Text Box 11"/>
            <p:cNvSpPr txBox="1">
              <a:spLocks noChangeArrowheads="1"/>
            </p:cNvSpPr>
            <p:nvPr/>
          </p:nvSpPr>
          <p:spPr bwMode="auto">
            <a:xfrm>
              <a:off x="1600200" y="3901963"/>
              <a:ext cx="7180263" cy="461665"/>
            </a:xfrm>
            <a:prstGeom prst="rect">
              <a:avLst/>
            </a:prstGeom>
            <a:noFill/>
            <a:ln w="9525">
              <a:noFill/>
              <a:miter lim="800000"/>
              <a:headEnd/>
              <a:tailEnd/>
            </a:ln>
          </p:spPr>
          <p:txBody>
            <a:bodyPr>
              <a:spAutoFit/>
            </a:bodyPr>
            <a:lstStyle/>
            <a:p>
              <a:r>
                <a:rPr lang="en-US" sz="1200" dirty="0" smtClean="0">
                  <a:solidFill>
                    <a:prstClr val="black"/>
                  </a:solidFill>
                </a:rPr>
                <a:t>Building proper networks and templates is typically the most time-consuming part of this effort. Projects which are almost finished should not undergo this effort. </a:t>
              </a:r>
              <a:endParaRPr lang="en-US" sz="1200" dirty="0">
                <a:solidFill>
                  <a:prstClr val="black"/>
                </a:solidFill>
              </a:endParaRPr>
            </a:p>
          </p:txBody>
        </p:sp>
      </p:grpSp>
      <p:sp>
        <p:nvSpPr>
          <p:cNvPr id="25" name="Line 16"/>
          <p:cNvSpPr>
            <a:spLocks noChangeShapeType="1"/>
          </p:cNvSpPr>
          <p:nvPr/>
        </p:nvSpPr>
        <p:spPr bwMode="auto">
          <a:xfrm>
            <a:off x="140689" y="4627146"/>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6" name="Straight Connector 25"/>
          <p:cNvCxnSpPr/>
          <p:nvPr/>
        </p:nvCxnSpPr>
        <p:spPr>
          <a:xfrm>
            <a:off x="8962698" y="418367"/>
            <a:ext cx="1" cy="41772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extLst>
              <p:ext uri="{D42A27DB-BD31-4B8C-83A1-F6EECF244321}">
                <p14:modId xmlns:p14="http://schemas.microsoft.com/office/powerpoint/2010/main" val="2115468911"/>
              </p:ext>
            </p:extLst>
          </p:nvPr>
        </p:nvGraphicFramePr>
        <p:xfrm>
          <a:off x="1744415" y="1989860"/>
          <a:ext cx="6096000" cy="822960"/>
        </p:xfrm>
        <a:graphic>
          <a:graphicData uri="http://schemas.openxmlformats.org/drawingml/2006/table">
            <a:tbl>
              <a:tblPr firstRow="1" bandRow="1">
                <a:tableStyleId>{5940675A-B579-460E-94D1-54222C63F5DA}</a:tableStyleId>
              </a:tblPr>
              <a:tblGrid>
                <a:gridCol w="2543806"/>
                <a:gridCol w="1655380"/>
                <a:gridCol w="1896814"/>
              </a:tblGrid>
              <a:tr h="273210">
                <a:tc>
                  <a:txBody>
                    <a:bodyPr/>
                    <a:lstStyle/>
                    <a:p>
                      <a:pPr marL="171450" indent="-171450">
                        <a:buFont typeface="Arial" pitchFamily="34" charset="0"/>
                        <a:buChar char="•"/>
                      </a:pPr>
                      <a:r>
                        <a:rPr lang="en-US" sz="1200" dirty="0" smtClean="0"/>
                        <a:t>Project</a:t>
                      </a:r>
                      <a:r>
                        <a:rPr lang="en-US" sz="1200" baseline="0" dirty="0" smtClean="0"/>
                        <a:t> Networks &amp; templates</a:t>
                      </a:r>
                      <a:endParaRPr lang="en-US" sz="1200" dirty="0"/>
                    </a:p>
                  </a:txBody>
                  <a:tcPr/>
                </a:tc>
                <a:tc>
                  <a:txBody>
                    <a:bodyPr/>
                    <a:lstStyle/>
                    <a:p>
                      <a:pPr marL="171450" indent="-171450">
                        <a:buFont typeface="Arial" pitchFamily="34" charset="0"/>
                        <a:buChar char="•"/>
                      </a:pPr>
                      <a:r>
                        <a:rPr lang="en-US" sz="1200" dirty="0" smtClean="0"/>
                        <a:t>Synchronization</a:t>
                      </a:r>
                      <a:endParaRPr lang="en-US" sz="1200" dirty="0"/>
                    </a:p>
                  </a:txBody>
                  <a:tcPr/>
                </a:tc>
                <a:tc>
                  <a:txBody>
                    <a:bodyPr/>
                    <a:lstStyle/>
                    <a:p>
                      <a:pPr marL="171450" indent="-171450">
                        <a:buFont typeface="Arial" pitchFamily="34" charset="0"/>
                        <a:buChar char="•"/>
                      </a:pPr>
                      <a:r>
                        <a:rPr lang="en-US" sz="1200" dirty="0" smtClean="0"/>
                        <a:t>Resource Pools</a:t>
                      </a:r>
                      <a:endParaRPr lang="en-US" sz="1200" dirty="0"/>
                    </a:p>
                  </a:txBody>
                  <a:tcPr/>
                </a:tc>
              </a:tr>
              <a:tr h="273210">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Schedule</a:t>
                      </a:r>
                      <a:r>
                        <a:rPr lang="en-US" sz="1200" baseline="0" dirty="0" smtClean="0"/>
                        <a:t> analysis / compression</a:t>
                      </a:r>
                      <a:endParaRPr lang="en-US" sz="1200" dirty="0" smtClean="0"/>
                    </a:p>
                  </a:txBody>
                  <a:tcPr/>
                </a:tc>
                <a:tc>
                  <a:txBody>
                    <a:bodyPr/>
                    <a:lstStyle/>
                    <a:p>
                      <a:pPr marL="171450" indent="-171450">
                        <a:buFont typeface="Arial" pitchFamily="34" charset="0"/>
                        <a:buChar char="•"/>
                      </a:pPr>
                      <a:r>
                        <a:rPr lang="en-US" sz="1200" dirty="0" smtClean="0"/>
                        <a:t>Software</a:t>
                      </a:r>
                      <a:endParaRPr lang="en-US" sz="1200" dirty="0"/>
                    </a:p>
                  </a:txBody>
                  <a:tcPr/>
                </a:tc>
                <a:tc>
                  <a:txBody>
                    <a:bodyPr/>
                    <a:lstStyle/>
                    <a:p>
                      <a:pPr marL="171450" indent="-171450">
                        <a:buFont typeface="Arial" pitchFamily="34" charset="0"/>
                        <a:buChar char="•"/>
                      </a:pPr>
                      <a:r>
                        <a:rPr lang="en-US" sz="1200" dirty="0" smtClean="0"/>
                        <a:t>What if Analysis</a:t>
                      </a:r>
                      <a:endParaRPr lang="en-US" sz="1200" dirty="0"/>
                    </a:p>
                  </a:txBody>
                  <a:tcPr/>
                </a:tc>
              </a:tr>
              <a:tr h="273210">
                <a:tc>
                  <a:txBody>
                    <a:bodyPr/>
                    <a:lstStyle/>
                    <a:p>
                      <a:pPr marL="171450" indent="-171450">
                        <a:buFont typeface="Arial" pitchFamily="34" charset="0"/>
                        <a:buChar char="•"/>
                      </a:pPr>
                      <a:r>
                        <a:rPr lang="en-US" sz="1200" dirty="0" smtClean="0"/>
                        <a:t>Buffering</a:t>
                      </a:r>
                      <a:endParaRPr lang="en-US" sz="1200" dirty="0"/>
                    </a:p>
                  </a:txBody>
                  <a:tcPr/>
                </a:tc>
                <a:tc>
                  <a:txBody>
                    <a:bodyPr/>
                    <a:lstStyle/>
                    <a:p>
                      <a:pPr marL="171450" indent="-171450">
                        <a:buFont typeface="Arial" pitchFamily="34" charset="0"/>
                        <a:buChar char="•"/>
                      </a:pPr>
                      <a:r>
                        <a:rPr lang="en-US" sz="1200" dirty="0" smtClean="0"/>
                        <a:t>Software updates</a:t>
                      </a:r>
                      <a:endParaRPr lang="en-US" sz="1200" dirty="0"/>
                    </a:p>
                  </a:txBody>
                  <a:tcPr/>
                </a:tc>
                <a:tc>
                  <a:txBody>
                    <a:bodyPr/>
                    <a:lstStyle/>
                    <a:p>
                      <a:pPr marL="171450" indent="-171450">
                        <a:buFont typeface="Arial" pitchFamily="34" charset="0"/>
                        <a:buChar char="•"/>
                      </a:pPr>
                      <a:r>
                        <a:rPr lang="en-US" sz="1200" dirty="0" smtClean="0"/>
                        <a:t>Software</a:t>
                      </a:r>
                      <a:r>
                        <a:rPr lang="en-US" sz="1200" baseline="0" dirty="0" smtClean="0"/>
                        <a:t> reporting</a:t>
                      </a:r>
                      <a:endParaRPr lang="en-US" sz="1200" dirty="0"/>
                    </a:p>
                  </a:txBody>
                  <a:tcPr/>
                </a:tc>
              </a:tr>
            </a:tbl>
          </a:graphicData>
        </a:graphic>
      </p:graphicFrame>
      <p:sp>
        <p:nvSpPr>
          <p:cNvPr id="28"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9"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189111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7660" y="252256"/>
            <a:ext cx="8845550" cy="371475"/>
          </a:xfrm>
          <a:prstGeom prst="rect">
            <a:avLst/>
          </a:prstGeom>
          <a:solidFill>
            <a:schemeClr val="bg1">
              <a:lumMod val="85000"/>
              <a:alpha val="83136"/>
            </a:schemeClr>
          </a:solidFill>
          <a:ln w="9525" algn="ctr">
            <a:solidFill>
              <a:schemeClr val="tx1"/>
            </a:solidFill>
            <a:miter lim="800000"/>
            <a:headEnd/>
            <a:tailEnd/>
          </a:ln>
        </p:spPr>
        <p:txBody>
          <a:bodyPr/>
          <a:lstStyle/>
          <a:p>
            <a:pPr algn="ctr"/>
            <a:endParaRPr lang="en-US">
              <a:solidFill>
                <a:prstClr val="black"/>
              </a:solidFill>
            </a:endParaRPr>
          </a:p>
        </p:txBody>
      </p:sp>
      <p:sp>
        <p:nvSpPr>
          <p:cNvPr id="5" name="Rectangle 3"/>
          <p:cNvSpPr>
            <a:spLocks noChangeArrowheads="1"/>
          </p:cNvSpPr>
          <p:nvPr/>
        </p:nvSpPr>
        <p:spPr bwMode="auto">
          <a:xfrm>
            <a:off x="157660" y="252256"/>
            <a:ext cx="1474258" cy="4630057"/>
          </a:xfrm>
          <a:prstGeom prst="rect">
            <a:avLst/>
          </a:prstGeom>
          <a:solidFill>
            <a:schemeClr val="bg1">
              <a:lumMod val="85000"/>
              <a:alpha val="83136"/>
            </a:schemeClr>
          </a:solidFill>
          <a:ln w="9525">
            <a:solidFill>
              <a:schemeClr val="tx1"/>
            </a:solidFill>
            <a:miter lim="800000"/>
            <a:headEnd/>
            <a:tailEnd/>
          </a:ln>
        </p:spPr>
        <p:txBody>
          <a:bodyPr wrap="none" anchor="ctr"/>
          <a:lstStyle/>
          <a:p>
            <a:pPr algn="ctr"/>
            <a:endParaRPr lang="en-US">
              <a:solidFill>
                <a:prstClr val="black"/>
              </a:solidFill>
            </a:endParaRPr>
          </a:p>
        </p:txBody>
      </p:sp>
      <p:sp>
        <p:nvSpPr>
          <p:cNvPr id="6" name="Line 7"/>
          <p:cNvSpPr>
            <a:spLocks noChangeShapeType="1"/>
          </p:cNvSpPr>
          <p:nvPr/>
        </p:nvSpPr>
        <p:spPr bwMode="auto">
          <a:xfrm>
            <a:off x="157660" y="1494796"/>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7" name="Line 8"/>
          <p:cNvSpPr>
            <a:spLocks noChangeShapeType="1"/>
          </p:cNvSpPr>
          <p:nvPr/>
        </p:nvSpPr>
        <p:spPr bwMode="auto">
          <a:xfrm>
            <a:off x="157660" y="1145635"/>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8" name="Line 9"/>
          <p:cNvSpPr>
            <a:spLocks noChangeShapeType="1"/>
          </p:cNvSpPr>
          <p:nvPr/>
        </p:nvSpPr>
        <p:spPr bwMode="auto">
          <a:xfrm>
            <a:off x="157660" y="2902263"/>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9" name="Line 11"/>
          <p:cNvSpPr>
            <a:spLocks noChangeShapeType="1"/>
          </p:cNvSpPr>
          <p:nvPr/>
        </p:nvSpPr>
        <p:spPr bwMode="auto">
          <a:xfrm>
            <a:off x="157660" y="622144"/>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0" name="Rectangle 13"/>
          <p:cNvSpPr>
            <a:spLocks noChangeArrowheads="1"/>
          </p:cNvSpPr>
          <p:nvPr/>
        </p:nvSpPr>
        <p:spPr bwMode="auto">
          <a:xfrm>
            <a:off x="0" y="592356"/>
            <a:ext cx="1650347"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Strategy</a:t>
            </a:r>
          </a:p>
        </p:txBody>
      </p:sp>
      <p:sp>
        <p:nvSpPr>
          <p:cNvPr id="11" name="Rectangle 14"/>
          <p:cNvSpPr>
            <a:spLocks noChangeArrowheads="1"/>
          </p:cNvSpPr>
          <p:nvPr/>
        </p:nvSpPr>
        <p:spPr bwMode="auto">
          <a:xfrm>
            <a:off x="808016" y="1164737"/>
            <a:ext cx="842331"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12" name="Rectangle 15"/>
          <p:cNvSpPr>
            <a:spLocks noChangeArrowheads="1"/>
          </p:cNvSpPr>
          <p:nvPr/>
        </p:nvSpPr>
        <p:spPr bwMode="auto">
          <a:xfrm>
            <a:off x="171481" y="1896383"/>
            <a:ext cx="1478866"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3" name="Rectangle 16"/>
          <p:cNvSpPr>
            <a:spLocks noChangeArrowheads="1"/>
          </p:cNvSpPr>
          <p:nvPr/>
        </p:nvSpPr>
        <p:spPr bwMode="auto">
          <a:xfrm>
            <a:off x="885266" y="3537495"/>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4" name="Text Box 17"/>
          <p:cNvSpPr txBox="1">
            <a:spLocks noChangeArrowheads="1"/>
          </p:cNvSpPr>
          <p:nvPr/>
        </p:nvSpPr>
        <p:spPr bwMode="auto">
          <a:xfrm>
            <a:off x="3769593" y="252256"/>
            <a:ext cx="1897478" cy="369332"/>
          </a:xfrm>
          <a:prstGeom prst="rect">
            <a:avLst/>
          </a:prstGeom>
          <a:noFill/>
          <a:ln w="9525">
            <a:noFill/>
            <a:miter lim="800000"/>
            <a:headEnd/>
            <a:tailEnd/>
          </a:ln>
        </p:spPr>
        <p:txBody>
          <a:bodyPr wrap="none">
            <a:spAutoFit/>
          </a:bodyPr>
          <a:lstStyle/>
          <a:p>
            <a:r>
              <a:rPr lang="en-US" b="1" dirty="0" smtClean="0">
                <a:solidFill>
                  <a:prstClr val="black"/>
                </a:solidFill>
              </a:rPr>
              <a:t>Managerial Design</a:t>
            </a:r>
            <a:endParaRPr lang="en-US" dirty="0">
              <a:solidFill>
                <a:prstClr val="black"/>
              </a:solidFill>
            </a:endParaRPr>
          </a:p>
        </p:txBody>
      </p:sp>
      <p:sp>
        <p:nvSpPr>
          <p:cNvPr id="15" name="Text Box 19"/>
          <p:cNvSpPr txBox="1">
            <a:spLocks noChangeArrowheads="1"/>
          </p:cNvSpPr>
          <p:nvPr/>
        </p:nvSpPr>
        <p:spPr bwMode="auto">
          <a:xfrm>
            <a:off x="1693346" y="4601719"/>
            <a:ext cx="7021155" cy="276999"/>
          </a:xfrm>
          <a:prstGeom prst="rect">
            <a:avLst/>
          </a:prstGeom>
          <a:noFill/>
          <a:ln w="9525">
            <a:noFill/>
            <a:miter lim="800000"/>
            <a:headEnd/>
            <a:tailEnd/>
          </a:ln>
        </p:spPr>
        <p:txBody>
          <a:bodyPr>
            <a:spAutoFit/>
          </a:bodyPr>
          <a:lstStyle/>
          <a:p>
            <a:r>
              <a:rPr lang="en-US" sz="1200" dirty="0" smtClean="0">
                <a:solidFill>
                  <a:prstClr val="black"/>
                </a:solidFill>
              </a:rPr>
              <a:t>Getting people to follow the processes and policies requires training, buy-in and follow-up.</a:t>
            </a:r>
            <a:endParaRPr lang="en-US" sz="1200" dirty="0">
              <a:solidFill>
                <a:prstClr val="black"/>
              </a:solidFill>
            </a:endParaRPr>
          </a:p>
        </p:txBody>
      </p:sp>
      <p:sp>
        <p:nvSpPr>
          <p:cNvPr id="16" name="Line 20"/>
          <p:cNvSpPr>
            <a:spLocks noChangeShapeType="1"/>
          </p:cNvSpPr>
          <p:nvPr/>
        </p:nvSpPr>
        <p:spPr bwMode="auto">
          <a:xfrm>
            <a:off x="157660" y="4610590"/>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7" name="Text Box 22"/>
          <p:cNvSpPr txBox="1">
            <a:spLocks noChangeArrowheads="1"/>
          </p:cNvSpPr>
          <p:nvPr/>
        </p:nvSpPr>
        <p:spPr bwMode="auto">
          <a:xfrm>
            <a:off x="157660" y="272928"/>
            <a:ext cx="1474258"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3.4</a:t>
            </a:r>
            <a:endParaRPr lang="en-US" sz="2000" dirty="0">
              <a:solidFill>
                <a:prstClr val="black"/>
              </a:solidFill>
            </a:endParaRPr>
          </a:p>
        </p:txBody>
      </p:sp>
      <p:sp>
        <p:nvSpPr>
          <p:cNvPr id="18" name="Rectangle 23"/>
          <p:cNvSpPr>
            <a:spLocks noChangeArrowheads="1"/>
          </p:cNvSpPr>
          <p:nvPr/>
        </p:nvSpPr>
        <p:spPr bwMode="auto">
          <a:xfrm>
            <a:off x="249801" y="4573580"/>
            <a:ext cx="1400545"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20" name="Line 16"/>
          <p:cNvSpPr>
            <a:spLocks noChangeShapeType="1"/>
          </p:cNvSpPr>
          <p:nvPr/>
        </p:nvSpPr>
        <p:spPr bwMode="auto">
          <a:xfrm>
            <a:off x="187987" y="4895168"/>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1" name="Straight Connector 20"/>
          <p:cNvCxnSpPr/>
          <p:nvPr/>
        </p:nvCxnSpPr>
        <p:spPr>
          <a:xfrm>
            <a:off x="9003210" y="637911"/>
            <a:ext cx="6787" cy="42414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Box 11"/>
          <p:cNvSpPr txBox="1">
            <a:spLocks noChangeArrowheads="1"/>
          </p:cNvSpPr>
          <p:nvPr/>
        </p:nvSpPr>
        <p:spPr bwMode="auto">
          <a:xfrm>
            <a:off x="1687489" y="649189"/>
            <a:ext cx="7212775" cy="461665"/>
          </a:xfrm>
          <a:prstGeom prst="rect">
            <a:avLst/>
          </a:prstGeom>
          <a:noFill/>
          <a:ln w="9525">
            <a:noFill/>
            <a:miter lim="800000"/>
            <a:headEnd/>
            <a:tailEnd/>
          </a:ln>
        </p:spPr>
        <p:txBody>
          <a:bodyPr>
            <a:spAutoFit/>
          </a:bodyPr>
          <a:lstStyle/>
          <a:p>
            <a:r>
              <a:rPr lang="en-US" sz="1200" dirty="0" smtClean="0">
                <a:solidFill>
                  <a:prstClr val="black"/>
                </a:solidFill>
              </a:rPr>
              <a:t>Managerial design is a labor intensive, time consuming effort, requiring many decisions and the interaction of the Managerial team with resource managers, project managers, and senior management.</a:t>
            </a:r>
            <a:endParaRPr lang="en-US" sz="1200" dirty="0">
              <a:solidFill>
                <a:prstClr val="black"/>
              </a:solidFill>
            </a:endParaRPr>
          </a:p>
        </p:txBody>
      </p:sp>
      <p:sp>
        <p:nvSpPr>
          <p:cNvPr id="23" name="Text Box 11"/>
          <p:cNvSpPr txBox="1">
            <a:spLocks noChangeArrowheads="1"/>
          </p:cNvSpPr>
          <p:nvPr/>
        </p:nvSpPr>
        <p:spPr bwMode="auto">
          <a:xfrm>
            <a:off x="1687489" y="1203419"/>
            <a:ext cx="7212775" cy="276999"/>
          </a:xfrm>
          <a:prstGeom prst="rect">
            <a:avLst/>
          </a:prstGeom>
          <a:noFill/>
          <a:ln w="9525">
            <a:noFill/>
            <a:miter lim="800000"/>
            <a:headEnd/>
            <a:tailEnd/>
          </a:ln>
        </p:spPr>
        <p:txBody>
          <a:bodyPr>
            <a:spAutoFit/>
          </a:bodyPr>
          <a:lstStyle/>
          <a:p>
            <a:r>
              <a:rPr lang="en-US" sz="1200" dirty="0" smtClean="0">
                <a:solidFill>
                  <a:prstClr val="black"/>
                </a:solidFill>
              </a:rPr>
              <a:t>The Managerial Design is complete, ready for activation, within 6 weeks.</a:t>
            </a:r>
            <a:endParaRPr lang="en-US" sz="1200" dirty="0">
              <a:solidFill>
                <a:prstClr val="black"/>
              </a:solidFill>
            </a:endParaRPr>
          </a:p>
        </p:txBody>
      </p:sp>
      <p:graphicFrame>
        <p:nvGraphicFramePr>
          <p:cNvPr id="24" name="Table 23"/>
          <p:cNvGraphicFramePr>
            <a:graphicFrameLocks noGrp="1"/>
          </p:cNvGraphicFramePr>
          <p:nvPr>
            <p:extLst>
              <p:ext uri="{D42A27DB-BD31-4B8C-83A1-F6EECF244321}">
                <p14:modId xmlns:p14="http://schemas.microsoft.com/office/powerpoint/2010/main" val="3787443131"/>
              </p:ext>
            </p:extLst>
          </p:nvPr>
        </p:nvGraphicFramePr>
        <p:xfrm>
          <a:off x="1744415" y="1769136"/>
          <a:ext cx="6096000" cy="1097280"/>
        </p:xfrm>
        <a:graphic>
          <a:graphicData uri="http://schemas.openxmlformats.org/drawingml/2006/table">
            <a:tbl>
              <a:tblPr firstRow="1" bandRow="1">
                <a:tableStyleId>{5940675A-B579-460E-94D1-54222C63F5DA}</a:tableStyleId>
              </a:tblPr>
              <a:tblGrid>
                <a:gridCol w="2543806"/>
                <a:gridCol w="1734207"/>
                <a:gridCol w="1817987"/>
              </a:tblGrid>
              <a:tr h="273210">
                <a:tc>
                  <a:txBody>
                    <a:bodyPr/>
                    <a:lstStyle/>
                    <a:p>
                      <a:pPr marL="171450" indent="-171450">
                        <a:buFont typeface="Arial" pitchFamily="34" charset="0"/>
                        <a:buChar char="•"/>
                      </a:pPr>
                      <a:r>
                        <a:rPr lang="en-US" sz="1200" dirty="0" smtClean="0"/>
                        <a:t>Fast Track Issue Resolution</a:t>
                      </a:r>
                      <a:endParaRPr lang="en-US" sz="1200" dirty="0"/>
                    </a:p>
                  </a:txBody>
                  <a:tcPr/>
                </a:tc>
                <a:tc>
                  <a:txBody>
                    <a:bodyPr/>
                    <a:lstStyle/>
                    <a:p>
                      <a:pPr marL="171450" indent="-171450">
                        <a:buFont typeface="Arial" pitchFamily="34" charset="0"/>
                        <a:buChar char="•"/>
                      </a:pPr>
                      <a:r>
                        <a:rPr lang="en-US" sz="1200" dirty="0" smtClean="0"/>
                        <a:t>Daily</a:t>
                      </a:r>
                      <a:r>
                        <a:rPr lang="en-US" sz="1200" baseline="0" dirty="0" smtClean="0"/>
                        <a:t> Updating</a:t>
                      </a:r>
                      <a:endParaRPr lang="en-US" sz="1200" dirty="0"/>
                    </a:p>
                  </a:txBody>
                  <a:tcPr/>
                </a:tc>
                <a:tc>
                  <a:txBody>
                    <a:bodyPr/>
                    <a:lstStyle/>
                    <a:p>
                      <a:pPr marL="171450" indent="-171450">
                        <a:buFont typeface="Arial" pitchFamily="34" charset="0"/>
                        <a:buChar char="•"/>
                      </a:pPr>
                      <a:r>
                        <a:rPr lang="en-US" sz="1200" dirty="0" smtClean="0"/>
                        <a:t>Full Kit</a:t>
                      </a:r>
                      <a:endParaRPr lang="en-US" sz="1200" dirty="0"/>
                    </a:p>
                  </a:txBody>
                  <a:tcPr/>
                </a:tc>
              </a:tr>
              <a:tr h="273210">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Project Recovery</a:t>
                      </a:r>
                    </a:p>
                  </a:txBody>
                  <a:tcPr/>
                </a:tc>
                <a:tc>
                  <a:txBody>
                    <a:bodyPr/>
                    <a:lstStyle/>
                    <a:p>
                      <a:pPr marL="171450" indent="-171450">
                        <a:buFont typeface="Arial" pitchFamily="34" charset="0"/>
                        <a:buChar char="•"/>
                      </a:pPr>
                      <a:r>
                        <a:rPr lang="en-US" sz="1200" dirty="0" smtClean="0"/>
                        <a:t>Freeze</a:t>
                      </a:r>
                      <a:endParaRPr lang="en-US" sz="1200" dirty="0"/>
                    </a:p>
                  </a:txBody>
                  <a:tcPr/>
                </a:tc>
                <a:tc>
                  <a:txBody>
                    <a:bodyPr/>
                    <a:lstStyle/>
                    <a:p>
                      <a:pPr marL="171450" indent="-171450">
                        <a:buFont typeface="Arial" pitchFamily="34" charset="0"/>
                        <a:buChar char="•"/>
                      </a:pPr>
                      <a:r>
                        <a:rPr lang="en-US" sz="1200" dirty="0" smtClean="0"/>
                        <a:t>Task time estimating</a:t>
                      </a:r>
                      <a:endParaRPr lang="en-US" sz="1200" dirty="0"/>
                    </a:p>
                  </a:txBody>
                  <a:tcPr/>
                </a:tc>
              </a:tr>
              <a:tr h="273210">
                <a:tc>
                  <a:txBody>
                    <a:bodyPr/>
                    <a:lstStyle/>
                    <a:p>
                      <a:pPr marL="171450" indent="-171450">
                        <a:buFont typeface="Arial" pitchFamily="34" charset="0"/>
                        <a:buChar char="•"/>
                      </a:pPr>
                      <a:r>
                        <a:rPr lang="en-US" sz="1200" dirty="0" smtClean="0"/>
                        <a:t>Synchronization control</a:t>
                      </a:r>
                      <a:endParaRPr lang="en-US" sz="1200" dirty="0"/>
                    </a:p>
                  </a:txBody>
                  <a:tcPr/>
                </a:tc>
                <a:tc>
                  <a:txBody>
                    <a:bodyPr/>
                    <a:lstStyle/>
                    <a:p>
                      <a:pPr marL="171450" indent="-171450">
                        <a:buFont typeface="Arial" pitchFamily="34" charset="0"/>
                        <a:buChar char="•"/>
                      </a:pPr>
                      <a:r>
                        <a:rPr lang="en-US" sz="1200" dirty="0" smtClean="0"/>
                        <a:t>Training &amp; Audits</a:t>
                      </a:r>
                      <a:endParaRPr lang="en-US" sz="1200" dirty="0"/>
                    </a:p>
                  </a:txBody>
                  <a:tcPr/>
                </a:tc>
                <a:tc>
                  <a:txBody>
                    <a:bodyPr/>
                    <a:lstStyle/>
                    <a:p>
                      <a:pPr marL="171450" indent="-171450">
                        <a:buFont typeface="Arial" pitchFamily="34" charset="0"/>
                        <a:buChar char="•"/>
                      </a:pPr>
                      <a:r>
                        <a:rPr lang="en-US" sz="1200" dirty="0" smtClean="0"/>
                        <a:t>Task assignment</a:t>
                      </a:r>
                      <a:endParaRPr lang="en-US" sz="1200" dirty="0"/>
                    </a:p>
                  </a:txBody>
                  <a:tcPr/>
                </a:tc>
              </a:tr>
              <a:tr h="273210">
                <a:tc>
                  <a:txBody>
                    <a:bodyPr/>
                    <a:lstStyle/>
                    <a:p>
                      <a:pPr marL="171450" indent="-171450">
                        <a:buFont typeface="Arial" pitchFamily="34" charset="0"/>
                        <a:buChar char="•"/>
                      </a:pPr>
                      <a:r>
                        <a:rPr lang="en-US" sz="1200" dirty="0" smtClean="0"/>
                        <a:t>Resourcing of projects</a:t>
                      </a:r>
                      <a:endParaRPr lang="en-US" sz="1200" dirty="0"/>
                    </a:p>
                  </a:txBody>
                  <a:tcPr/>
                </a:tc>
                <a:tc>
                  <a:txBody>
                    <a:bodyPr/>
                    <a:lstStyle/>
                    <a:p>
                      <a:pPr marL="171450" indent="-171450">
                        <a:buFont typeface="Arial" pitchFamily="34" charset="0"/>
                        <a:buChar char="•"/>
                      </a:pPr>
                      <a:r>
                        <a:rPr lang="en-US" sz="1200" dirty="0" smtClean="0"/>
                        <a:t>Single Priority System</a:t>
                      </a:r>
                      <a:endParaRPr lang="en-US" sz="1200" dirty="0"/>
                    </a:p>
                  </a:txBody>
                  <a:tcPr/>
                </a:tc>
                <a:tc>
                  <a:txBody>
                    <a:bodyPr/>
                    <a:lstStyle/>
                    <a:p>
                      <a:pPr marL="171450" indent="-171450">
                        <a:buFont typeface="Arial" pitchFamily="34" charset="0"/>
                        <a:buChar char="•"/>
                      </a:pPr>
                      <a:r>
                        <a:rPr lang="en-US" sz="1200" dirty="0" smtClean="0"/>
                        <a:t>Long term resourcing</a:t>
                      </a:r>
                      <a:endParaRPr lang="en-US" sz="1200" dirty="0"/>
                    </a:p>
                  </a:txBody>
                  <a:tcPr/>
                </a:tc>
              </a:tr>
            </a:tbl>
          </a:graphicData>
        </a:graphic>
      </p:graphicFrame>
      <p:sp>
        <p:nvSpPr>
          <p:cNvPr id="25" name="Text Box 11"/>
          <p:cNvSpPr txBox="1">
            <a:spLocks noChangeArrowheads="1"/>
          </p:cNvSpPr>
          <p:nvPr/>
        </p:nvSpPr>
        <p:spPr bwMode="auto">
          <a:xfrm>
            <a:off x="1687489" y="1499478"/>
            <a:ext cx="7212775" cy="276999"/>
          </a:xfrm>
          <a:prstGeom prst="rect">
            <a:avLst/>
          </a:prstGeom>
          <a:noFill/>
          <a:ln w="9525">
            <a:noFill/>
            <a:miter lim="800000"/>
            <a:headEnd/>
            <a:tailEnd/>
          </a:ln>
        </p:spPr>
        <p:txBody>
          <a:bodyPr>
            <a:spAutoFit/>
          </a:bodyPr>
          <a:lstStyle/>
          <a:p>
            <a:pPr>
              <a:buSzPct val="80000"/>
            </a:pPr>
            <a:r>
              <a:rPr lang="en-US" sz="1200" dirty="0" smtClean="0">
                <a:solidFill>
                  <a:prstClr val="black"/>
                </a:solidFill>
              </a:rPr>
              <a:t>To be complete, the managerial design must document the following policies, processes and organization:</a:t>
            </a:r>
          </a:p>
        </p:txBody>
      </p:sp>
      <p:sp>
        <p:nvSpPr>
          <p:cNvPr id="26" name="Text Box 11"/>
          <p:cNvSpPr txBox="1">
            <a:spLocks noChangeArrowheads="1"/>
          </p:cNvSpPr>
          <p:nvPr/>
        </p:nvSpPr>
        <p:spPr bwMode="auto">
          <a:xfrm>
            <a:off x="1687489" y="2907189"/>
            <a:ext cx="7212775" cy="1754326"/>
          </a:xfrm>
          <a:prstGeom prst="rect">
            <a:avLst/>
          </a:prstGeom>
          <a:noFill/>
          <a:ln w="9525">
            <a:noFill/>
            <a:miter lim="800000"/>
            <a:headEnd/>
            <a:tailEnd/>
          </a:ln>
        </p:spPr>
        <p:txBody>
          <a:bodyPr>
            <a:spAutoFit/>
          </a:bodyPr>
          <a:lstStyle/>
          <a:p>
            <a:pPr marL="171450" indent="-171450">
              <a:buSzPct val="80000"/>
              <a:buFont typeface="Wingdings" pitchFamily="2" charset="2"/>
              <a:buChar char="Ø"/>
            </a:pPr>
            <a:r>
              <a:rPr lang="en-US" sz="1200" dirty="0" smtClean="0">
                <a:solidFill>
                  <a:prstClr val="black"/>
                </a:solidFill>
              </a:rPr>
              <a:t>The managerial team documents processes for Fast Track Issue Resolution, daily task updating and project full kit points and gets senior management approval. Senior management determines which member of their team will run the daily fast track issue meetings and who will run the full kit process.</a:t>
            </a:r>
          </a:p>
          <a:p>
            <a:pPr marL="171450" indent="-171450">
              <a:buSzPct val="80000"/>
              <a:buFont typeface="Wingdings" pitchFamily="2" charset="2"/>
              <a:buChar char="Ø"/>
            </a:pPr>
            <a:r>
              <a:rPr lang="en-US" sz="1200" dirty="0" smtClean="0">
                <a:solidFill>
                  <a:prstClr val="black"/>
                </a:solidFill>
              </a:rPr>
              <a:t>The managerial team documents processes and develops training materials for project recovery, task time estimating, task assignment to avoid multitasking, resourcing of projects, use of the single priority system and resource planning / long term elevation and gets approval from senior management.</a:t>
            </a:r>
          </a:p>
          <a:p>
            <a:pPr marL="171450" indent="-171450">
              <a:buSzPct val="80000"/>
              <a:buFont typeface="Wingdings" pitchFamily="2" charset="2"/>
              <a:buChar char="Ø"/>
            </a:pPr>
            <a:r>
              <a:rPr lang="en-US" sz="1200" dirty="0" smtClean="0">
                <a:solidFill>
                  <a:prstClr val="black"/>
                </a:solidFill>
              </a:rPr>
              <a:t>The managerial team defines policies for synchronization control, initial freezing of projects and gets approval from senior management.</a:t>
            </a:r>
          </a:p>
          <a:p>
            <a:pPr marL="171450" indent="-171450">
              <a:buSzPct val="80000"/>
              <a:buFont typeface="Wingdings" pitchFamily="2" charset="2"/>
              <a:buChar char="Ø"/>
            </a:pPr>
            <a:r>
              <a:rPr lang="en-US" sz="1200" dirty="0" smtClean="0">
                <a:solidFill>
                  <a:prstClr val="black"/>
                </a:solidFill>
              </a:rPr>
              <a:t>The managerial team trains all resources and senior management and sets up audit process.</a:t>
            </a:r>
          </a:p>
        </p:txBody>
      </p:sp>
      <p:sp>
        <p:nvSpPr>
          <p:cNvPr id="27"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8"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1659457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ChangeArrowheads="1"/>
          </p:cNvSpPr>
          <p:nvPr/>
        </p:nvSpPr>
        <p:spPr bwMode="auto">
          <a:xfrm>
            <a:off x="1609600" y="283788"/>
            <a:ext cx="7362078"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5" name="Rectangle 4"/>
          <p:cNvSpPr>
            <a:spLocks noChangeArrowheads="1"/>
          </p:cNvSpPr>
          <p:nvPr/>
        </p:nvSpPr>
        <p:spPr bwMode="auto">
          <a:xfrm>
            <a:off x="126128" y="283788"/>
            <a:ext cx="1474258" cy="4441371"/>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6" name="Text Box 5"/>
          <p:cNvSpPr txBox="1">
            <a:spLocks noChangeArrowheads="1"/>
          </p:cNvSpPr>
          <p:nvPr/>
        </p:nvSpPr>
        <p:spPr bwMode="auto">
          <a:xfrm>
            <a:off x="126128" y="291760"/>
            <a:ext cx="1474258"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3.5</a:t>
            </a:r>
            <a:endParaRPr lang="en-US" sz="2000" dirty="0">
              <a:solidFill>
                <a:prstClr val="black"/>
              </a:solidFill>
            </a:endParaRPr>
          </a:p>
        </p:txBody>
      </p:sp>
      <p:sp>
        <p:nvSpPr>
          <p:cNvPr id="7" name="Rectangle 6"/>
          <p:cNvSpPr>
            <a:spLocks noChangeArrowheads="1"/>
          </p:cNvSpPr>
          <p:nvPr/>
        </p:nvSpPr>
        <p:spPr bwMode="auto">
          <a:xfrm>
            <a:off x="126128" y="701073"/>
            <a:ext cx="1501902"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a:t>
            </a:r>
            <a:r>
              <a:rPr lang="en-US" sz="1600" dirty="0" smtClean="0">
                <a:solidFill>
                  <a:prstClr val="black"/>
                </a:solidFill>
                <a:latin typeface="Times New Roman" pitchFamily="18" charset="0"/>
              </a:rPr>
              <a:t>Strategy</a:t>
            </a:r>
            <a:endParaRPr lang="en-US" sz="1600" dirty="0">
              <a:solidFill>
                <a:prstClr val="black"/>
              </a:solidFill>
              <a:latin typeface="Times New Roman" pitchFamily="18" charset="0"/>
            </a:endParaRPr>
          </a:p>
        </p:txBody>
      </p:sp>
      <p:sp>
        <p:nvSpPr>
          <p:cNvPr id="8" name="Rectangle 7"/>
          <p:cNvSpPr>
            <a:spLocks noChangeArrowheads="1"/>
          </p:cNvSpPr>
          <p:nvPr/>
        </p:nvSpPr>
        <p:spPr bwMode="auto">
          <a:xfrm>
            <a:off x="785698" y="1602961"/>
            <a:ext cx="842331"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9" name="Rectangle 8"/>
          <p:cNvSpPr>
            <a:spLocks noChangeArrowheads="1"/>
          </p:cNvSpPr>
          <p:nvPr/>
        </p:nvSpPr>
        <p:spPr bwMode="auto">
          <a:xfrm>
            <a:off x="126128" y="2126626"/>
            <a:ext cx="1501901"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0" name="Rectangle 9"/>
          <p:cNvSpPr>
            <a:spLocks noChangeArrowheads="1"/>
          </p:cNvSpPr>
          <p:nvPr/>
        </p:nvSpPr>
        <p:spPr bwMode="auto">
          <a:xfrm>
            <a:off x="862948" y="3193925"/>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1" name="Text Box 11"/>
          <p:cNvSpPr txBox="1">
            <a:spLocks noChangeArrowheads="1"/>
          </p:cNvSpPr>
          <p:nvPr/>
        </p:nvSpPr>
        <p:spPr bwMode="auto">
          <a:xfrm>
            <a:off x="1747812" y="1636199"/>
            <a:ext cx="5986103" cy="276999"/>
          </a:xfrm>
          <a:prstGeom prst="rect">
            <a:avLst/>
          </a:prstGeom>
          <a:noFill/>
          <a:ln w="9525">
            <a:noFill/>
            <a:miter lim="800000"/>
            <a:headEnd/>
            <a:tailEnd/>
          </a:ln>
        </p:spPr>
        <p:txBody>
          <a:bodyPr>
            <a:spAutoFit/>
          </a:bodyPr>
          <a:lstStyle/>
          <a:p>
            <a:r>
              <a:rPr lang="en-US" sz="1200" dirty="0" smtClean="0">
                <a:solidFill>
                  <a:prstClr val="black"/>
                </a:solidFill>
              </a:rPr>
              <a:t>The number of active projects is aligned with the organization’s capacity to do project work.</a:t>
            </a:r>
            <a:endParaRPr lang="en-US" sz="1200" dirty="0">
              <a:solidFill>
                <a:prstClr val="black"/>
              </a:solidFill>
            </a:endParaRPr>
          </a:p>
        </p:txBody>
      </p:sp>
      <p:sp>
        <p:nvSpPr>
          <p:cNvPr id="12" name="Line 14"/>
          <p:cNvSpPr>
            <a:spLocks noChangeShapeType="1"/>
          </p:cNvSpPr>
          <p:nvPr/>
        </p:nvSpPr>
        <p:spPr bwMode="auto">
          <a:xfrm>
            <a:off x="126128" y="1954361"/>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15"/>
          <p:cNvSpPr>
            <a:spLocks noChangeShapeType="1"/>
          </p:cNvSpPr>
          <p:nvPr/>
        </p:nvSpPr>
        <p:spPr bwMode="auto">
          <a:xfrm>
            <a:off x="126128" y="1546536"/>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6"/>
          <p:cNvSpPr>
            <a:spLocks noChangeShapeType="1"/>
          </p:cNvSpPr>
          <p:nvPr/>
        </p:nvSpPr>
        <p:spPr bwMode="auto">
          <a:xfrm>
            <a:off x="126128" y="2903640"/>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Line 19"/>
          <p:cNvSpPr>
            <a:spLocks noChangeShapeType="1"/>
          </p:cNvSpPr>
          <p:nvPr/>
        </p:nvSpPr>
        <p:spPr bwMode="auto">
          <a:xfrm>
            <a:off x="126128" y="664788"/>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16" name="Text Box 20"/>
          <p:cNvSpPr txBox="1">
            <a:spLocks noChangeArrowheads="1"/>
          </p:cNvSpPr>
          <p:nvPr/>
        </p:nvSpPr>
        <p:spPr bwMode="auto">
          <a:xfrm>
            <a:off x="1747812" y="772738"/>
            <a:ext cx="6687912" cy="646331"/>
          </a:xfrm>
          <a:prstGeom prst="rect">
            <a:avLst/>
          </a:prstGeom>
          <a:noFill/>
          <a:ln w="9525">
            <a:noFill/>
            <a:miter lim="800000"/>
            <a:headEnd/>
            <a:tailEnd/>
          </a:ln>
        </p:spPr>
        <p:txBody>
          <a:bodyPr wrap="square">
            <a:spAutoFit/>
          </a:bodyPr>
          <a:lstStyle/>
          <a:p>
            <a:pPr>
              <a:spcBef>
                <a:spcPct val="50000"/>
              </a:spcBef>
            </a:pPr>
            <a:r>
              <a:rPr lang="en-US" sz="1200" dirty="0" smtClean="0">
                <a:solidFill>
                  <a:prstClr val="black"/>
                </a:solidFill>
              </a:rPr>
              <a:t>Past pressure has led to having more projects in execution than the organization has the capacity to flow quickly. This in turn has led to excessive multitasking of resources, and long delays in task execution due to lack of support group and management attention.</a:t>
            </a:r>
            <a:endParaRPr lang="en-US" sz="1200" dirty="0">
              <a:solidFill>
                <a:prstClr val="black"/>
              </a:solidFill>
            </a:endParaRPr>
          </a:p>
        </p:txBody>
      </p:sp>
      <p:sp>
        <p:nvSpPr>
          <p:cNvPr id="17" name="Text Box 21"/>
          <p:cNvSpPr txBox="1">
            <a:spLocks noChangeArrowheads="1"/>
          </p:cNvSpPr>
          <p:nvPr/>
        </p:nvSpPr>
        <p:spPr bwMode="auto">
          <a:xfrm>
            <a:off x="3584492" y="298076"/>
            <a:ext cx="3409952" cy="369332"/>
          </a:xfrm>
          <a:prstGeom prst="rect">
            <a:avLst/>
          </a:prstGeom>
          <a:noFill/>
          <a:ln w="9525">
            <a:noFill/>
            <a:miter lim="800000"/>
            <a:headEnd/>
            <a:tailEnd/>
          </a:ln>
        </p:spPr>
        <p:txBody>
          <a:bodyPr wrap="none">
            <a:spAutoFit/>
          </a:bodyPr>
          <a:lstStyle/>
          <a:p>
            <a:r>
              <a:rPr lang="en-US" b="1" dirty="0" smtClean="0">
                <a:solidFill>
                  <a:prstClr val="black"/>
                </a:solidFill>
              </a:rPr>
              <a:t>Launch Step 1 – Freeze Project WIP</a:t>
            </a:r>
            <a:endParaRPr lang="en-US" dirty="0">
              <a:solidFill>
                <a:prstClr val="black"/>
              </a:solidFill>
            </a:endParaRPr>
          </a:p>
        </p:txBody>
      </p:sp>
      <p:sp>
        <p:nvSpPr>
          <p:cNvPr id="18" name="Text Box 19"/>
          <p:cNvSpPr txBox="1">
            <a:spLocks noChangeArrowheads="1"/>
          </p:cNvSpPr>
          <p:nvPr/>
        </p:nvSpPr>
        <p:spPr bwMode="auto">
          <a:xfrm>
            <a:off x="1661814" y="4000166"/>
            <a:ext cx="7021155" cy="646331"/>
          </a:xfrm>
          <a:prstGeom prst="rect">
            <a:avLst/>
          </a:prstGeom>
          <a:noFill/>
          <a:ln w="9525">
            <a:noFill/>
            <a:miter lim="800000"/>
            <a:headEnd/>
            <a:tailEnd/>
          </a:ln>
        </p:spPr>
        <p:txBody>
          <a:bodyPr>
            <a:spAutoFit/>
          </a:bodyPr>
          <a:lstStyle/>
          <a:p>
            <a:r>
              <a:rPr lang="en-US" sz="1200" dirty="0" smtClean="0">
                <a:solidFill>
                  <a:prstClr val="black"/>
                </a:solidFill>
              </a:rPr>
              <a:t>Many people will have the wrong assumption that freezing projects will delay their delivery date. In fact, with too much project WIP, the delivery dates would actually be later than by freezing projects, flowing all existing work much faster and unfreezing the projects. Every project benefits, but buy-in is essential.</a:t>
            </a:r>
            <a:endParaRPr lang="en-US" sz="1200" dirty="0">
              <a:solidFill>
                <a:prstClr val="black"/>
              </a:solidFill>
            </a:endParaRPr>
          </a:p>
        </p:txBody>
      </p:sp>
      <p:sp>
        <p:nvSpPr>
          <p:cNvPr id="19" name="Line 20"/>
          <p:cNvSpPr>
            <a:spLocks noChangeShapeType="1"/>
          </p:cNvSpPr>
          <p:nvPr/>
        </p:nvSpPr>
        <p:spPr bwMode="auto">
          <a:xfrm>
            <a:off x="126128" y="3914441"/>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20" name="Rectangle 23"/>
          <p:cNvSpPr>
            <a:spLocks noChangeArrowheads="1"/>
          </p:cNvSpPr>
          <p:nvPr/>
        </p:nvSpPr>
        <p:spPr bwMode="auto">
          <a:xfrm>
            <a:off x="227483" y="4020576"/>
            <a:ext cx="1400545" cy="338554"/>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Take Note!</a:t>
            </a:r>
          </a:p>
        </p:txBody>
      </p:sp>
      <p:sp>
        <p:nvSpPr>
          <p:cNvPr id="22" name="Line 16"/>
          <p:cNvSpPr>
            <a:spLocks noChangeShapeType="1"/>
          </p:cNvSpPr>
          <p:nvPr/>
        </p:nvSpPr>
        <p:spPr bwMode="auto">
          <a:xfrm>
            <a:off x="156455" y="4724400"/>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3" name="Straight Connector 22"/>
          <p:cNvCxnSpPr/>
          <p:nvPr/>
        </p:nvCxnSpPr>
        <p:spPr>
          <a:xfrm>
            <a:off x="8971678" y="496017"/>
            <a:ext cx="6787" cy="42414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Box 3"/>
          <p:cNvSpPr txBox="1">
            <a:spLocks noChangeArrowheads="1"/>
          </p:cNvSpPr>
          <p:nvPr/>
        </p:nvSpPr>
        <p:spPr bwMode="auto">
          <a:xfrm>
            <a:off x="1661814" y="2970654"/>
            <a:ext cx="7118350" cy="830997"/>
          </a:xfrm>
          <a:prstGeom prst="rect">
            <a:avLst/>
          </a:prstGeom>
          <a:noFill/>
          <a:ln w="9525">
            <a:noFill/>
            <a:miter lim="800000"/>
            <a:headEnd/>
            <a:tailEnd/>
          </a:ln>
          <a:effectLst/>
        </p:spPr>
        <p:txBody>
          <a:bodyPr>
            <a:spAutoFit/>
          </a:bodyPr>
          <a:lstStyle/>
          <a:p>
            <a:pPr marL="171450" indent="-171450">
              <a:buSzPct val="80000"/>
              <a:buFont typeface="Wingdings" pitchFamily="2" charset="2"/>
              <a:buChar char="Ø"/>
            </a:pPr>
            <a:r>
              <a:rPr lang="en-US" sz="1200" dirty="0" smtClean="0">
                <a:solidFill>
                  <a:prstClr val="black"/>
                </a:solidFill>
              </a:rPr>
              <a:t>The top </a:t>
            </a:r>
            <a:r>
              <a:rPr lang="en-US" sz="1200" dirty="0">
                <a:solidFill>
                  <a:prstClr val="black"/>
                </a:solidFill>
              </a:rPr>
              <a:t>management team determines the prioritization </a:t>
            </a:r>
            <a:r>
              <a:rPr lang="en-US" sz="1200" dirty="0" smtClean="0">
                <a:solidFill>
                  <a:prstClr val="black"/>
                </a:solidFill>
              </a:rPr>
              <a:t>of all active </a:t>
            </a:r>
            <a:r>
              <a:rPr lang="en-US" sz="1200" dirty="0">
                <a:solidFill>
                  <a:prstClr val="black"/>
                </a:solidFill>
              </a:rPr>
              <a:t>projects and freezes </a:t>
            </a:r>
            <a:r>
              <a:rPr lang="en-US" sz="1200" dirty="0" smtClean="0">
                <a:solidFill>
                  <a:prstClr val="black"/>
                </a:solidFill>
              </a:rPr>
              <a:t>at least 25% </a:t>
            </a:r>
            <a:r>
              <a:rPr lang="en-US" sz="1200" dirty="0">
                <a:solidFill>
                  <a:prstClr val="black"/>
                </a:solidFill>
              </a:rPr>
              <a:t>of the lowest priority projects.</a:t>
            </a:r>
          </a:p>
          <a:p>
            <a:pPr marL="171450" indent="-171450">
              <a:buSzPct val="80000"/>
              <a:buFont typeface="Wingdings" pitchFamily="2" charset="2"/>
              <a:buChar char="Ø"/>
            </a:pPr>
            <a:r>
              <a:rPr lang="en-US" sz="1200" dirty="0" smtClean="0">
                <a:solidFill>
                  <a:prstClr val="black"/>
                </a:solidFill>
              </a:rPr>
              <a:t>Top management informs all stakeholders about the freeze.</a:t>
            </a:r>
          </a:p>
          <a:p>
            <a:pPr marL="171450" indent="-171450">
              <a:buSzPct val="80000"/>
              <a:buFont typeface="Wingdings" pitchFamily="2" charset="2"/>
              <a:buChar char="Ø"/>
            </a:pPr>
            <a:r>
              <a:rPr lang="en-US" sz="1200" dirty="0" smtClean="0">
                <a:solidFill>
                  <a:prstClr val="black"/>
                </a:solidFill>
              </a:rPr>
              <a:t>The process to unfreeze projects is according to the staggering mechanism outlined in 3.7</a:t>
            </a:r>
            <a:endParaRPr lang="en-US" sz="1200" dirty="0">
              <a:solidFill>
                <a:prstClr val="black"/>
              </a:solidFill>
            </a:endParaRPr>
          </a:p>
        </p:txBody>
      </p:sp>
      <p:sp>
        <p:nvSpPr>
          <p:cNvPr id="25" name="Text Box 18"/>
          <p:cNvSpPr txBox="1">
            <a:spLocks noChangeArrowheads="1"/>
          </p:cNvSpPr>
          <p:nvPr/>
        </p:nvSpPr>
        <p:spPr bwMode="auto">
          <a:xfrm>
            <a:off x="1797266" y="2020345"/>
            <a:ext cx="6885703" cy="830997"/>
          </a:xfrm>
          <a:prstGeom prst="rect">
            <a:avLst/>
          </a:prstGeom>
          <a:noFill/>
          <a:ln w="9525">
            <a:noFill/>
            <a:miter lim="800000"/>
            <a:headEnd/>
            <a:tailEnd/>
          </a:ln>
          <a:effectLst/>
        </p:spPr>
        <p:txBody>
          <a:bodyPr wrap="square">
            <a:spAutoFit/>
          </a:bodyPr>
          <a:lstStyle/>
          <a:p>
            <a:pPr marL="171450" indent="-171450">
              <a:buClr>
                <a:prstClr val="black"/>
              </a:buClr>
              <a:buSzPct val="80000"/>
              <a:buFont typeface="Wingdings" pitchFamily="2" charset="2"/>
              <a:buChar char="Ø"/>
            </a:pPr>
            <a:r>
              <a:rPr lang="en-US" sz="1200" dirty="0" smtClean="0">
                <a:solidFill>
                  <a:prstClr val="black"/>
                </a:solidFill>
              </a:rPr>
              <a:t>At the outset of the launch, it is vital to get quick, tangible results. The most effective way to do that is to “shock” the system into immediate performance.</a:t>
            </a:r>
          </a:p>
          <a:p>
            <a:pPr marL="171450" indent="-171450">
              <a:buClr>
                <a:prstClr val="black"/>
              </a:buClr>
              <a:buSzPct val="80000"/>
              <a:buFont typeface="Wingdings" pitchFamily="2" charset="2"/>
              <a:buChar char="Ø"/>
            </a:pPr>
            <a:r>
              <a:rPr lang="en-US" sz="1200" dirty="0" smtClean="0">
                <a:solidFill>
                  <a:prstClr val="black"/>
                </a:solidFill>
              </a:rPr>
              <a:t>An overnight freeze of a significant amount of project work in process will drastically reduce bad multitasking, and shorten the wait time for support group and management attention.</a:t>
            </a:r>
            <a:endParaRPr lang="en-US" sz="1200" dirty="0">
              <a:solidFill>
                <a:prstClr val="black"/>
              </a:solidFill>
            </a:endParaRPr>
          </a:p>
        </p:txBody>
      </p: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3455105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4"/>
          <p:cNvSpPr>
            <a:spLocks noChangeArrowheads="1"/>
          </p:cNvSpPr>
          <p:nvPr/>
        </p:nvSpPr>
        <p:spPr bwMode="auto">
          <a:xfrm>
            <a:off x="1641132" y="302873"/>
            <a:ext cx="7362078" cy="352390"/>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27" name="Rectangle 4"/>
          <p:cNvSpPr>
            <a:spLocks noChangeArrowheads="1"/>
          </p:cNvSpPr>
          <p:nvPr/>
        </p:nvSpPr>
        <p:spPr bwMode="auto">
          <a:xfrm>
            <a:off x="157660" y="302872"/>
            <a:ext cx="1474258" cy="4335201"/>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28" name="Text Box 5"/>
          <p:cNvSpPr txBox="1">
            <a:spLocks noChangeArrowheads="1"/>
          </p:cNvSpPr>
          <p:nvPr/>
        </p:nvSpPr>
        <p:spPr bwMode="auto">
          <a:xfrm>
            <a:off x="157660" y="302873"/>
            <a:ext cx="1474258"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3.6</a:t>
            </a:r>
            <a:endParaRPr lang="en-US" sz="2000" dirty="0">
              <a:solidFill>
                <a:prstClr val="black"/>
              </a:solidFill>
            </a:endParaRPr>
          </a:p>
        </p:txBody>
      </p:sp>
      <p:sp>
        <p:nvSpPr>
          <p:cNvPr id="29" name="Rectangle 6"/>
          <p:cNvSpPr>
            <a:spLocks noChangeArrowheads="1"/>
          </p:cNvSpPr>
          <p:nvPr/>
        </p:nvSpPr>
        <p:spPr bwMode="auto">
          <a:xfrm>
            <a:off x="0" y="668871"/>
            <a:ext cx="1631917"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a:t>
            </a:r>
            <a:r>
              <a:rPr lang="en-US" sz="1600" dirty="0" smtClean="0">
                <a:solidFill>
                  <a:prstClr val="black"/>
                </a:solidFill>
                <a:latin typeface="Times New Roman" pitchFamily="18" charset="0"/>
              </a:rPr>
              <a:t>Strategy</a:t>
            </a:r>
            <a:endParaRPr lang="en-US" sz="1600" dirty="0">
              <a:solidFill>
                <a:prstClr val="black"/>
              </a:solidFill>
              <a:latin typeface="Times New Roman" pitchFamily="18" charset="0"/>
            </a:endParaRPr>
          </a:p>
        </p:txBody>
      </p:sp>
      <p:sp>
        <p:nvSpPr>
          <p:cNvPr id="30" name="Rectangle 7"/>
          <p:cNvSpPr>
            <a:spLocks noChangeArrowheads="1"/>
          </p:cNvSpPr>
          <p:nvPr/>
        </p:nvSpPr>
        <p:spPr bwMode="auto">
          <a:xfrm>
            <a:off x="646386" y="1466003"/>
            <a:ext cx="985532" cy="338554"/>
          </a:xfrm>
          <a:prstGeom prst="rect">
            <a:avLst/>
          </a:prstGeom>
          <a:noFill/>
          <a:ln w="9525">
            <a:noFill/>
            <a:miter lim="800000"/>
            <a:headEnd/>
            <a:tailEnd/>
          </a:ln>
        </p:spPr>
        <p:txBody>
          <a:bodyPr wrap="square">
            <a:spAutoFit/>
          </a:bodyPr>
          <a:lstStyle/>
          <a:p>
            <a:pPr algn="r" rtl="1"/>
            <a:r>
              <a:rPr lang="en-US" sz="1600" dirty="0">
                <a:solidFill>
                  <a:prstClr val="black"/>
                </a:solidFill>
                <a:latin typeface="Times New Roman" pitchFamily="18" charset="0"/>
              </a:rPr>
              <a:t>Strategy</a:t>
            </a:r>
          </a:p>
        </p:txBody>
      </p:sp>
      <p:sp>
        <p:nvSpPr>
          <p:cNvPr id="31" name="Rectangle 8"/>
          <p:cNvSpPr>
            <a:spLocks noChangeArrowheads="1"/>
          </p:cNvSpPr>
          <p:nvPr/>
        </p:nvSpPr>
        <p:spPr bwMode="auto">
          <a:xfrm>
            <a:off x="157658" y="2208671"/>
            <a:ext cx="1474259" cy="584775"/>
          </a:xfrm>
          <a:prstGeom prst="rect">
            <a:avLst/>
          </a:prstGeom>
          <a:noFill/>
          <a:ln w="9525">
            <a:noFill/>
            <a:miter lim="800000"/>
            <a:headEnd/>
            <a:tailEnd/>
          </a:ln>
        </p:spPr>
        <p:txBody>
          <a:bodyPr wrap="square">
            <a:spAutoFit/>
          </a:bodyPr>
          <a:lstStyle/>
          <a:p>
            <a:pPr algn="r" rtl="1"/>
            <a:r>
              <a:rPr lang="en-US" sz="1600" dirty="0">
                <a:solidFill>
                  <a:prstClr val="black"/>
                </a:solidFill>
                <a:latin typeface="Times New Roman" pitchFamily="18" charset="0"/>
              </a:rPr>
              <a:t>Assumptions Behind Tactics</a:t>
            </a:r>
          </a:p>
        </p:txBody>
      </p:sp>
      <p:sp>
        <p:nvSpPr>
          <p:cNvPr id="32" name="Rectangle 9"/>
          <p:cNvSpPr>
            <a:spLocks noChangeArrowheads="1"/>
          </p:cNvSpPr>
          <p:nvPr/>
        </p:nvSpPr>
        <p:spPr bwMode="auto">
          <a:xfrm>
            <a:off x="815959" y="3323411"/>
            <a:ext cx="815960" cy="338554"/>
          </a:xfrm>
          <a:prstGeom prst="rect">
            <a:avLst/>
          </a:prstGeom>
          <a:noFill/>
          <a:ln w="9525">
            <a:noFill/>
            <a:miter lim="800000"/>
            <a:headEnd/>
            <a:tailEnd/>
          </a:ln>
        </p:spPr>
        <p:txBody>
          <a:bodyPr wrap="squar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33" name="Line 14"/>
          <p:cNvSpPr>
            <a:spLocks noChangeShapeType="1"/>
          </p:cNvSpPr>
          <p:nvPr/>
        </p:nvSpPr>
        <p:spPr bwMode="auto">
          <a:xfrm>
            <a:off x="157660" y="1788685"/>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34" name="Line 15"/>
          <p:cNvSpPr>
            <a:spLocks noChangeShapeType="1"/>
          </p:cNvSpPr>
          <p:nvPr/>
        </p:nvSpPr>
        <p:spPr bwMode="auto">
          <a:xfrm>
            <a:off x="157660" y="1482799"/>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35" name="Line 16"/>
          <p:cNvSpPr>
            <a:spLocks noChangeShapeType="1"/>
          </p:cNvSpPr>
          <p:nvPr/>
        </p:nvSpPr>
        <p:spPr bwMode="auto">
          <a:xfrm>
            <a:off x="157660" y="3186777"/>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36" name="Line 19"/>
          <p:cNvSpPr>
            <a:spLocks noChangeShapeType="1"/>
          </p:cNvSpPr>
          <p:nvPr/>
        </p:nvSpPr>
        <p:spPr bwMode="auto">
          <a:xfrm>
            <a:off x="157660" y="664788"/>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37" name="Text Box 22"/>
          <p:cNvSpPr txBox="1">
            <a:spLocks noChangeArrowheads="1"/>
          </p:cNvSpPr>
          <p:nvPr/>
        </p:nvSpPr>
        <p:spPr bwMode="auto">
          <a:xfrm>
            <a:off x="2719336" y="283788"/>
            <a:ext cx="4643772" cy="369332"/>
          </a:xfrm>
          <a:prstGeom prst="rect">
            <a:avLst/>
          </a:prstGeom>
          <a:noFill/>
          <a:ln w="9525">
            <a:noFill/>
            <a:miter lim="800000"/>
            <a:headEnd/>
            <a:tailEnd/>
          </a:ln>
        </p:spPr>
        <p:txBody>
          <a:bodyPr wrap="none">
            <a:spAutoFit/>
          </a:bodyPr>
          <a:lstStyle/>
          <a:p>
            <a:r>
              <a:rPr lang="en-US" b="1" dirty="0" smtClean="0">
                <a:solidFill>
                  <a:prstClr val="black"/>
                </a:solidFill>
              </a:rPr>
              <a:t>Launch Step 2 – Correct Networks &amp; Templates</a:t>
            </a:r>
            <a:endParaRPr lang="en-US" dirty="0">
              <a:solidFill>
                <a:prstClr val="black"/>
              </a:solidFill>
            </a:endParaRPr>
          </a:p>
        </p:txBody>
      </p:sp>
      <p:sp>
        <p:nvSpPr>
          <p:cNvPr id="38" name="Text Box 27"/>
          <p:cNvSpPr txBox="1">
            <a:spLocks noChangeArrowheads="1"/>
          </p:cNvSpPr>
          <p:nvPr/>
        </p:nvSpPr>
        <p:spPr bwMode="auto">
          <a:xfrm>
            <a:off x="1693346" y="3830372"/>
            <a:ext cx="6763160" cy="830997"/>
          </a:xfrm>
          <a:prstGeom prst="rect">
            <a:avLst/>
          </a:prstGeom>
          <a:noFill/>
          <a:ln w="9525">
            <a:noFill/>
            <a:miter lim="800000"/>
            <a:headEnd/>
            <a:tailEnd/>
          </a:ln>
        </p:spPr>
        <p:txBody>
          <a:bodyPr>
            <a:spAutoFit/>
          </a:bodyPr>
          <a:lstStyle/>
          <a:p>
            <a:r>
              <a:rPr lang="en-US" sz="1200" dirty="0" smtClean="0">
                <a:solidFill>
                  <a:prstClr val="black"/>
                </a:solidFill>
              </a:rPr>
              <a:t>Most project managers have lived with bad project network habits for a long time. Most project managers have not experienced a consistent network building process that also drives project execution. The implementation teams should expect significant resistance and fully audit new project networks until this process is correctly used by all project managers.</a:t>
            </a:r>
            <a:endParaRPr lang="en-US" sz="1200" dirty="0">
              <a:solidFill>
                <a:prstClr val="black"/>
              </a:solidFill>
            </a:endParaRPr>
          </a:p>
        </p:txBody>
      </p:sp>
      <p:sp>
        <p:nvSpPr>
          <p:cNvPr id="39" name="Line 28"/>
          <p:cNvSpPr>
            <a:spLocks noChangeShapeType="1"/>
          </p:cNvSpPr>
          <p:nvPr/>
        </p:nvSpPr>
        <p:spPr bwMode="auto">
          <a:xfrm>
            <a:off x="157660" y="3809081"/>
            <a:ext cx="8845550" cy="0"/>
          </a:xfrm>
          <a:prstGeom prst="line">
            <a:avLst/>
          </a:prstGeom>
          <a:noFill/>
          <a:ln w="9525">
            <a:solidFill>
              <a:schemeClr val="tx1"/>
            </a:solidFill>
            <a:round/>
            <a:headEnd/>
            <a:tailEnd/>
          </a:ln>
        </p:spPr>
        <p:txBody>
          <a:bodyPr/>
          <a:lstStyle/>
          <a:p>
            <a:endParaRPr lang="en-US">
              <a:solidFill>
                <a:prstClr val="black"/>
              </a:solidFill>
            </a:endParaRPr>
          </a:p>
        </p:txBody>
      </p:sp>
      <p:sp>
        <p:nvSpPr>
          <p:cNvPr id="40" name="Rectangle 31"/>
          <p:cNvSpPr>
            <a:spLocks noChangeArrowheads="1"/>
          </p:cNvSpPr>
          <p:nvPr/>
        </p:nvSpPr>
        <p:spPr bwMode="auto">
          <a:xfrm>
            <a:off x="231371" y="4037354"/>
            <a:ext cx="1400546" cy="338554"/>
          </a:xfrm>
          <a:prstGeom prst="rect">
            <a:avLst/>
          </a:prstGeom>
          <a:noFill/>
          <a:ln w="9525">
            <a:noFill/>
            <a:miter lim="800000"/>
            <a:headEnd/>
            <a:tailEnd/>
          </a:ln>
        </p:spPr>
        <p:txBody>
          <a:bodyPr wrap="square">
            <a:spAutoFit/>
          </a:bodyPr>
          <a:lstStyle/>
          <a:p>
            <a:pPr algn="r" rtl="1"/>
            <a:r>
              <a:rPr lang="en-US" sz="1600">
                <a:solidFill>
                  <a:prstClr val="black"/>
                </a:solidFill>
                <a:latin typeface="Times New Roman" pitchFamily="18" charset="0"/>
              </a:rPr>
              <a:t>Take Note!</a:t>
            </a:r>
          </a:p>
        </p:txBody>
      </p:sp>
      <p:sp>
        <p:nvSpPr>
          <p:cNvPr id="42" name="Line 16"/>
          <p:cNvSpPr>
            <a:spLocks noChangeShapeType="1"/>
          </p:cNvSpPr>
          <p:nvPr/>
        </p:nvSpPr>
        <p:spPr bwMode="auto">
          <a:xfrm>
            <a:off x="172221" y="4642912"/>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43" name="Straight Connector 42"/>
          <p:cNvCxnSpPr/>
          <p:nvPr/>
        </p:nvCxnSpPr>
        <p:spPr>
          <a:xfrm>
            <a:off x="9003210" y="401421"/>
            <a:ext cx="6787" cy="42414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 Box 2"/>
          <p:cNvSpPr txBox="1">
            <a:spLocks noChangeArrowheads="1"/>
          </p:cNvSpPr>
          <p:nvPr/>
        </p:nvSpPr>
        <p:spPr bwMode="auto">
          <a:xfrm>
            <a:off x="1718438" y="1506353"/>
            <a:ext cx="7007225" cy="276999"/>
          </a:xfrm>
          <a:prstGeom prst="rect">
            <a:avLst/>
          </a:prstGeom>
          <a:noFill/>
          <a:ln w="9525">
            <a:noFill/>
            <a:miter lim="800000"/>
            <a:headEnd/>
            <a:tailEnd/>
          </a:ln>
          <a:effectLst/>
        </p:spPr>
        <p:txBody>
          <a:bodyPr wrap="square">
            <a:spAutoFit/>
          </a:bodyPr>
          <a:lstStyle/>
          <a:p>
            <a:r>
              <a:rPr lang="en-US" sz="1200" dirty="0">
                <a:solidFill>
                  <a:prstClr val="black"/>
                </a:solidFill>
              </a:rPr>
              <a:t>All </a:t>
            </a:r>
            <a:r>
              <a:rPr lang="en-US" sz="1200" dirty="0" smtClean="0">
                <a:solidFill>
                  <a:prstClr val="black"/>
                </a:solidFill>
              </a:rPr>
              <a:t>active projects have correct, resource based networks.</a:t>
            </a:r>
            <a:endParaRPr lang="en-US" sz="1200" dirty="0">
              <a:solidFill>
                <a:prstClr val="black"/>
              </a:solidFill>
            </a:endParaRPr>
          </a:p>
        </p:txBody>
      </p:sp>
      <p:sp>
        <p:nvSpPr>
          <p:cNvPr id="45" name="Text Box 3"/>
          <p:cNvSpPr txBox="1">
            <a:spLocks noChangeArrowheads="1"/>
          </p:cNvSpPr>
          <p:nvPr/>
        </p:nvSpPr>
        <p:spPr bwMode="auto">
          <a:xfrm>
            <a:off x="1718438" y="1811891"/>
            <a:ext cx="7284772" cy="1384995"/>
          </a:xfrm>
          <a:prstGeom prst="rect">
            <a:avLst/>
          </a:prstGeom>
          <a:noFill/>
          <a:ln w="9525">
            <a:noFill/>
            <a:miter lim="800000"/>
            <a:headEnd/>
            <a:tailEnd/>
          </a:ln>
          <a:effectLst/>
        </p:spPr>
        <p:txBody>
          <a:bodyPr wrap="square">
            <a:spAutoFit/>
          </a:bodyPr>
          <a:lstStyle/>
          <a:p>
            <a:pPr marL="171450" indent="-171450">
              <a:buSzPct val="80000"/>
              <a:buFont typeface="Wingdings" pitchFamily="2" charset="2"/>
              <a:buChar char="Ø"/>
            </a:pPr>
            <a:r>
              <a:rPr lang="en-US" sz="1200" dirty="0" smtClean="0">
                <a:solidFill>
                  <a:prstClr val="black"/>
                </a:solidFill>
              </a:rPr>
              <a:t>A project of any size can be easily managed by a project manager with 200 tasks or fewer. People building networks put in too much detail when they try  to use the network as a reminder list, a “how to” manual in performing the task, or breaking the task down into its lowest level of work breakdown structure. Details of how to build a network are spelled out in Chapter 5 and Part III of the Advanced Multi-Project Management text.</a:t>
            </a:r>
            <a:endParaRPr lang="en-US" sz="1200" dirty="0">
              <a:solidFill>
                <a:prstClr val="black"/>
              </a:solidFill>
            </a:endParaRPr>
          </a:p>
          <a:p>
            <a:pPr marL="171450" indent="-171450">
              <a:buSzPct val="80000"/>
              <a:buFont typeface="Wingdings" pitchFamily="2" charset="2"/>
              <a:buChar char="Ø"/>
            </a:pPr>
            <a:r>
              <a:rPr lang="en-US" sz="1200" dirty="0" smtClean="0">
                <a:solidFill>
                  <a:prstClr val="black"/>
                </a:solidFill>
              </a:rPr>
              <a:t>In </a:t>
            </a:r>
            <a:r>
              <a:rPr lang="en-US" sz="1200" dirty="0">
                <a:solidFill>
                  <a:prstClr val="black"/>
                </a:solidFill>
              </a:rPr>
              <a:t>most multi-project environments, many projects are variations of the same generic project.  Using templates </a:t>
            </a:r>
            <a:r>
              <a:rPr lang="en-US" sz="1200" dirty="0" smtClean="0">
                <a:solidFill>
                  <a:prstClr val="black"/>
                </a:solidFill>
              </a:rPr>
              <a:t>(networks of </a:t>
            </a:r>
            <a:r>
              <a:rPr lang="en-US" sz="1200" dirty="0">
                <a:solidFill>
                  <a:prstClr val="black"/>
                </a:solidFill>
              </a:rPr>
              <a:t>generic </a:t>
            </a:r>
            <a:r>
              <a:rPr lang="en-US" sz="1200" dirty="0" smtClean="0">
                <a:solidFill>
                  <a:prstClr val="black"/>
                </a:solidFill>
              </a:rPr>
              <a:t>project types) to start constructing </a:t>
            </a:r>
            <a:r>
              <a:rPr lang="en-US" sz="1200" dirty="0">
                <a:solidFill>
                  <a:prstClr val="black"/>
                </a:solidFill>
              </a:rPr>
              <a:t>the </a:t>
            </a:r>
            <a:r>
              <a:rPr lang="en-US" sz="1200" dirty="0" smtClean="0">
                <a:solidFill>
                  <a:prstClr val="black"/>
                </a:solidFill>
              </a:rPr>
              <a:t>network of </a:t>
            </a:r>
            <a:r>
              <a:rPr lang="en-US" sz="1200" dirty="0">
                <a:solidFill>
                  <a:prstClr val="black"/>
                </a:solidFill>
              </a:rPr>
              <a:t>actual projects, drastically reduces the required time </a:t>
            </a:r>
            <a:r>
              <a:rPr lang="en-US" sz="1200" dirty="0" smtClean="0">
                <a:solidFill>
                  <a:prstClr val="black"/>
                </a:solidFill>
              </a:rPr>
              <a:t>and </a:t>
            </a:r>
            <a:r>
              <a:rPr lang="en-US" sz="1200" dirty="0">
                <a:solidFill>
                  <a:prstClr val="black"/>
                </a:solidFill>
              </a:rPr>
              <a:t>eliminates </a:t>
            </a:r>
            <a:r>
              <a:rPr lang="en-US" sz="1200" dirty="0" smtClean="0">
                <a:solidFill>
                  <a:prstClr val="black"/>
                </a:solidFill>
              </a:rPr>
              <a:t>making the same mistakes in constructing networks.</a:t>
            </a:r>
            <a:endParaRPr lang="en-US" sz="1200" dirty="0">
              <a:solidFill>
                <a:prstClr val="black"/>
              </a:solidFill>
            </a:endParaRPr>
          </a:p>
        </p:txBody>
      </p:sp>
      <p:sp>
        <p:nvSpPr>
          <p:cNvPr id="46" name="Text Box 4"/>
          <p:cNvSpPr txBox="1">
            <a:spLocks noChangeArrowheads="1"/>
          </p:cNvSpPr>
          <p:nvPr/>
        </p:nvSpPr>
        <p:spPr bwMode="auto">
          <a:xfrm>
            <a:off x="1718438" y="672094"/>
            <a:ext cx="6873766" cy="830997"/>
          </a:xfrm>
          <a:prstGeom prst="rect">
            <a:avLst/>
          </a:prstGeom>
          <a:noFill/>
          <a:ln w="9525">
            <a:noFill/>
            <a:miter lim="800000"/>
            <a:headEnd/>
            <a:tailEnd/>
          </a:ln>
          <a:effectLst/>
        </p:spPr>
        <p:txBody>
          <a:bodyPr wrap="square">
            <a:spAutoFit/>
          </a:bodyPr>
          <a:lstStyle/>
          <a:p>
            <a:pPr marL="168275" indent="-168275">
              <a:buSzPct val="80000"/>
              <a:buFont typeface="Wingdings" pitchFamily="2" charset="2"/>
              <a:buChar char="Ø"/>
            </a:pPr>
            <a:r>
              <a:rPr lang="en-US" sz="1200" dirty="0" smtClean="0">
                <a:solidFill>
                  <a:prstClr val="black"/>
                </a:solidFill>
              </a:rPr>
              <a:t>Project execution is doomed to managing by the seat of the pants and miscommunication without the use of a correct project network.</a:t>
            </a:r>
            <a:endParaRPr lang="en-US" sz="1200" dirty="0">
              <a:solidFill>
                <a:prstClr val="black"/>
              </a:solidFill>
            </a:endParaRPr>
          </a:p>
          <a:p>
            <a:pPr marL="168275" indent="-168275">
              <a:buSzPct val="80000"/>
              <a:buFont typeface="Wingdings" pitchFamily="2" charset="2"/>
              <a:buChar char="Ø"/>
            </a:pPr>
            <a:r>
              <a:rPr lang="en-US" sz="1200" dirty="0" smtClean="0">
                <a:solidFill>
                  <a:prstClr val="black"/>
                </a:solidFill>
              </a:rPr>
              <a:t>Most project networks suffer from three major mistakes – full stakeholder needs are not captured, too much detail, and incorrect resource modeling. </a:t>
            </a:r>
            <a:endParaRPr lang="en-US" sz="1200" dirty="0">
              <a:solidFill>
                <a:prstClr val="black"/>
              </a:solidFill>
            </a:endParaRPr>
          </a:p>
        </p:txBody>
      </p:sp>
      <p:sp>
        <p:nvSpPr>
          <p:cNvPr id="47" name="Text Box 3"/>
          <p:cNvSpPr txBox="1">
            <a:spLocks noChangeArrowheads="1"/>
          </p:cNvSpPr>
          <p:nvPr/>
        </p:nvSpPr>
        <p:spPr bwMode="auto">
          <a:xfrm>
            <a:off x="1762626" y="3202803"/>
            <a:ext cx="7284772" cy="646331"/>
          </a:xfrm>
          <a:prstGeom prst="rect">
            <a:avLst/>
          </a:prstGeom>
          <a:noFill/>
          <a:ln w="9525">
            <a:noFill/>
            <a:miter lim="800000"/>
            <a:headEnd/>
            <a:tailEnd/>
          </a:ln>
          <a:effectLst/>
        </p:spPr>
        <p:txBody>
          <a:bodyPr wrap="square">
            <a:spAutoFit/>
          </a:bodyPr>
          <a:lstStyle/>
          <a:p>
            <a:pPr marL="171450" indent="-171450">
              <a:buSzPct val="80000"/>
              <a:buFont typeface="Wingdings" pitchFamily="2" charset="2"/>
              <a:buChar char="Ø"/>
            </a:pPr>
            <a:r>
              <a:rPr lang="en-US" sz="1200" dirty="0" smtClean="0">
                <a:solidFill>
                  <a:prstClr val="black"/>
                </a:solidFill>
              </a:rPr>
              <a:t>Project managers learn and use the 10 step network building process to construct all networks. All projects are strategically buffered.</a:t>
            </a:r>
            <a:endParaRPr lang="en-US" sz="1200" dirty="0">
              <a:solidFill>
                <a:prstClr val="black"/>
              </a:solidFill>
            </a:endParaRPr>
          </a:p>
          <a:p>
            <a:pPr marL="171450" indent="-171450">
              <a:buSzPct val="80000"/>
              <a:buFont typeface="Wingdings" pitchFamily="2" charset="2"/>
              <a:buChar char="Ø"/>
            </a:pPr>
            <a:r>
              <a:rPr lang="en-US" sz="1200" dirty="0" smtClean="0">
                <a:solidFill>
                  <a:prstClr val="black"/>
                </a:solidFill>
              </a:rPr>
              <a:t>Project managers use templates when available, and add to the template library when appropriate.</a:t>
            </a:r>
            <a:endParaRPr lang="en-US" sz="1200" dirty="0">
              <a:solidFill>
                <a:prstClr val="black"/>
              </a:solidFill>
            </a:endParaRPr>
          </a:p>
        </p:txBody>
      </p:sp>
      <p:sp>
        <p:nvSpPr>
          <p:cNvPr id="24"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5"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2693670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ChangeArrowheads="1"/>
          </p:cNvSpPr>
          <p:nvPr/>
        </p:nvSpPr>
        <p:spPr bwMode="auto">
          <a:xfrm>
            <a:off x="1636983" y="299554"/>
            <a:ext cx="7341482"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5" name="Rectangle 4"/>
          <p:cNvSpPr>
            <a:spLocks noChangeArrowheads="1"/>
          </p:cNvSpPr>
          <p:nvPr/>
        </p:nvSpPr>
        <p:spPr bwMode="auto">
          <a:xfrm>
            <a:off x="157660" y="299554"/>
            <a:ext cx="1470134" cy="3904343"/>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6" name="Text Box 5"/>
          <p:cNvSpPr txBox="1">
            <a:spLocks noChangeArrowheads="1"/>
          </p:cNvSpPr>
          <p:nvPr/>
        </p:nvSpPr>
        <p:spPr bwMode="auto">
          <a:xfrm>
            <a:off x="157660" y="320226"/>
            <a:ext cx="1470134"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3.7</a:t>
            </a:r>
            <a:endParaRPr lang="en-US" sz="2000" dirty="0">
              <a:solidFill>
                <a:prstClr val="black"/>
              </a:solidFill>
            </a:endParaRPr>
          </a:p>
        </p:txBody>
      </p:sp>
      <p:sp>
        <p:nvSpPr>
          <p:cNvPr id="7" name="Rectangle 6"/>
          <p:cNvSpPr>
            <a:spLocks noChangeArrowheads="1"/>
          </p:cNvSpPr>
          <p:nvPr/>
        </p:nvSpPr>
        <p:spPr bwMode="auto">
          <a:xfrm>
            <a:off x="157660" y="687814"/>
            <a:ext cx="1531390" cy="584775"/>
          </a:xfrm>
          <a:prstGeom prst="rect">
            <a:avLst/>
          </a:prstGeom>
          <a:noFill/>
          <a:ln w="9525">
            <a:noFill/>
            <a:miter lim="800000"/>
            <a:headEnd/>
            <a:tailEnd/>
          </a:ln>
        </p:spPr>
        <p:txBody>
          <a:bodyPr>
            <a:spAutoFit/>
          </a:bodyPr>
          <a:lstStyle/>
          <a:p>
            <a:pPr algn="r"/>
            <a:r>
              <a:rPr lang="en-US" sz="1600" dirty="0">
                <a:solidFill>
                  <a:prstClr val="black"/>
                </a:solidFill>
                <a:latin typeface="Times New Roman" pitchFamily="18" charset="0"/>
              </a:rPr>
              <a:t>Assumptions Behind Strategy</a:t>
            </a:r>
          </a:p>
        </p:txBody>
      </p:sp>
      <p:sp>
        <p:nvSpPr>
          <p:cNvPr id="8" name="Rectangle 7"/>
          <p:cNvSpPr>
            <a:spLocks noChangeArrowheads="1"/>
          </p:cNvSpPr>
          <p:nvPr/>
        </p:nvSpPr>
        <p:spPr bwMode="auto">
          <a:xfrm>
            <a:off x="849075" y="1301811"/>
            <a:ext cx="839974"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9" name="Rectangle 8"/>
          <p:cNvSpPr>
            <a:spLocks noChangeArrowheads="1"/>
          </p:cNvSpPr>
          <p:nvPr/>
        </p:nvSpPr>
        <p:spPr bwMode="auto">
          <a:xfrm>
            <a:off x="177568" y="1874571"/>
            <a:ext cx="1511482"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0" name="Rectangle 9"/>
          <p:cNvSpPr>
            <a:spLocks noChangeArrowheads="1"/>
          </p:cNvSpPr>
          <p:nvPr/>
        </p:nvSpPr>
        <p:spPr bwMode="auto">
          <a:xfrm>
            <a:off x="1028328" y="2905592"/>
            <a:ext cx="660722" cy="338554"/>
          </a:xfrm>
          <a:prstGeom prst="rect">
            <a:avLst/>
          </a:prstGeom>
          <a:noFill/>
          <a:ln w="9525">
            <a:noFill/>
            <a:miter lim="800000"/>
            <a:headEnd/>
            <a:tailEnd/>
          </a:ln>
        </p:spPr>
        <p:txBody>
          <a:bodyPr wrap="none">
            <a:spAutoFit/>
          </a:bodyPr>
          <a:lstStyle/>
          <a:p>
            <a:pPr algn="r" rtl="1"/>
            <a:r>
              <a:rPr lang="en-US" sz="1600">
                <a:solidFill>
                  <a:prstClr val="black"/>
                </a:solidFill>
                <a:latin typeface="Times New Roman" pitchFamily="18" charset="0"/>
              </a:rPr>
              <a:t>Tactic</a:t>
            </a:r>
          </a:p>
        </p:txBody>
      </p:sp>
      <p:sp>
        <p:nvSpPr>
          <p:cNvPr id="11" name="Line 14"/>
          <p:cNvSpPr>
            <a:spLocks noChangeShapeType="1"/>
          </p:cNvSpPr>
          <p:nvPr/>
        </p:nvSpPr>
        <p:spPr bwMode="auto">
          <a:xfrm>
            <a:off x="157660" y="1647956"/>
            <a:ext cx="8820805" cy="0"/>
          </a:xfrm>
          <a:prstGeom prst="line">
            <a:avLst/>
          </a:prstGeom>
          <a:noFill/>
          <a:ln w="9525">
            <a:solidFill>
              <a:schemeClr val="tx1"/>
            </a:solidFill>
            <a:round/>
            <a:headEnd/>
            <a:tailEnd/>
          </a:ln>
        </p:spPr>
        <p:txBody>
          <a:bodyPr/>
          <a:lstStyle/>
          <a:p>
            <a:endParaRPr lang="en-US">
              <a:solidFill>
                <a:prstClr val="black"/>
              </a:solidFill>
            </a:endParaRPr>
          </a:p>
        </p:txBody>
      </p:sp>
      <p:sp>
        <p:nvSpPr>
          <p:cNvPr id="12" name="Line 15"/>
          <p:cNvSpPr>
            <a:spLocks noChangeShapeType="1"/>
          </p:cNvSpPr>
          <p:nvPr/>
        </p:nvSpPr>
        <p:spPr bwMode="auto">
          <a:xfrm>
            <a:off x="157660" y="1327360"/>
            <a:ext cx="8820805"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16"/>
          <p:cNvSpPr>
            <a:spLocks noChangeShapeType="1"/>
          </p:cNvSpPr>
          <p:nvPr/>
        </p:nvSpPr>
        <p:spPr bwMode="auto">
          <a:xfrm>
            <a:off x="157660" y="2674253"/>
            <a:ext cx="8820805"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9"/>
          <p:cNvSpPr>
            <a:spLocks noChangeShapeType="1"/>
          </p:cNvSpPr>
          <p:nvPr/>
        </p:nvSpPr>
        <p:spPr bwMode="auto">
          <a:xfrm>
            <a:off x="157660" y="680554"/>
            <a:ext cx="8820805"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Text Box 21"/>
          <p:cNvSpPr txBox="1">
            <a:spLocks noChangeArrowheads="1"/>
          </p:cNvSpPr>
          <p:nvPr/>
        </p:nvSpPr>
        <p:spPr bwMode="auto">
          <a:xfrm>
            <a:off x="3824333" y="299554"/>
            <a:ext cx="2597364" cy="369332"/>
          </a:xfrm>
          <a:prstGeom prst="rect">
            <a:avLst/>
          </a:prstGeom>
          <a:noFill/>
          <a:ln w="9525">
            <a:noFill/>
            <a:miter lim="800000"/>
            <a:headEnd/>
            <a:tailEnd/>
          </a:ln>
        </p:spPr>
        <p:txBody>
          <a:bodyPr wrap="none">
            <a:spAutoFit/>
          </a:bodyPr>
          <a:lstStyle/>
          <a:p>
            <a:r>
              <a:rPr lang="en-US" b="1" dirty="0" smtClean="0">
                <a:solidFill>
                  <a:prstClr val="black"/>
                </a:solidFill>
              </a:rPr>
              <a:t>Launch Staggering Process</a:t>
            </a:r>
            <a:endParaRPr lang="en-US" dirty="0">
              <a:solidFill>
                <a:prstClr val="black"/>
              </a:solidFill>
            </a:endParaRPr>
          </a:p>
        </p:txBody>
      </p:sp>
      <p:sp>
        <p:nvSpPr>
          <p:cNvPr id="16" name="Text Box 26"/>
          <p:cNvSpPr txBox="1">
            <a:spLocks noChangeArrowheads="1"/>
          </p:cNvSpPr>
          <p:nvPr/>
        </p:nvSpPr>
        <p:spPr bwMode="auto">
          <a:xfrm>
            <a:off x="1725803" y="3725709"/>
            <a:ext cx="6719738" cy="461665"/>
          </a:xfrm>
          <a:prstGeom prst="rect">
            <a:avLst/>
          </a:prstGeom>
          <a:noFill/>
          <a:ln w="9525">
            <a:noFill/>
            <a:miter lim="800000"/>
            <a:headEnd/>
            <a:tailEnd/>
          </a:ln>
        </p:spPr>
        <p:txBody>
          <a:bodyPr>
            <a:spAutoFit/>
          </a:bodyPr>
          <a:lstStyle/>
          <a:p>
            <a:r>
              <a:rPr lang="en-US" sz="1200" dirty="0" smtClean="0">
                <a:solidFill>
                  <a:prstClr val="black"/>
                </a:solidFill>
              </a:rPr>
              <a:t>The assumptions used to stagger projects are sometimes overly optimistic. In that case, it may be necessary to revisit the assumptions and further reduce project WIP.</a:t>
            </a:r>
            <a:endParaRPr lang="en-US" sz="1200" dirty="0">
              <a:solidFill>
                <a:prstClr val="black"/>
              </a:solidFill>
            </a:endParaRPr>
          </a:p>
        </p:txBody>
      </p:sp>
      <p:sp>
        <p:nvSpPr>
          <p:cNvPr id="17" name="Line 27"/>
          <p:cNvSpPr>
            <a:spLocks noChangeShapeType="1"/>
          </p:cNvSpPr>
          <p:nvPr/>
        </p:nvSpPr>
        <p:spPr bwMode="auto">
          <a:xfrm>
            <a:off x="157660" y="3669601"/>
            <a:ext cx="8820805" cy="0"/>
          </a:xfrm>
          <a:prstGeom prst="line">
            <a:avLst/>
          </a:prstGeom>
          <a:noFill/>
          <a:ln w="9525">
            <a:solidFill>
              <a:schemeClr val="tx1"/>
            </a:solidFill>
            <a:round/>
            <a:headEnd/>
            <a:tailEnd/>
          </a:ln>
        </p:spPr>
        <p:txBody>
          <a:bodyPr/>
          <a:lstStyle/>
          <a:p>
            <a:endParaRPr lang="en-US">
              <a:solidFill>
                <a:prstClr val="black"/>
              </a:solidFill>
            </a:endParaRPr>
          </a:p>
        </p:txBody>
      </p:sp>
      <p:sp>
        <p:nvSpPr>
          <p:cNvPr id="18" name="Rectangle 30"/>
          <p:cNvSpPr>
            <a:spLocks noChangeArrowheads="1"/>
          </p:cNvSpPr>
          <p:nvPr/>
        </p:nvSpPr>
        <p:spPr bwMode="auto">
          <a:xfrm>
            <a:off x="292422" y="3725488"/>
            <a:ext cx="1396627"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20" name="Line 16"/>
          <p:cNvSpPr>
            <a:spLocks noChangeShapeType="1"/>
          </p:cNvSpPr>
          <p:nvPr/>
        </p:nvSpPr>
        <p:spPr bwMode="auto">
          <a:xfrm>
            <a:off x="140689" y="4217230"/>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1" name="Straight Connector 20"/>
          <p:cNvCxnSpPr/>
          <p:nvPr/>
        </p:nvCxnSpPr>
        <p:spPr>
          <a:xfrm>
            <a:off x="8971678" y="320226"/>
            <a:ext cx="6787" cy="3897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Box 2"/>
          <p:cNvSpPr txBox="1">
            <a:spLocks noChangeArrowheads="1"/>
          </p:cNvSpPr>
          <p:nvPr/>
        </p:nvSpPr>
        <p:spPr bwMode="auto">
          <a:xfrm>
            <a:off x="1689816" y="1352645"/>
            <a:ext cx="7155316" cy="287720"/>
          </a:xfrm>
          <a:prstGeom prst="rect">
            <a:avLst/>
          </a:prstGeom>
          <a:noFill/>
          <a:ln w="9525">
            <a:noFill/>
            <a:miter lim="800000"/>
            <a:headEnd/>
            <a:tailEnd/>
          </a:ln>
          <a:effectLst/>
        </p:spPr>
        <p:txBody>
          <a:bodyPr wrap="square">
            <a:spAutoFit/>
          </a:bodyPr>
          <a:lstStyle/>
          <a:p>
            <a:r>
              <a:rPr lang="en-US" sz="1200" dirty="0" smtClean="0">
                <a:solidFill>
                  <a:prstClr val="black"/>
                </a:solidFill>
              </a:rPr>
              <a:t>Project flow is not hindered by too much project work in progress.</a:t>
            </a:r>
            <a:endParaRPr lang="en-US" sz="1200" dirty="0">
              <a:solidFill>
                <a:prstClr val="black"/>
              </a:solidFill>
            </a:endParaRPr>
          </a:p>
        </p:txBody>
      </p:sp>
      <p:sp>
        <p:nvSpPr>
          <p:cNvPr id="23" name="Text Box 3"/>
          <p:cNvSpPr txBox="1">
            <a:spLocks noChangeArrowheads="1"/>
          </p:cNvSpPr>
          <p:nvPr/>
        </p:nvSpPr>
        <p:spPr bwMode="auto">
          <a:xfrm>
            <a:off x="1718437" y="705348"/>
            <a:ext cx="7126018" cy="646331"/>
          </a:xfrm>
          <a:prstGeom prst="rect">
            <a:avLst/>
          </a:prstGeom>
          <a:noFill/>
          <a:ln w="9525">
            <a:noFill/>
            <a:miter lim="800000"/>
            <a:headEnd/>
            <a:tailEnd/>
          </a:ln>
          <a:effectLst/>
        </p:spPr>
        <p:txBody>
          <a:bodyPr wrap="square">
            <a:spAutoFit/>
          </a:bodyPr>
          <a:lstStyle/>
          <a:p>
            <a:r>
              <a:rPr lang="en-US" sz="1200" dirty="0">
                <a:solidFill>
                  <a:prstClr val="black"/>
                </a:solidFill>
              </a:rPr>
              <a:t>In multi-project environments, </a:t>
            </a:r>
            <a:r>
              <a:rPr lang="en-US" sz="1200" dirty="0" smtClean="0">
                <a:solidFill>
                  <a:prstClr val="black"/>
                </a:solidFill>
              </a:rPr>
              <a:t>some or many key </a:t>
            </a:r>
            <a:r>
              <a:rPr lang="en-US" sz="1200" dirty="0">
                <a:solidFill>
                  <a:prstClr val="black"/>
                </a:solidFill>
              </a:rPr>
              <a:t>resources work across projects.  </a:t>
            </a:r>
            <a:r>
              <a:rPr lang="en-US" sz="1200" dirty="0" smtClean="0">
                <a:solidFill>
                  <a:prstClr val="black"/>
                </a:solidFill>
              </a:rPr>
              <a:t>Competition between projects for certain resources drives either multitasking of those resources or long delays. Also, Management and support groups, who are often not modeled in project plans, cause significant delays in project execution.</a:t>
            </a:r>
            <a:endParaRPr lang="en-US" sz="1200" dirty="0">
              <a:solidFill>
                <a:prstClr val="black"/>
              </a:solidFill>
            </a:endParaRPr>
          </a:p>
        </p:txBody>
      </p:sp>
      <p:sp>
        <p:nvSpPr>
          <p:cNvPr id="24" name="Text Box 13"/>
          <p:cNvSpPr txBox="1">
            <a:spLocks noChangeArrowheads="1"/>
          </p:cNvSpPr>
          <p:nvPr/>
        </p:nvSpPr>
        <p:spPr bwMode="auto">
          <a:xfrm>
            <a:off x="1646973" y="1663722"/>
            <a:ext cx="7198159" cy="1020051"/>
          </a:xfrm>
          <a:prstGeom prst="rect">
            <a:avLst/>
          </a:prstGeom>
          <a:noFill/>
          <a:ln w="19050" algn="ctr">
            <a:noFill/>
            <a:prstDash val="sysDot"/>
            <a:miter lim="800000"/>
            <a:headEnd/>
            <a:tailEnd/>
          </a:ln>
          <a:effectLst/>
        </p:spPr>
        <p:txBody>
          <a:bodyPr wrap="square" lIns="95787" tIns="47893" rIns="95787" bIns="47893">
            <a:spAutoFit/>
          </a:bodyPr>
          <a:lstStyle/>
          <a:p>
            <a:pPr marL="168275" indent="-168275">
              <a:buClr>
                <a:srgbClr val="339933"/>
              </a:buClr>
              <a:buSzPct val="80000"/>
              <a:buFont typeface="Wingdings" pitchFamily="2" charset="2"/>
              <a:buChar char="Ø"/>
            </a:pPr>
            <a:r>
              <a:rPr lang="en-US" sz="1200" dirty="0" smtClean="0">
                <a:solidFill>
                  <a:prstClr val="black"/>
                </a:solidFill>
              </a:rPr>
              <a:t>Trying to balance the workload of all resources across all projects during a planning process does not work. This is true for two reasons – first, some resources critical to project success, such as management and support groups, are not modeled in the project plans. Secondly, projects do not execute as planned, and therefore the perfectly balanced plan would fall apart on the first day of execution. </a:t>
            </a:r>
            <a:endParaRPr lang="en-US" sz="1200" dirty="0">
              <a:solidFill>
                <a:prstClr val="black"/>
              </a:solidFill>
            </a:endParaRPr>
          </a:p>
          <a:p>
            <a:pPr marL="168275" indent="-168275">
              <a:buClr>
                <a:srgbClr val="339933"/>
              </a:buClr>
              <a:buSzPct val="80000"/>
              <a:buFont typeface="Wingdings" pitchFamily="2" charset="2"/>
              <a:buChar char="Ø"/>
            </a:pPr>
            <a:r>
              <a:rPr lang="en-US" sz="1200" dirty="0" smtClean="0">
                <a:solidFill>
                  <a:prstClr val="black"/>
                </a:solidFill>
              </a:rPr>
              <a:t>There are two proven ways to stagger projects effectively. Only one of these is necessary.</a:t>
            </a:r>
            <a:endParaRPr lang="en-US" sz="1200" dirty="0">
              <a:solidFill>
                <a:prstClr val="black"/>
              </a:solidFill>
            </a:endParaRPr>
          </a:p>
        </p:txBody>
      </p:sp>
      <p:sp>
        <p:nvSpPr>
          <p:cNvPr id="25" name="Text Box 13"/>
          <p:cNvSpPr txBox="1">
            <a:spLocks noChangeArrowheads="1"/>
          </p:cNvSpPr>
          <p:nvPr/>
        </p:nvSpPr>
        <p:spPr bwMode="auto">
          <a:xfrm>
            <a:off x="1657479" y="2683252"/>
            <a:ext cx="7198159" cy="1020051"/>
          </a:xfrm>
          <a:prstGeom prst="rect">
            <a:avLst/>
          </a:prstGeom>
          <a:noFill/>
          <a:ln w="19050" algn="ctr">
            <a:noFill/>
            <a:prstDash val="sysDot"/>
            <a:miter lim="800000"/>
            <a:headEnd/>
            <a:tailEnd/>
          </a:ln>
          <a:effectLst/>
        </p:spPr>
        <p:txBody>
          <a:bodyPr wrap="square" lIns="95787" tIns="47893" rIns="95787" bIns="47893">
            <a:spAutoFit/>
          </a:bodyPr>
          <a:lstStyle/>
          <a:p>
            <a:pPr marL="168275" indent="-168275">
              <a:buClr>
                <a:srgbClr val="339933"/>
              </a:buClr>
              <a:buSzPct val="80000"/>
              <a:buFont typeface="Wingdings" pitchFamily="2" charset="2"/>
              <a:buChar char="Ø"/>
            </a:pPr>
            <a:r>
              <a:rPr lang="en-US" sz="1200" dirty="0" smtClean="0">
                <a:solidFill>
                  <a:prstClr val="black"/>
                </a:solidFill>
              </a:rPr>
              <a:t>The person designated by senior management as the multi-project manager uses the chosen staggering mechanism to perform what-if analyses of possible ways to stagger upcoming projects. They present the results to top management, who decides which projects to stagger next.</a:t>
            </a:r>
            <a:endParaRPr lang="en-US" sz="1200" dirty="0">
              <a:solidFill>
                <a:prstClr val="black"/>
              </a:solidFill>
            </a:endParaRPr>
          </a:p>
          <a:p>
            <a:pPr marL="168275" indent="-168275">
              <a:buClr>
                <a:srgbClr val="339933"/>
              </a:buClr>
              <a:buSzPct val="80000"/>
              <a:buFont typeface="Wingdings" pitchFamily="2" charset="2"/>
              <a:buChar char="Ø"/>
            </a:pPr>
            <a:r>
              <a:rPr lang="en-US" sz="1200" dirty="0" smtClean="0">
                <a:solidFill>
                  <a:prstClr val="black"/>
                </a:solidFill>
              </a:rPr>
              <a:t>The multi-project manager releases projects strictly according to the staggering mechanism to ensure rapid project flow.</a:t>
            </a:r>
            <a:endParaRPr lang="en-US" sz="1200" dirty="0">
              <a:solidFill>
                <a:prstClr val="black"/>
              </a:solidFill>
            </a:endParaRPr>
          </a:p>
        </p:txBody>
      </p: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298464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6"/>
          <p:cNvSpPr>
            <a:spLocks noChangeArrowheads="1"/>
          </p:cNvSpPr>
          <p:nvPr/>
        </p:nvSpPr>
        <p:spPr bwMode="auto">
          <a:xfrm>
            <a:off x="1626698" y="272928"/>
            <a:ext cx="7368684" cy="350803"/>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5" name="Rectangle 4"/>
          <p:cNvSpPr>
            <a:spLocks noChangeArrowheads="1"/>
          </p:cNvSpPr>
          <p:nvPr/>
        </p:nvSpPr>
        <p:spPr bwMode="auto">
          <a:xfrm>
            <a:off x="141894" y="272928"/>
            <a:ext cx="1475581" cy="4173957"/>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6" name="Text Box 5"/>
          <p:cNvSpPr txBox="1">
            <a:spLocks noChangeArrowheads="1"/>
          </p:cNvSpPr>
          <p:nvPr/>
        </p:nvSpPr>
        <p:spPr bwMode="auto">
          <a:xfrm>
            <a:off x="141894" y="272928"/>
            <a:ext cx="1475581"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3.8</a:t>
            </a:r>
            <a:endParaRPr lang="en-US" sz="2000" dirty="0">
              <a:solidFill>
                <a:prstClr val="black"/>
              </a:solidFill>
            </a:endParaRPr>
          </a:p>
        </p:txBody>
      </p:sp>
      <p:sp>
        <p:nvSpPr>
          <p:cNvPr id="7" name="Rectangle 6"/>
          <p:cNvSpPr>
            <a:spLocks noChangeArrowheads="1"/>
          </p:cNvSpPr>
          <p:nvPr/>
        </p:nvSpPr>
        <p:spPr bwMode="auto">
          <a:xfrm>
            <a:off x="0" y="597414"/>
            <a:ext cx="1687741"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a:t>
            </a:r>
            <a:r>
              <a:rPr lang="en-US" sz="1600" dirty="0" smtClean="0">
                <a:solidFill>
                  <a:prstClr val="black"/>
                </a:solidFill>
                <a:latin typeface="Times New Roman" pitchFamily="18" charset="0"/>
              </a:rPr>
              <a:t>Strategy</a:t>
            </a:r>
            <a:endParaRPr lang="en-US" sz="1600" dirty="0">
              <a:solidFill>
                <a:prstClr val="black"/>
              </a:solidFill>
              <a:latin typeface="Times New Roman" pitchFamily="18" charset="0"/>
            </a:endParaRPr>
          </a:p>
        </p:txBody>
      </p:sp>
      <p:sp>
        <p:nvSpPr>
          <p:cNvPr id="8" name="Rectangle 7"/>
          <p:cNvSpPr>
            <a:spLocks noChangeArrowheads="1"/>
          </p:cNvSpPr>
          <p:nvPr/>
        </p:nvSpPr>
        <p:spPr bwMode="auto">
          <a:xfrm>
            <a:off x="844654" y="1157601"/>
            <a:ext cx="843087" cy="338554"/>
          </a:xfrm>
          <a:prstGeom prst="rect">
            <a:avLst/>
          </a:prstGeom>
          <a:noFill/>
          <a:ln w="9525">
            <a:noFill/>
            <a:miter lim="800000"/>
            <a:headEnd/>
            <a:tailEnd/>
          </a:ln>
        </p:spPr>
        <p:txBody>
          <a:bodyPr wrap="none">
            <a:spAutoFit/>
          </a:bodyPr>
          <a:lstStyle/>
          <a:p>
            <a:pPr algn="just" rtl="1"/>
            <a:r>
              <a:rPr lang="en-US" sz="1600" dirty="0">
                <a:solidFill>
                  <a:prstClr val="black"/>
                </a:solidFill>
                <a:latin typeface="Times New Roman" pitchFamily="18" charset="0"/>
              </a:rPr>
              <a:t>Strategy</a:t>
            </a:r>
          </a:p>
        </p:txBody>
      </p:sp>
      <p:sp>
        <p:nvSpPr>
          <p:cNvPr id="9" name="Rectangle 8"/>
          <p:cNvSpPr>
            <a:spLocks noChangeArrowheads="1"/>
          </p:cNvSpPr>
          <p:nvPr/>
        </p:nvSpPr>
        <p:spPr bwMode="auto">
          <a:xfrm>
            <a:off x="212159" y="1537013"/>
            <a:ext cx="1475581" cy="584775"/>
          </a:xfrm>
          <a:prstGeom prst="rect">
            <a:avLst/>
          </a:prstGeom>
          <a:noFill/>
          <a:ln w="9525">
            <a:noFill/>
            <a:miter lim="800000"/>
            <a:headEnd/>
            <a:tailEnd/>
          </a:ln>
        </p:spPr>
        <p:txBody>
          <a:bodyPr>
            <a:spAutoFit/>
          </a:bodyPr>
          <a:lstStyle/>
          <a:p>
            <a:pPr algn="just" rtl="1"/>
            <a:r>
              <a:rPr lang="en-US" sz="1600" dirty="0">
                <a:solidFill>
                  <a:prstClr val="black"/>
                </a:solidFill>
                <a:latin typeface="Times New Roman" pitchFamily="18" charset="0"/>
              </a:rPr>
              <a:t>Assumptions Behind Tactics</a:t>
            </a:r>
          </a:p>
        </p:txBody>
      </p:sp>
      <p:sp>
        <p:nvSpPr>
          <p:cNvPr id="10" name="Rectangle 9"/>
          <p:cNvSpPr>
            <a:spLocks noChangeArrowheads="1"/>
          </p:cNvSpPr>
          <p:nvPr/>
        </p:nvSpPr>
        <p:spPr bwMode="auto">
          <a:xfrm>
            <a:off x="910551" y="3035686"/>
            <a:ext cx="765081" cy="338554"/>
          </a:xfrm>
          <a:prstGeom prst="rect">
            <a:avLst/>
          </a:prstGeom>
          <a:noFill/>
          <a:ln w="9525">
            <a:noFill/>
            <a:miter lim="800000"/>
            <a:headEnd/>
            <a:tailEnd/>
          </a:ln>
        </p:spPr>
        <p:txBody>
          <a:bodyPr wrap="none">
            <a:spAutoFit/>
          </a:bodyPr>
          <a:lstStyle/>
          <a:p>
            <a:pPr algn="just"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1" name="Line 14"/>
          <p:cNvSpPr>
            <a:spLocks noChangeShapeType="1"/>
          </p:cNvSpPr>
          <p:nvPr/>
        </p:nvSpPr>
        <p:spPr bwMode="auto">
          <a:xfrm>
            <a:off x="141894" y="1449672"/>
            <a:ext cx="885348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2" name="Line 15"/>
          <p:cNvSpPr>
            <a:spLocks noChangeShapeType="1"/>
          </p:cNvSpPr>
          <p:nvPr/>
        </p:nvSpPr>
        <p:spPr bwMode="auto">
          <a:xfrm>
            <a:off x="141894" y="1158514"/>
            <a:ext cx="885348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16"/>
          <p:cNvSpPr>
            <a:spLocks noChangeShapeType="1"/>
          </p:cNvSpPr>
          <p:nvPr/>
        </p:nvSpPr>
        <p:spPr bwMode="auto">
          <a:xfrm>
            <a:off x="141894" y="2277139"/>
            <a:ext cx="885348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9"/>
          <p:cNvSpPr>
            <a:spLocks noChangeShapeType="1"/>
          </p:cNvSpPr>
          <p:nvPr/>
        </p:nvSpPr>
        <p:spPr bwMode="auto">
          <a:xfrm>
            <a:off x="141894" y="633256"/>
            <a:ext cx="885348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Text Box 24"/>
          <p:cNvSpPr txBox="1">
            <a:spLocks noChangeArrowheads="1"/>
          </p:cNvSpPr>
          <p:nvPr/>
        </p:nvSpPr>
        <p:spPr bwMode="auto">
          <a:xfrm>
            <a:off x="3512698" y="252256"/>
            <a:ext cx="3015681" cy="369332"/>
          </a:xfrm>
          <a:prstGeom prst="rect">
            <a:avLst/>
          </a:prstGeom>
          <a:noFill/>
          <a:ln w="9525">
            <a:noFill/>
            <a:miter lim="800000"/>
            <a:headEnd/>
            <a:tailEnd/>
          </a:ln>
        </p:spPr>
        <p:txBody>
          <a:bodyPr wrap="none">
            <a:spAutoFit/>
          </a:bodyPr>
          <a:lstStyle/>
          <a:p>
            <a:pPr algn="ctr" defTabSz="957263"/>
            <a:r>
              <a:rPr lang="en-US" b="1" dirty="0" smtClean="0">
                <a:solidFill>
                  <a:prstClr val="black"/>
                </a:solidFill>
              </a:rPr>
              <a:t>Launching Execution Processes</a:t>
            </a:r>
            <a:endParaRPr lang="en-US" b="1" dirty="0">
              <a:solidFill>
                <a:prstClr val="black"/>
              </a:solidFill>
            </a:endParaRPr>
          </a:p>
        </p:txBody>
      </p:sp>
      <p:sp>
        <p:nvSpPr>
          <p:cNvPr id="16" name="Text Box 30"/>
          <p:cNvSpPr txBox="1">
            <a:spLocks noChangeArrowheads="1"/>
          </p:cNvSpPr>
          <p:nvPr/>
        </p:nvSpPr>
        <p:spPr bwMode="auto">
          <a:xfrm>
            <a:off x="1765033" y="4151074"/>
            <a:ext cx="7230349" cy="276999"/>
          </a:xfrm>
          <a:prstGeom prst="rect">
            <a:avLst/>
          </a:prstGeom>
          <a:noFill/>
          <a:ln w="9525">
            <a:noFill/>
            <a:miter lim="800000"/>
            <a:headEnd/>
            <a:tailEnd/>
          </a:ln>
        </p:spPr>
        <p:txBody>
          <a:bodyPr>
            <a:spAutoFit/>
          </a:bodyPr>
          <a:lstStyle/>
          <a:p>
            <a:r>
              <a:rPr lang="en-US" sz="1200" dirty="0" smtClean="0">
                <a:solidFill>
                  <a:prstClr val="black"/>
                </a:solidFill>
              </a:rPr>
              <a:t>Execution processes, when implemented properly are quick, painless and very effective.</a:t>
            </a:r>
            <a:endParaRPr lang="en-US" sz="1200" dirty="0">
              <a:solidFill>
                <a:prstClr val="black"/>
              </a:solidFill>
            </a:endParaRPr>
          </a:p>
        </p:txBody>
      </p:sp>
      <p:sp>
        <p:nvSpPr>
          <p:cNvPr id="17" name="Line 31"/>
          <p:cNvSpPr>
            <a:spLocks noChangeShapeType="1"/>
          </p:cNvSpPr>
          <p:nvPr/>
        </p:nvSpPr>
        <p:spPr bwMode="auto">
          <a:xfrm>
            <a:off x="141894" y="4129128"/>
            <a:ext cx="885348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8" name="Rectangle 34"/>
          <p:cNvSpPr>
            <a:spLocks noChangeArrowheads="1"/>
          </p:cNvSpPr>
          <p:nvPr/>
        </p:nvSpPr>
        <p:spPr bwMode="auto">
          <a:xfrm>
            <a:off x="285938" y="4110099"/>
            <a:ext cx="1401802" cy="338554"/>
          </a:xfrm>
          <a:prstGeom prst="rect">
            <a:avLst/>
          </a:prstGeom>
          <a:noFill/>
          <a:ln w="9525">
            <a:noFill/>
            <a:miter lim="800000"/>
            <a:headEnd/>
            <a:tailEnd/>
          </a:ln>
        </p:spPr>
        <p:txBody>
          <a:bodyPr>
            <a:spAutoFit/>
          </a:bodyPr>
          <a:lstStyle/>
          <a:p>
            <a:pPr algn="just" rtl="1"/>
            <a:r>
              <a:rPr lang="en-US" sz="1600" dirty="0">
                <a:solidFill>
                  <a:prstClr val="black"/>
                </a:solidFill>
                <a:latin typeface="Times New Roman" pitchFamily="18" charset="0"/>
              </a:rPr>
              <a:t>Take Note!</a:t>
            </a:r>
          </a:p>
        </p:txBody>
      </p:sp>
      <p:sp>
        <p:nvSpPr>
          <p:cNvPr id="20" name="Line 16"/>
          <p:cNvSpPr>
            <a:spLocks noChangeShapeType="1"/>
          </p:cNvSpPr>
          <p:nvPr/>
        </p:nvSpPr>
        <p:spPr bwMode="auto">
          <a:xfrm>
            <a:off x="172221" y="4453720"/>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1" name="Straight Connector 20"/>
          <p:cNvCxnSpPr/>
          <p:nvPr/>
        </p:nvCxnSpPr>
        <p:spPr>
          <a:xfrm>
            <a:off x="8988595" y="556716"/>
            <a:ext cx="6787" cy="3897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Box 4"/>
          <p:cNvSpPr txBox="1">
            <a:spLocks noChangeArrowheads="1"/>
          </p:cNvSpPr>
          <p:nvPr/>
        </p:nvSpPr>
        <p:spPr bwMode="auto">
          <a:xfrm>
            <a:off x="1765034" y="1190114"/>
            <a:ext cx="7070992" cy="276999"/>
          </a:xfrm>
          <a:prstGeom prst="rect">
            <a:avLst/>
          </a:prstGeom>
          <a:noFill/>
          <a:ln w="9525">
            <a:noFill/>
            <a:miter lim="800000"/>
            <a:headEnd/>
            <a:tailEnd/>
          </a:ln>
          <a:effectLst/>
        </p:spPr>
        <p:txBody>
          <a:bodyPr wrap="square">
            <a:spAutoFit/>
          </a:bodyPr>
          <a:lstStyle/>
          <a:p>
            <a:r>
              <a:rPr lang="en-US" sz="1200" dirty="0" smtClean="0">
                <a:solidFill>
                  <a:prstClr val="black"/>
                </a:solidFill>
              </a:rPr>
              <a:t>All projects flow much more quickly in execution.</a:t>
            </a:r>
            <a:endParaRPr lang="en-US" sz="1200" dirty="0">
              <a:solidFill>
                <a:prstClr val="black"/>
              </a:solidFill>
            </a:endParaRPr>
          </a:p>
        </p:txBody>
      </p:sp>
      <p:sp>
        <p:nvSpPr>
          <p:cNvPr id="23" name="Text Box 5"/>
          <p:cNvSpPr txBox="1">
            <a:spLocks noChangeArrowheads="1"/>
          </p:cNvSpPr>
          <p:nvPr/>
        </p:nvSpPr>
        <p:spPr bwMode="auto">
          <a:xfrm>
            <a:off x="1765034" y="1460363"/>
            <a:ext cx="7070992" cy="830997"/>
          </a:xfrm>
          <a:prstGeom prst="rect">
            <a:avLst/>
          </a:prstGeom>
          <a:noFill/>
          <a:ln w="9525">
            <a:noFill/>
            <a:miter lim="800000"/>
            <a:headEnd/>
            <a:tailEnd/>
          </a:ln>
          <a:effectLst/>
        </p:spPr>
        <p:txBody>
          <a:bodyPr wrap="square">
            <a:spAutoFit/>
          </a:bodyPr>
          <a:lstStyle/>
          <a:p>
            <a:pPr marL="122238" indent="-122238">
              <a:buSzPct val="80000"/>
              <a:buFont typeface="Wingdings" pitchFamily="2" charset="2"/>
              <a:buChar char="Ø"/>
            </a:pPr>
            <a:r>
              <a:rPr lang="en-US" sz="1200" dirty="0">
                <a:solidFill>
                  <a:prstClr val="black"/>
                </a:solidFill>
              </a:rPr>
              <a:t>No one knows, until someone works on a project task, whether or not there are problems.</a:t>
            </a:r>
          </a:p>
          <a:p>
            <a:pPr marL="122238" indent="-122238">
              <a:buSzPct val="80000"/>
              <a:buFont typeface="Wingdings" pitchFamily="2" charset="2"/>
              <a:buChar char="Ø"/>
            </a:pPr>
            <a:r>
              <a:rPr lang="en-US" sz="1200" dirty="0" smtClean="0">
                <a:solidFill>
                  <a:prstClr val="black"/>
                </a:solidFill>
              </a:rPr>
              <a:t>The longer an issue blocking a task exists, the longer the task, and hence the project is delayed.</a:t>
            </a:r>
          </a:p>
          <a:p>
            <a:pPr marL="122238" indent="-122238">
              <a:buSzPct val="80000"/>
              <a:buFont typeface="Wingdings" pitchFamily="2" charset="2"/>
              <a:buChar char="Ø"/>
            </a:pPr>
            <a:r>
              <a:rPr lang="en-US" sz="1200" dirty="0" smtClean="0">
                <a:solidFill>
                  <a:prstClr val="black"/>
                </a:solidFill>
              </a:rPr>
              <a:t>The start of major phases is often delayed due to missing necessary items (other than resources). If work is started without all items, this frequently results in rework.</a:t>
            </a:r>
            <a:endParaRPr lang="en-US" sz="1200" dirty="0">
              <a:solidFill>
                <a:prstClr val="black"/>
              </a:solidFill>
            </a:endParaRPr>
          </a:p>
        </p:txBody>
      </p:sp>
      <p:sp>
        <p:nvSpPr>
          <p:cNvPr id="24" name="Text Box 7"/>
          <p:cNvSpPr txBox="1">
            <a:spLocks noChangeArrowheads="1"/>
          </p:cNvSpPr>
          <p:nvPr/>
        </p:nvSpPr>
        <p:spPr bwMode="auto">
          <a:xfrm>
            <a:off x="1765033" y="627015"/>
            <a:ext cx="7191642" cy="461665"/>
          </a:xfrm>
          <a:prstGeom prst="rect">
            <a:avLst/>
          </a:prstGeom>
          <a:noFill/>
          <a:ln w="9525">
            <a:noFill/>
            <a:miter lim="800000"/>
            <a:headEnd/>
            <a:tailEnd/>
          </a:ln>
          <a:effectLst/>
        </p:spPr>
        <p:txBody>
          <a:bodyPr wrap="square">
            <a:spAutoFit/>
          </a:bodyPr>
          <a:lstStyle/>
          <a:p>
            <a:pPr marL="171450" indent="-171450">
              <a:buSzPct val="80000"/>
              <a:buFont typeface="Wingdings" pitchFamily="2" charset="2"/>
              <a:buChar char="Ø"/>
            </a:pPr>
            <a:r>
              <a:rPr lang="en-US" sz="1200" dirty="0" smtClean="0">
                <a:solidFill>
                  <a:prstClr val="black"/>
                </a:solidFill>
              </a:rPr>
              <a:t>Today’s common practice in managing project tasks is to intervene when there is a crisis. The problem is that management finds out too late to recover.</a:t>
            </a:r>
          </a:p>
        </p:txBody>
      </p:sp>
      <p:sp>
        <p:nvSpPr>
          <p:cNvPr id="25" name="Text Box 5"/>
          <p:cNvSpPr txBox="1">
            <a:spLocks noChangeArrowheads="1"/>
          </p:cNvSpPr>
          <p:nvPr/>
        </p:nvSpPr>
        <p:spPr bwMode="auto">
          <a:xfrm>
            <a:off x="1765032" y="2274935"/>
            <a:ext cx="7081499" cy="1938992"/>
          </a:xfrm>
          <a:prstGeom prst="rect">
            <a:avLst/>
          </a:prstGeom>
          <a:noFill/>
          <a:ln w="9525">
            <a:noFill/>
            <a:miter lim="800000"/>
            <a:headEnd/>
            <a:tailEnd/>
          </a:ln>
          <a:effectLst/>
        </p:spPr>
        <p:txBody>
          <a:bodyPr wrap="square">
            <a:spAutoFit/>
          </a:bodyPr>
          <a:lstStyle/>
          <a:p>
            <a:pPr marL="122238" indent="-122238">
              <a:buSzPct val="80000"/>
              <a:buFont typeface="Wingdings" pitchFamily="2" charset="2"/>
              <a:buChar char="Ø"/>
            </a:pPr>
            <a:r>
              <a:rPr lang="en-US" sz="1200" dirty="0" smtClean="0">
                <a:solidFill>
                  <a:prstClr val="black"/>
                </a:solidFill>
              </a:rPr>
              <a:t>The manager responsible for monitoring tasks assigned to resources performs a daily review and update of all active tasks. The reviewer asks how many days are left to complete the task and compares this to the aggressive estimate. Only if the answer suggests a major issue will the reviewer further investigate and take corrective action if necessary. The reviewer NEVER comments negatively about how long the task is taking.</a:t>
            </a:r>
            <a:endParaRPr lang="en-US" sz="1200" dirty="0">
              <a:solidFill>
                <a:prstClr val="black"/>
              </a:solidFill>
            </a:endParaRPr>
          </a:p>
          <a:p>
            <a:pPr marL="122238" indent="-122238">
              <a:buSzPct val="80000"/>
              <a:buFont typeface="Wingdings" pitchFamily="2" charset="2"/>
              <a:buChar char="Ø"/>
            </a:pPr>
            <a:r>
              <a:rPr lang="en-US" sz="1200" dirty="0" smtClean="0">
                <a:solidFill>
                  <a:prstClr val="black"/>
                </a:solidFill>
              </a:rPr>
              <a:t>Project and resource managers use buffer penetration as a signal for necessary intervention. </a:t>
            </a:r>
          </a:p>
          <a:p>
            <a:pPr marL="122238" indent="-122238">
              <a:buSzPct val="80000"/>
              <a:buFont typeface="Wingdings" pitchFamily="2" charset="2"/>
              <a:buChar char="Ø"/>
            </a:pPr>
            <a:r>
              <a:rPr lang="en-US" sz="1200" dirty="0" smtClean="0">
                <a:solidFill>
                  <a:prstClr val="black"/>
                </a:solidFill>
              </a:rPr>
              <a:t>A senior manager runs a daily, 15 minute fast track issue resolution meeting with all PMs and resolves blocking issues within 24 hours or freezes the project if unable to do so.</a:t>
            </a:r>
          </a:p>
          <a:p>
            <a:pPr marL="122238" indent="-122238">
              <a:buSzPct val="80000"/>
              <a:buFont typeface="Wingdings" pitchFamily="2" charset="2"/>
              <a:buChar char="Ø"/>
            </a:pPr>
            <a:r>
              <a:rPr lang="en-US" sz="1200" dirty="0" smtClean="0">
                <a:solidFill>
                  <a:prstClr val="black"/>
                </a:solidFill>
              </a:rPr>
              <a:t>The senior manager responsible for full kitting projects runs a full kit meeting before the designated major phase starts, with the sole objective of ensuring all major pieces are in place so as NOT to delay the project and not have rework.</a:t>
            </a:r>
            <a:endParaRPr lang="en-US" sz="1200" dirty="0">
              <a:solidFill>
                <a:prstClr val="black"/>
              </a:solidFill>
            </a:endParaRPr>
          </a:p>
        </p:txBody>
      </p: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1373102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
          <p:cNvSpPr>
            <a:spLocks noChangeArrowheads="1"/>
          </p:cNvSpPr>
          <p:nvPr/>
        </p:nvSpPr>
        <p:spPr bwMode="auto">
          <a:xfrm>
            <a:off x="1646237" y="236490"/>
            <a:ext cx="7387409"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5" name="Rectangle 4"/>
          <p:cNvSpPr>
            <a:spLocks noChangeArrowheads="1"/>
          </p:cNvSpPr>
          <p:nvPr/>
        </p:nvSpPr>
        <p:spPr bwMode="auto">
          <a:xfrm>
            <a:off x="157660" y="236490"/>
            <a:ext cx="1479331" cy="4630057"/>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6" name="Text Box 5"/>
          <p:cNvSpPr txBox="1">
            <a:spLocks noChangeArrowheads="1"/>
          </p:cNvSpPr>
          <p:nvPr/>
        </p:nvSpPr>
        <p:spPr bwMode="auto">
          <a:xfrm>
            <a:off x="157660" y="244462"/>
            <a:ext cx="1479331"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3.9</a:t>
            </a:r>
            <a:endParaRPr lang="en-US" sz="2000" dirty="0">
              <a:solidFill>
                <a:prstClr val="black"/>
              </a:solidFill>
            </a:endParaRPr>
          </a:p>
        </p:txBody>
      </p:sp>
      <p:sp>
        <p:nvSpPr>
          <p:cNvPr id="7" name="Rectangle 6"/>
          <p:cNvSpPr>
            <a:spLocks noChangeArrowheads="1"/>
          </p:cNvSpPr>
          <p:nvPr/>
        </p:nvSpPr>
        <p:spPr bwMode="auto">
          <a:xfrm>
            <a:off x="126128" y="635634"/>
            <a:ext cx="1549775"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a:t>
            </a:r>
            <a:r>
              <a:rPr lang="en-US" sz="1600" dirty="0" smtClean="0">
                <a:solidFill>
                  <a:prstClr val="black"/>
                </a:solidFill>
                <a:latin typeface="Times New Roman" pitchFamily="18" charset="0"/>
              </a:rPr>
              <a:t>Strategy</a:t>
            </a:r>
            <a:endParaRPr lang="en-US" sz="1600" dirty="0">
              <a:solidFill>
                <a:prstClr val="black"/>
              </a:solidFill>
              <a:latin typeface="Times New Roman" pitchFamily="18" charset="0"/>
            </a:endParaRPr>
          </a:p>
        </p:txBody>
      </p:sp>
      <p:sp>
        <p:nvSpPr>
          <p:cNvPr id="8" name="Rectangle 7"/>
          <p:cNvSpPr>
            <a:spLocks noChangeArrowheads="1"/>
          </p:cNvSpPr>
          <p:nvPr/>
        </p:nvSpPr>
        <p:spPr bwMode="auto">
          <a:xfrm>
            <a:off x="830674" y="1278262"/>
            <a:ext cx="845229"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9" name="Rectangle 8"/>
          <p:cNvSpPr>
            <a:spLocks noChangeArrowheads="1"/>
          </p:cNvSpPr>
          <p:nvPr/>
        </p:nvSpPr>
        <p:spPr bwMode="auto">
          <a:xfrm>
            <a:off x="196572" y="2014996"/>
            <a:ext cx="1479331"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0" name="Rectangle 9"/>
          <p:cNvSpPr>
            <a:spLocks noChangeArrowheads="1"/>
          </p:cNvSpPr>
          <p:nvPr/>
        </p:nvSpPr>
        <p:spPr bwMode="auto">
          <a:xfrm>
            <a:off x="910821" y="3580500"/>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1" name="Line 14"/>
          <p:cNvSpPr>
            <a:spLocks noChangeShapeType="1"/>
          </p:cNvSpPr>
          <p:nvPr/>
        </p:nvSpPr>
        <p:spPr bwMode="auto">
          <a:xfrm>
            <a:off x="157660" y="1628736"/>
            <a:ext cx="8875986" cy="0"/>
          </a:xfrm>
          <a:prstGeom prst="line">
            <a:avLst/>
          </a:prstGeom>
          <a:noFill/>
          <a:ln w="9525">
            <a:solidFill>
              <a:schemeClr val="tx1"/>
            </a:solidFill>
            <a:round/>
            <a:headEnd/>
            <a:tailEnd/>
          </a:ln>
        </p:spPr>
        <p:txBody>
          <a:bodyPr/>
          <a:lstStyle/>
          <a:p>
            <a:endParaRPr lang="en-US">
              <a:solidFill>
                <a:prstClr val="black"/>
              </a:solidFill>
            </a:endParaRPr>
          </a:p>
        </p:txBody>
      </p:sp>
      <p:sp>
        <p:nvSpPr>
          <p:cNvPr id="12" name="Line 15"/>
          <p:cNvSpPr>
            <a:spLocks noChangeShapeType="1"/>
          </p:cNvSpPr>
          <p:nvPr/>
        </p:nvSpPr>
        <p:spPr bwMode="auto">
          <a:xfrm>
            <a:off x="157660" y="1286114"/>
            <a:ext cx="8875986"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16"/>
          <p:cNvSpPr>
            <a:spLocks noChangeShapeType="1"/>
          </p:cNvSpPr>
          <p:nvPr/>
        </p:nvSpPr>
        <p:spPr bwMode="auto">
          <a:xfrm>
            <a:off x="157660" y="3118310"/>
            <a:ext cx="8875986"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9"/>
          <p:cNvSpPr>
            <a:spLocks noChangeShapeType="1"/>
          </p:cNvSpPr>
          <p:nvPr/>
        </p:nvSpPr>
        <p:spPr bwMode="auto">
          <a:xfrm>
            <a:off x="157660" y="617490"/>
            <a:ext cx="8875986"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Text Box 23"/>
          <p:cNvSpPr txBox="1">
            <a:spLocks noChangeArrowheads="1"/>
          </p:cNvSpPr>
          <p:nvPr/>
        </p:nvSpPr>
        <p:spPr bwMode="auto">
          <a:xfrm>
            <a:off x="3575412" y="236490"/>
            <a:ext cx="3177203" cy="369332"/>
          </a:xfrm>
          <a:prstGeom prst="rect">
            <a:avLst/>
          </a:prstGeom>
          <a:noFill/>
          <a:ln w="9525">
            <a:noFill/>
            <a:miter lim="800000"/>
            <a:headEnd/>
            <a:tailEnd/>
          </a:ln>
        </p:spPr>
        <p:txBody>
          <a:bodyPr wrap="none">
            <a:spAutoFit/>
          </a:bodyPr>
          <a:lstStyle/>
          <a:p>
            <a:r>
              <a:rPr lang="en-US" b="1" dirty="0" smtClean="0">
                <a:solidFill>
                  <a:prstClr val="black"/>
                </a:solidFill>
              </a:rPr>
              <a:t>Launching Single Priority System</a:t>
            </a:r>
            <a:endParaRPr lang="en-US" dirty="0">
              <a:solidFill>
                <a:prstClr val="black"/>
              </a:solidFill>
            </a:endParaRPr>
          </a:p>
        </p:txBody>
      </p:sp>
      <p:sp>
        <p:nvSpPr>
          <p:cNvPr id="16" name="Text Box 28"/>
          <p:cNvSpPr txBox="1">
            <a:spLocks noChangeArrowheads="1"/>
          </p:cNvSpPr>
          <p:nvPr/>
        </p:nvSpPr>
        <p:spPr bwMode="auto">
          <a:xfrm>
            <a:off x="1752564" y="4227726"/>
            <a:ext cx="6795677" cy="646331"/>
          </a:xfrm>
          <a:prstGeom prst="rect">
            <a:avLst/>
          </a:prstGeom>
          <a:noFill/>
          <a:ln w="9525">
            <a:noFill/>
            <a:miter lim="800000"/>
            <a:headEnd/>
            <a:tailEnd/>
          </a:ln>
        </p:spPr>
        <p:txBody>
          <a:bodyPr>
            <a:spAutoFit/>
          </a:bodyPr>
          <a:lstStyle/>
          <a:p>
            <a:r>
              <a:rPr lang="en-US" sz="1200" dirty="0" smtClean="0">
                <a:solidFill>
                  <a:prstClr val="black"/>
                </a:solidFill>
              </a:rPr>
              <a:t>The Single Priority System still leaves some discretion to the resource manager when multiple tasks have about the same priority according to buffer penetration. However, there is a big difference between discretion and violating the system.</a:t>
            </a:r>
            <a:endParaRPr lang="en-US" sz="1200" dirty="0">
              <a:solidFill>
                <a:prstClr val="black"/>
              </a:solidFill>
            </a:endParaRPr>
          </a:p>
        </p:txBody>
      </p:sp>
      <p:sp>
        <p:nvSpPr>
          <p:cNvPr id="17" name="Line 29"/>
          <p:cNvSpPr>
            <a:spLocks noChangeShapeType="1"/>
          </p:cNvSpPr>
          <p:nvPr/>
        </p:nvSpPr>
        <p:spPr bwMode="auto">
          <a:xfrm>
            <a:off x="157660" y="4191929"/>
            <a:ext cx="8875986" cy="0"/>
          </a:xfrm>
          <a:prstGeom prst="line">
            <a:avLst/>
          </a:prstGeom>
          <a:noFill/>
          <a:ln w="9525">
            <a:solidFill>
              <a:schemeClr val="tx1"/>
            </a:solidFill>
            <a:round/>
            <a:headEnd/>
            <a:tailEnd/>
          </a:ln>
        </p:spPr>
        <p:txBody>
          <a:bodyPr/>
          <a:lstStyle/>
          <a:p>
            <a:endParaRPr lang="en-US">
              <a:solidFill>
                <a:prstClr val="black"/>
              </a:solidFill>
            </a:endParaRPr>
          </a:p>
        </p:txBody>
      </p:sp>
      <p:sp>
        <p:nvSpPr>
          <p:cNvPr id="18" name="Rectangle 32"/>
          <p:cNvSpPr>
            <a:spLocks noChangeArrowheads="1"/>
          </p:cNvSpPr>
          <p:nvPr/>
        </p:nvSpPr>
        <p:spPr bwMode="auto">
          <a:xfrm>
            <a:off x="270538" y="4273981"/>
            <a:ext cx="1405364"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20" name="Line 16"/>
          <p:cNvSpPr>
            <a:spLocks noChangeShapeType="1"/>
          </p:cNvSpPr>
          <p:nvPr/>
        </p:nvSpPr>
        <p:spPr bwMode="auto">
          <a:xfrm>
            <a:off x="203753" y="4879402"/>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1" name="Straight Connector 20"/>
          <p:cNvCxnSpPr>
            <a:stCxn id="14" idx="1"/>
          </p:cNvCxnSpPr>
          <p:nvPr/>
        </p:nvCxnSpPr>
        <p:spPr>
          <a:xfrm>
            <a:off x="9033646" y="617491"/>
            <a:ext cx="7883" cy="4261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Box 4"/>
          <p:cNvSpPr txBox="1">
            <a:spLocks noChangeArrowheads="1"/>
          </p:cNvSpPr>
          <p:nvPr/>
        </p:nvSpPr>
        <p:spPr bwMode="auto">
          <a:xfrm>
            <a:off x="1752564" y="639606"/>
            <a:ext cx="7137436" cy="646331"/>
          </a:xfrm>
          <a:prstGeom prst="rect">
            <a:avLst/>
          </a:prstGeom>
          <a:noFill/>
          <a:ln w="9525">
            <a:noFill/>
            <a:miter lim="800000"/>
            <a:headEnd/>
            <a:tailEnd/>
          </a:ln>
          <a:effectLst/>
        </p:spPr>
        <p:txBody>
          <a:bodyPr wrap="square">
            <a:spAutoFit/>
          </a:bodyPr>
          <a:lstStyle/>
          <a:p>
            <a:r>
              <a:rPr lang="en-US" sz="1200" dirty="0" smtClean="0">
                <a:solidFill>
                  <a:prstClr val="black"/>
                </a:solidFill>
              </a:rPr>
              <a:t>In the past, too much project WIP often  resulted in conflicting priorities. Managers of resources doing project tasks often faced conflicting priorities and shuffled resources frequently, losing project momentum and resource productivity.</a:t>
            </a:r>
            <a:endParaRPr lang="en-US" sz="1200" dirty="0">
              <a:solidFill>
                <a:prstClr val="black"/>
              </a:solidFill>
            </a:endParaRPr>
          </a:p>
        </p:txBody>
      </p:sp>
      <p:sp>
        <p:nvSpPr>
          <p:cNvPr id="23" name="Text Box 5"/>
          <p:cNvSpPr txBox="1">
            <a:spLocks noChangeArrowheads="1"/>
          </p:cNvSpPr>
          <p:nvPr/>
        </p:nvSpPr>
        <p:spPr bwMode="auto">
          <a:xfrm>
            <a:off x="1752564" y="1657663"/>
            <a:ext cx="7391436" cy="1384995"/>
          </a:xfrm>
          <a:prstGeom prst="rect">
            <a:avLst/>
          </a:prstGeom>
          <a:noFill/>
          <a:ln w="9525">
            <a:noFill/>
            <a:miter lim="800000"/>
            <a:headEnd/>
            <a:tailEnd/>
          </a:ln>
          <a:effectLst/>
        </p:spPr>
        <p:txBody>
          <a:bodyPr wrap="square">
            <a:spAutoFit/>
          </a:bodyPr>
          <a:lstStyle/>
          <a:p>
            <a:pPr marL="168275" indent="-168275"/>
            <a:r>
              <a:rPr lang="en-US" sz="1200" dirty="0">
                <a:solidFill>
                  <a:prstClr val="black"/>
                </a:solidFill>
              </a:rPr>
              <a:t>Within a Critical </a:t>
            </a:r>
            <a:r>
              <a:rPr lang="en-US" sz="1200" dirty="0" smtClean="0">
                <a:solidFill>
                  <a:prstClr val="black"/>
                </a:solidFill>
              </a:rPr>
              <a:t>Chain or Critical Path system using holistic buffers, </a:t>
            </a:r>
            <a:r>
              <a:rPr lang="en-US" sz="1200" dirty="0">
                <a:solidFill>
                  <a:prstClr val="black"/>
                </a:solidFill>
              </a:rPr>
              <a:t>during execution:</a:t>
            </a:r>
          </a:p>
          <a:p>
            <a:pPr marL="168275" indent="-168275">
              <a:buSzPct val="80000"/>
              <a:buFont typeface="Wingdings" pitchFamily="2" charset="2"/>
              <a:buChar char="Ø"/>
            </a:pPr>
            <a:r>
              <a:rPr lang="en-US" sz="1200" dirty="0" smtClean="0">
                <a:solidFill>
                  <a:prstClr val="black"/>
                </a:solidFill>
              </a:rPr>
              <a:t>After daily updates, </a:t>
            </a:r>
            <a:r>
              <a:rPr lang="en-US" sz="1200" dirty="0">
                <a:solidFill>
                  <a:prstClr val="black"/>
                </a:solidFill>
              </a:rPr>
              <a:t>each task has its </a:t>
            </a:r>
            <a:r>
              <a:rPr lang="en-US" sz="1200" dirty="0" smtClean="0">
                <a:solidFill>
                  <a:prstClr val="black"/>
                </a:solidFill>
              </a:rPr>
              <a:t>priority </a:t>
            </a:r>
            <a:r>
              <a:rPr lang="en-US" sz="1200" dirty="0">
                <a:solidFill>
                  <a:prstClr val="black"/>
                </a:solidFill>
              </a:rPr>
              <a:t>according to the impact it has on its project completion – percent penetration into the corresponding buffer.</a:t>
            </a:r>
          </a:p>
          <a:p>
            <a:pPr marL="168275" indent="-168275">
              <a:buSzPct val="80000"/>
              <a:buFont typeface="Wingdings" pitchFamily="2" charset="2"/>
              <a:buChar char="Ø"/>
            </a:pPr>
            <a:r>
              <a:rPr lang="en-US" sz="1200" dirty="0">
                <a:solidFill>
                  <a:prstClr val="black"/>
                </a:solidFill>
              </a:rPr>
              <a:t>Every day, the </a:t>
            </a:r>
            <a:r>
              <a:rPr lang="en-US" sz="1200" dirty="0" smtClean="0">
                <a:solidFill>
                  <a:prstClr val="black"/>
                </a:solidFill>
              </a:rPr>
              <a:t>software provides the resource manager with </a:t>
            </a:r>
            <a:r>
              <a:rPr lang="en-US" sz="1200" dirty="0">
                <a:solidFill>
                  <a:prstClr val="black"/>
                </a:solidFill>
              </a:rPr>
              <a:t>two lists of tasks: The list of tasks currently being executed and the list of tasks </a:t>
            </a:r>
            <a:r>
              <a:rPr lang="en-US" sz="1200" dirty="0" smtClean="0">
                <a:solidFill>
                  <a:prstClr val="black"/>
                </a:solidFill>
              </a:rPr>
              <a:t>available to assign, </a:t>
            </a:r>
            <a:r>
              <a:rPr lang="en-US" sz="1200" dirty="0">
                <a:solidFill>
                  <a:prstClr val="black"/>
                </a:solidFill>
              </a:rPr>
              <a:t>both sorted according to their up-to-date priorities.</a:t>
            </a:r>
          </a:p>
          <a:p>
            <a:pPr marL="168275" indent="-168275">
              <a:buSzPct val="80000"/>
              <a:buFont typeface="Wingdings" pitchFamily="2" charset="2"/>
              <a:buChar char="Ø"/>
            </a:pPr>
            <a:r>
              <a:rPr lang="en-US" sz="1200" dirty="0" smtClean="0">
                <a:solidFill>
                  <a:prstClr val="black"/>
                </a:solidFill>
              </a:rPr>
              <a:t>Tasks that the software shows are available to assign have all necessary entry criteria to be able to start them: E.g., approvals</a:t>
            </a:r>
            <a:r>
              <a:rPr lang="en-US" sz="1200" dirty="0">
                <a:solidFill>
                  <a:prstClr val="black"/>
                </a:solidFill>
              </a:rPr>
              <a:t>, designs, (uninterrupted) resources etc.</a:t>
            </a:r>
          </a:p>
        </p:txBody>
      </p:sp>
      <p:sp>
        <p:nvSpPr>
          <p:cNvPr id="24" name="Text Box 19"/>
          <p:cNvSpPr txBox="1">
            <a:spLocks noChangeArrowheads="1"/>
          </p:cNvSpPr>
          <p:nvPr/>
        </p:nvSpPr>
        <p:spPr bwMode="auto">
          <a:xfrm>
            <a:off x="1752564" y="1332567"/>
            <a:ext cx="7137436" cy="276999"/>
          </a:xfrm>
          <a:prstGeom prst="rect">
            <a:avLst/>
          </a:prstGeom>
          <a:noFill/>
          <a:ln w="9525">
            <a:noFill/>
            <a:miter lim="800000"/>
            <a:headEnd/>
            <a:tailEnd/>
          </a:ln>
          <a:effectLst/>
        </p:spPr>
        <p:txBody>
          <a:bodyPr wrap="square">
            <a:spAutoFit/>
          </a:bodyPr>
          <a:lstStyle/>
          <a:p>
            <a:r>
              <a:rPr lang="en-US" sz="1200" dirty="0" smtClean="0">
                <a:solidFill>
                  <a:prstClr val="black"/>
                </a:solidFill>
              </a:rPr>
              <a:t>All tasks </a:t>
            </a:r>
            <a:r>
              <a:rPr lang="en-US" sz="1200" dirty="0">
                <a:solidFill>
                  <a:prstClr val="black"/>
                </a:solidFill>
              </a:rPr>
              <a:t>are executed according to </a:t>
            </a:r>
            <a:r>
              <a:rPr lang="en-US" sz="1200" dirty="0" smtClean="0">
                <a:solidFill>
                  <a:prstClr val="black"/>
                </a:solidFill>
              </a:rPr>
              <a:t>a single priority system, with speed of task completion foremost in mind.</a:t>
            </a:r>
            <a:endParaRPr lang="en-US" sz="1200" dirty="0">
              <a:solidFill>
                <a:prstClr val="black"/>
              </a:solidFill>
            </a:endParaRPr>
          </a:p>
        </p:txBody>
      </p:sp>
      <p:sp>
        <p:nvSpPr>
          <p:cNvPr id="25" name="Text Box 20"/>
          <p:cNvSpPr txBox="1">
            <a:spLocks noChangeArrowheads="1"/>
          </p:cNvSpPr>
          <p:nvPr/>
        </p:nvSpPr>
        <p:spPr bwMode="auto">
          <a:xfrm>
            <a:off x="1790544" y="3151942"/>
            <a:ext cx="6950075" cy="1015663"/>
          </a:xfrm>
          <a:prstGeom prst="rect">
            <a:avLst/>
          </a:prstGeom>
          <a:noFill/>
          <a:ln w="9525">
            <a:noFill/>
            <a:miter lim="800000"/>
            <a:headEnd/>
            <a:tailEnd/>
          </a:ln>
          <a:effectLst/>
        </p:spPr>
        <p:txBody>
          <a:bodyPr>
            <a:spAutoFit/>
          </a:bodyPr>
          <a:lstStyle/>
          <a:p>
            <a:pPr marL="228600" indent="-228600">
              <a:buSzPct val="80000"/>
              <a:buFont typeface="Wingdings" pitchFamily="2" charset="2"/>
              <a:buChar char="Ø"/>
            </a:pPr>
            <a:r>
              <a:rPr lang="en-US" sz="1200" dirty="0">
                <a:solidFill>
                  <a:prstClr val="black"/>
                </a:solidFill>
              </a:rPr>
              <a:t>Following the </a:t>
            </a:r>
            <a:r>
              <a:rPr lang="en-US" sz="1200" dirty="0" smtClean="0">
                <a:solidFill>
                  <a:prstClr val="black"/>
                </a:solidFill>
              </a:rPr>
              <a:t>single priority system and according to which resources are NOT currently working on any other tasks, resource managers </a:t>
            </a:r>
            <a:r>
              <a:rPr lang="en-US" sz="1200" dirty="0">
                <a:solidFill>
                  <a:prstClr val="black"/>
                </a:solidFill>
              </a:rPr>
              <a:t>assign the </a:t>
            </a:r>
            <a:r>
              <a:rPr lang="en-US" sz="1200" dirty="0" smtClean="0">
                <a:solidFill>
                  <a:prstClr val="black"/>
                </a:solidFill>
              </a:rPr>
              <a:t>maximum practical number </a:t>
            </a:r>
            <a:r>
              <a:rPr lang="en-US" sz="1200" dirty="0">
                <a:solidFill>
                  <a:prstClr val="black"/>
                </a:solidFill>
              </a:rPr>
              <a:t>of resources to tasks</a:t>
            </a:r>
            <a:r>
              <a:rPr lang="en-US" sz="1200" dirty="0" smtClean="0">
                <a:solidFill>
                  <a:prstClr val="black"/>
                </a:solidFill>
              </a:rPr>
              <a:t>.</a:t>
            </a:r>
          </a:p>
          <a:p>
            <a:pPr marL="228600" indent="-228600">
              <a:buSzPct val="80000"/>
              <a:buFont typeface="Wingdings" pitchFamily="2" charset="2"/>
              <a:buChar char="Ø"/>
            </a:pPr>
            <a:r>
              <a:rPr lang="en-US" sz="1200" dirty="0" smtClean="0">
                <a:solidFill>
                  <a:prstClr val="black"/>
                </a:solidFill>
              </a:rPr>
              <a:t>The implementation team audits task assignments to ensure that every resource manager is rigorously following the single priority system, that tasks are not assigned earlier than needed to meet the schedule, and that no resource is multitasked.</a:t>
            </a:r>
            <a:endParaRPr lang="en-US" sz="1200" dirty="0">
              <a:solidFill>
                <a:prstClr val="black"/>
              </a:solidFill>
            </a:endParaRPr>
          </a:p>
        </p:txBody>
      </p: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2687057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ChangeArrowheads="1"/>
          </p:cNvSpPr>
          <p:nvPr/>
        </p:nvSpPr>
        <p:spPr bwMode="auto">
          <a:xfrm>
            <a:off x="1625183" y="220724"/>
            <a:ext cx="7361165"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5" name="Rectangle 4"/>
          <p:cNvSpPr>
            <a:spLocks noChangeArrowheads="1"/>
          </p:cNvSpPr>
          <p:nvPr/>
        </p:nvSpPr>
        <p:spPr bwMode="auto">
          <a:xfrm>
            <a:off x="141894" y="220724"/>
            <a:ext cx="1474076" cy="4441371"/>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6" name="Text Box 3"/>
          <p:cNvSpPr txBox="1">
            <a:spLocks noChangeArrowheads="1"/>
          </p:cNvSpPr>
          <p:nvPr/>
        </p:nvSpPr>
        <p:spPr bwMode="auto">
          <a:xfrm>
            <a:off x="141894" y="228696"/>
            <a:ext cx="1474076"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3.10</a:t>
            </a:r>
            <a:endParaRPr lang="en-US" sz="2000" dirty="0">
              <a:solidFill>
                <a:prstClr val="black"/>
              </a:solidFill>
            </a:endParaRPr>
          </a:p>
        </p:txBody>
      </p:sp>
      <p:sp>
        <p:nvSpPr>
          <p:cNvPr id="7" name="Rectangle 6"/>
          <p:cNvSpPr>
            <a:spLocks noChangeArrowheads="1"/>
          </p:cNvSpPr>
          <p:nvPr/>
        </p:nvSpPr>
        <p:spPr bwMode="auto">
          <a:xfrm>
            <a:off x="141894" y="565212"/>
            <a:ext cx="1530231"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a:t>
            </a:r>
            <a:r>
              <a:rPr lang="en-US" sz="1600" dirty="0" smtClean="0">
                <a:solidFill>
                  <a:prstClr val="black"/>
                </a:solidFill>
                <a:latin typeface="Times New Roman" pitchFamily="18" charset="0"/>
              </a:rPr>
              <a:t>Strategy</a:t>
            </a:r>
            <a:endParaRPr lang="en-US" sz="1600" dirty="0">
              <a:solidFill>
                <a:prstClr val="black"/>
              </a:solidFill>
              <a:latin typeface="Times New Roman" pitchFamily="18" charset="0"/>
            </a:endParaRPr>
          </a:p>
        </p:txBody>
      </p:sp>
      <p:sp>
        <p:nvSpPr>
          <p:cNvPr id="8" name="Rectangle 7"/>
          <p:cNvSpPr>
            <a:spLocks noChangeArrowheads="1"/>
          </p:cNvSpPr>
          <p:nvPr/>
        </p:nvSpPr>
        <p:spPr bwMode="auto">
          <a:xfrm>
            <a:off x="829899" y="1309700"/>
            <a:ext cx="842226"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9" name="Rectangle 8"/>
          <p:cNvSpPr>
            <a:spLocks noChangeArrowheads="1"/>
          </p:cNvSpPr>
          <p:nvPr/>
        </p:nvSpPr>
        <p:spPr bwMode="auto">
          <a:xfrm>
            <a:off x="198049" y="2044136"/>
            <a:ext cx="1474076"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0" name="Rectangle 9"/>
          <p:cNvSpPr>
            <a:spLocks noChangeArrowheads="1"/>
          </p:cNvSpPr>
          <p:nvPr/>
        </p:nvSpPr>
        <p:spPr bwMode="auto">
          <a:xfrm>
            <a:off x="907044" y="3275735"/>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1" name="Text Box 9"/>
          <p:cNvSpPr txBox="1">
            <a:spLocks noChangeArrowheads="1"/>
          </p:cNvSpPr>
          <p:nvPr/>
        </p:nvSpPr>
        <p:spPr bwMode="auto">
          <a:xfrm>
            <a:off x="1763377" y="1319804"/>
            <a:ext cx="7222971" cy="276999"/>
          </a:xfrm>
          <a:prstGeom prst="rect">
            <a:avLst/>
          </a:prstGeom>
          <a:noFill/>
          <a:ln w="9525">
            <a:noFill/>
            <a:miter lim="800000"/>
            <a:headEnd/>
            <a:tailEnd/>
          </a:ln>
        </p:spPr>
        <p:txBody>
          <a:bodyPr>
            <a:spAutoFit/>
          </a:bodyPr>
          <a:lstStyle/>
          <a:p>
            <a:r>
              <a:rPr lang="en-US" sz="1200" dirty="0" smtClean="0">
                <a:solidFill>
                  <a:prstClr val="black"/>
                </a:solidFill>
              </a:rPr>
              <a:t>Projects almost always are able to recover to meet more aggressive due dates.</a:t>
            </a:r>
            <a:endParaRPr lang="en-US" sz="1200" dirty="0">
              <a:solidFill>
                <a:prstClr val="black"/>
              </a:solidFill>
            </a:endParaRPr>
          </a:p>
        </p:txBody>
      </p:sp>
      <p:sp>
        <p:nvSpPr>
          <p:cNvPr id="12" name="Text Box 11"/>
          <p:cNvSpPr txBox="1">
            <a:spLocks noChangeArrowheads="1"/>
          </p:cNvSpPr>
          <p:nvPr/>
        </p:nvSpPr>
        <p:spPr bwMode="auto">
          <a:xfrm>
            <a:off x="1763377" y="1756580"/>
            <a:ext cx="7222971" cy="1754326"/>
          </a:xfrm>
          <a:prstGeom prst="rect">
            <a:avLst/>
          </a:prstGeom>
          <a:noFill/>
          <a:ln w="9525">
            <a:noFill/>
            <a:miter lim="800000"/>
            <a:headEnd/>
            <a:tailEnd/>
          </a:ln>
        </p:spPr>
        <p:txBody>
          <a:bodyPr>
            <a:spAutoFit/>
          </a:bodyPr>
          <a:lstStyle/>
          <a:p>
            <a:pPr marL="171450" indent="-171450">
              <a:buFont typeface="Wingdings" pitchFamily="2" charset="2"/>
              <a:buChar char="Ø"/>
            </a:pPr>
            <a:r>
              <a:rPr lang="en-US" sz="1200" dirty="0" smtClean="0">
                <a:solidFill>
                  <a:prstClr val="black"/>
                </a:solidFill>
              </a:rPr>
              <a:t>Buffer management provides the correct signals of when to plan to recover and when to execute a recovery plan.</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Senior management has visibility into project status, and also can choose to intervene if they are not happy with a PM’s recovery plan.</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The daily fast track issue resolution process highlights blocking issues sooner than they would have been uncovered otherwise, thus reducing the number of instances where recover plans are needed.</a:t>
            </a:r>
            <a:r>
              <a:rPr lang="en-US" sz="1200" dirty="0">
                <a:solidFill>
                  <a:prstClr val="black"/>
                </a:solidFill>
              </a:rPr>
              <a:t> With less fires to fight in multi-project management, resource managers, senior managers and support groups are in a much better position to help projects recover when necessary.</a:t>
            </a:r>
          </a:p>
          <a:p>
            <a:pPr marL="171450" indent="-171450">
              <a:buFont typeface="Wingdings" pitchFamily="2" charset="2"/>
              <a:buChar char="Ø"/>
            </a:pPr>
            <a:endParaRPr lang="en-US" sz="1200" dirty="0">
              <a:solidFill>
                <a:prstClr val="black"/>
              </a:solidFill>
            </a:endParaRPr>
          </a:p>
        </p:txBody>
      </p:sp>
      <p:sp>
        <p:nvSpPr>
          <p:cNvPr id="13" name="Line 12"/>
          <p:cNvSpPr>
            <a:spLocks noChangeShapeType="1"/>
          </p:cNvSpPr>
          <p:nvPr/>
        </p:nvSpPr>
        <p:spPr bwMode="auto">
          <a:xfrm>
            <a:off x="141894" y="1680380"/>
            <a:ext cx="8844454"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3"/>
          <p:cNvSpPr>
            <a:spLocks noChangeShapeType="1"/>
          </p:cNvSpPr>
          <p:nvPr/>
        </p:nvSpPr>
        <p:spPr bwMode="auto">
          <a:xfrm>
            <a:off x="141894" y="1258791"/>
            <a:ext cx="8844454"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Line 14"/>
          <p:cNvSpPr>
            <a:spLocks noChangeShapeType="1"/>
          </p:cNvSpPr>
          <p:nvPr/>
        </p:nvSpPr>
        <p:spPr bwMode="auto">
          <a:xfrm>
            <a:off x="141894" y="3271470"/>
            <a:ext cx="8844454" cy="0"/>
          </a:xfrm>
          <a:prstGeom prst="line">
            <a:avLst/>
          </a:prstGeom>
          <a:noFill/>
          <a:ln w="9525">
            <a:solidFill>
              <a:schemeClr val="tx1"/>
            </a:solidFill>
            <a:round/>
            <a:headEnd/>
            <a:tailEnd/>
          </a:ln>
        </p:spPr>
        <p:txBody>
          <a:bodyPr/>
          <a:lstStyle/>
          <a:p>
            <a:endParaRPr lang="en-US">
              <a:solidFill>
                <a:prstClr val="black"/>
              </a:solidFill>
            </a:endParaRPr>
          </a:p>
        </p:txBody>
      </p:sp>
      <p:sp>
        <p:nvSpPr>
          <p:cNvPr id="16" name="Line 17"/>
          <p:cNvSpPr>
            <a:spLocks noChangeShapeType="1"/>
          </p:cNvSpPr>
          <p:nvPr/>
        </p:nvSpPr>
        <p:spPr bwMode="auto">
          <a:xfrm>
            <a:off x="141894" y="601724"/>
            <a:ext cx="8844454" cy="0"/>
          </a:xfrm>
          <a:prstGeom prst="line">
            <a:avLst/>
          </a:prstGeom>
          <a:noFill/>
          <a:ln w="9525">
            <a:solidFill>
              <a:schemeClr val="tx1"/>
            </a:solidFill>
            <a:round/>
            <a:headEnd/>
            <a:tailEnd/>
          </a:ln>
        </p:spPr>
        <p:txBody>
          <a:bodyPr/>
          <a:lstStyle/>
          <a:p>
            <a:endParaRPr lang="en-US">
              <a:solidFill>
                <a:prstClr val="black"/>
              </a:solidFill>
            </a:endParaRPr>
          </a:p>
        </p:txBody>
      </p:sp>
      <p:sp>
        <p:nvSpPr>
          <p:cNvPr id="17" name="Text Box 18"/>
          <p:cNvSpPr txBox="1">
            <a:spLocks noChangeArrowheads="1"/>
          </p:cNvSpPr>
          <p:nvPr/>
        </p:nvSpPr>
        <p:spPr bwMode="auto">
          <a:xfrm>
            <a:off x="1763377" y="627124"/>
            <a:ext cx="7017214" cy="646331"/>
          </a:xfrm>
          <a:prstGeom prst="rect">
            <a:avLst/>
          </a:prstGeom>
          <a:noFill/>
          <a:ln w="9525">
            <a:noFill/>
            <a:miter lim="800000"/>
            <a:headEnd/>
            <a:tailEnd/>
          </a:ln>
        </p:spPr>
        <p:txBody>
          <a:bodyPr>
            <a:spAutoFit/>
          </a:bodyPr>
          <a:lstStyle/>
          <a:p>
            <a:r>
              <a:rPr lang="en-US" sz="1200" dirty="0" smtClean="0">
                <a:solidFill>
                  <a:prstClr val="black"/>
                </a:solidFill>
              </a:rPr>
              <a:t>When projects are in danger of missing commitments, recovery efforts often fail because they are started too late or do not consider a good range of options. Options grow more limited when recovery is attempted too late.</a:t>
            </a:r>
            <a:endParaRPr lang="en-US" sz="1200" dirty="0">
              <a:solidFill>
                <a:prstClr val="black"/>
              </a:solidFill>
            </a:endParaRPr>
          </a:p>
        </p:txBody>
      </p:sp>
      <p:sp>
        <p:nvSpPr>
          <p:cNvPr id="18" name="Text Box 19"/>
          <p:cNvSpPr txBox="1">
            <a:spLocks noChangeArrowheads="1"/>
          </p:cNvSpPr>
          <p:nvPr/>
        </p:nvSpPr>
        <p:spPr bwMode="auto">
          <a:xfrm>
            <a:off x="3394995" y="220724"/>
            <a:ext cx="3970496" cy="369332"/>
          </a:xfrm>
          <a:prstGeom prst="rect">
            <a:avLst/>
          </a:prstGeom>
          <a:noFill/>
          <a:ln w="9525">
            <a:noFill/>
            <a:miter lim="800000"/>
            <a:headEnd/>
            <a:tailEnd/>
          </a:ln>
        </p:spPr>
        <p:txBody>
          <a:bodyPr wrap="none">
            <a:spAutoFit/>
          </a:bodyPr>
          <a:lstStyle/>
          <a:p>
            <a:r>
              <a:rPr lang="en-US" b="1" dirty="0" smtClean="0">
                <a:solidFill>
                  <a:prstClr val="black"/>
                </a:solidFill>
              </a:rPr>
              <a:t>Launching Consistent Recovery Approach</a:t>
            </a:r>
            <a:endParaRPr lang="en-US" dirty="0">
              <a:solidFill>
                <a:prstClr val="black"/>
              </a:solidFill>
            </a:endParaRPr>
          </a:p>
        </p:txBody>
      </p:sp>
      <p:sp>
        <p:nvSpPr>
          <p:cNvPr id="19" name="Text Box 25"/>
          <p:cNvSpPr txBox="1">
            <a:spLocks noChangeArrowheads="1"/>
          </p:cNvSpPr>
          <p:nvPr/>
        </p:nvSpPr>
        <p:spPr bwMode="auto">
          <a:xfrm>
            <a:off x="1800229" y="4128762"/>
            <a:ext cx="6774606" cy="461665"/>
          </a:xfrm>
          <a:prstGeom prst="rect">
            <a:avLst/>
          </a:prstGeom>
          <a:noFill/>
          <a:ln w="9525">
            <a:noFill/>
            <a:miter lim="800000"/>
            <a:headEnd/>
            <a:tailEnd/>
          </a:ln>
        </p:spPr>
        <p:txBody>
          <a:bodyPr>
            <a:spAutoFit/>
          </a:bodyPr>
          <a:lstStyle/>
          <a:p>
            <a:r>
              <a:rPr lang="en-US" sz="1200" dirty="0" smtClean="0">
                <a:solidFill>
                  <a:prstClr val="black"/>
                </a:solidFill>
              </a:rPr>
              <a:t>The implementation teams are in an excellent position to facilitate a better recovery process, with the view of all projects and their experience during this implementation.</a:t>
            </a:r>
            <a:endParaRPr lang="en-US" sz="1200" dirty="0">
              <a:solidFill>
                <a:prstClr val="black"/>
              </a:solidFill>
            </a:endParaRPr>
          </a:p>
        </p:txBody>
      </p:sp>
      <p:sp>
        <p:nvSpPr>
          <p:cNvPr id="20" name="Line 26"/>
          <p:cNvSpPr>
            <a:spLocks noChangeShapeType="1"/>
          </p:cNvSpPr>
          <p:nvPr/>
        </p:nvSpPr>
        <p:spPr bwMode="auto">
          <a:xfrm>
            <a:off x="141894" y="4064935"/>
            <a:ext cx="8844454" cy="0"/>
          </a:xfrm>
          <a:prstGeom prst="line">
            <a:avLst/>
          </a:prstGeom>
          <a:noFill/>
          <a:ln w="9525">
            <a:solidFill>
              <a:schemeClr val="tx1"/>
            </a:solidFill>
            <a:round/>
            <a:headEnd/>
            <a:tailEnd/>
          </a:ln>
        </p:spPr>
        <p:txBody>
          <a:bodyPr/>
          <a:lstStyle/>
          <a:p>
            <a:endParaRPr lang="en-US">
              <a:solidFill>
                <a:prstClr val="black"/>
              </a:solidFill>
            </a:endParaRPr>
          </a:p>
        </p:txBody>
      </p:sp>
      <p:sp>
        <p:nvSpPr>
          <p:cNvPr id="21" name="Rectangle 28"/>
          <p:cNvSpPr>
            <a:spLocks noChangeArrowheads="1"/>
          </p:cNvSpPr>
          <p:nvPr/>
        </p:nvSpPr>
        <p:spPr bwMode="auto">
          <a:xfrm>
            <a:off x="271753" y="4132622"/>
            <a:ext cx="1400372"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23" name="Line 16"/>
          <p:cNvSpPr>
            <a:spLocks noChangeShapeType="1"/>
          </p:cNvSpPr>
          <p:nvPr/>
        </p:nvSpPr>
        <p:spPr bwMode="auto">
          <a:xfrm>
            <a:off x="156455" y="4674444"/>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4" name="Straight Connector 23"/>
          <p:cNvCxnSpPr/>
          <p:nvPr/>
        </p:nvCxnSpPr>
        <p:spPr>
          <a:xfrm>
            <a:off x="8986348" y="412533"/>
            <a:ext cx="7883" cy="4261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 Box 11"/>
          <p:cNvSpPr txBox="1">
            <a:spLocks noChangeArrowheads="1"/>
          </p:cNvSpPr>
          <p:nvPr/>
        </p:nvSpPr>
        <p:spPr bwMode="auto">
          <a:xfrm>
            <a:off x="1773883" y="3343686"/>
            <a:ext cx="7222971" cy="646331"/>
          </a:xfrm>
          <a:prstGeom prst="rect">
            <a:avLst/>
          </a:prstGeom>
          <a:noFill/>
          <a:ln w="9525">
            <a:noFill/>
            <a:miter lim="800000"/>
            <a:headEnd/>
            <a:tailEnd/>
          </a:ln>
        </p:spPr>
        <p:txBody>
          <a:bodyPr>
            <a:spAutoFit/>
          </a:bodyPr>
          <a:lstStyle/>
          <a:p>
            <a:pPr marL="171450" indent="-171450">
              <a:buFont typeface="Wingdings" pitchFamily="2" charset="2"/>
              <a:buChar char="Ø"/>
            </a:pPr>
            <a:r>
              <a:rPr lang="en-US" sz="1200" dirty="0" smtClean="0">
                <a:solidFill>
                  <a:prstClr val="black"/>
                </a:solidFill>
              </a:rPr>
              <a:t>Project Managers make recovery plans when buffers are yellow. They execute when buffers turn red.</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PMs document recovery plans. Senior management reviews recovery plans and intervenes on the rare occasion that they perceive the plans are insufficient to recover or beyond the PM’s span of control.</a:t>
            </a:r>
          </a:p>
        </p:txBody>
      </p: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2435997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a:xfrm>
            <a:off x="536222" y="1593851"/>
            <a:ext cx="8369653" cy="1606549"/>
          </a:xfrm>
        </p:spPr>
        <p:txBody>
          <a:bodyPr/>
          <a:lstStyle/>
          <a:p>
            <a:pPr marL="0" indent="0">
              <a:buNone/>
            </a:pPr>
            <a:r>
              <a:rPr lang="en-US" sz="1400" dirty="0" smtClean="0"/>
              <a:t>Detailed instructions may be found at the end of this PowerPoint file. If you are viewing this presentation in Slideshow mode, just click below to view instructions. Otherwise, advance the presentation to slide # </a:t>
            </a:r>
            <a:r>
              <a:rPr lang="en-US" sz="1400" dirty="0" smtClean="0"/>
              <a:t>22</a:t>
            </a:r>
            <a:r>
              <a:rPr lang="en-US" sz="1400" dirty="0" smtClean="0"/>
              <a:t>.</a:t>
            </a:r>
            <a:endParaRPr lang="en-US" sz="1400" dirty="0" smtClean="0"/>
          </a:p>
          <a:p>
            <a:pPr marL="0" indent="0">
              <a:buNone/>
            </a:pPr>
            <a:r>
              <a:rPr lang="en-US" sz="1400" dirty="0" smtClean="0"/>
              <a:t>To get a feel for the structure of this document, start Slideshow mode. Each box on slides 4 through 10 can be clicked on to bring you to the underlying details. Each symbolic down arrow at level 2 can be clicked on to show the level three boxes below. Each detail slide has a “return” arrow in the lower right corner to bring you back to the summary diagram</a:t>
            </a:r>
            <a:r>
              <a:rPr lang="en-US" sz="1400" dirty="0" smtClean="0"/>
              <a:t>.</a:t>
            </a:r>
            <a:endParaRPr lang="en-US" sz="1400" dirty="0"/>
          </a:p>
          <a:p>
            <a:pPr marL="0" indent="0">
              <a:buNone/>
            </a:pPr>
            <a:endParaRPr lang="en-US" sz="1400" dirty="0"/>
          </a:p>
        </p:txBody>
      </p:sp>
      <p:sp>
        <p:nvSpPr>
          <p:cNvPr id="4" name="Text Box 9">
            <a:hlinkClick r:id="rId2" action="ppaction://hlinksldjump"/>
          </p:cNvPr>
          <p:cNvSpPr txBox="1">
            <a:spLocks noChangeArrowheads="1"/>
          </p:cNvSpPr>
          <p:nvPr/>
        </p:nvSpPr>
        <p:spPr bwMode="auto">
          <a:xfrm>
            <a:off x="5506156" y="3352165"/>
            <a:ext cx="2000956" cy="610235"/>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dirty="0" smtClean="0">
                <a:solidFill>
                  <a:srgbClr val="080808"/>
                </a:solidFill>
                <a:latin typeface="Arial" charset="0"/>
                <a:cs typeface="Arial" charset="0"/>
              </a:rPr>
              <a:t>Instructions</a:t>
            </a:r>
            <a:endParaRPr lang="en-US" sz="1400" dirty="0">
              <a:solidFill>
                <a:srgbClr val="080808"/>
              </a:solidFill>
              <a:latin typeface="Arial" charset="0"/>
              <a:cs typeface="Arial" charset="0"/>
            </a:endParaRPr>
          </a:p>
        </p:txBody>
      </p:sp>
      <p:sp>
        <p:nvSpPr>
          <p:cNvPr id="5" name="Content Placeholder 2"/>
          <p:cNvSpPr txBox="1">
            <a:spLocks/>
          </p:cNvSpPr>
          <p:nvPr/>
        </p:nvSpPr>
        <p:spPr bwMode="white">
          <a:xfrm>
            <a:off x="372534" y="4102808"/>
            <a:ext cx="8517466" cy="2275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5F5F5F"/>
              </a:buClr>
              <a:buSzPct val="75000"/>
              <a:buFont typeface="Wingdings" pitchFamily="2" charset="2"/>
              <a:buChar char="n"/>
              <a:defRPr kumimoji="1" sz="2000">
                <a:solidFill>
                  <a:schemeClr val="tx1"/>
                </a:solidFill>
                <a:latin typeface="+mn-lt"/>
              </a:defRPr>
            </a:lvl9pPr>
          </a:lstStyle>
          <a:p>
            <a:pPr marL="0" indent="0">
              <a:buFont typeface="Wingdings" pitchFamily="2" charset="2"/>
              <a:buNone/>
            </a:pPr>
            <a:r>
              <a:rPr lang="en-US" sz="1600" b="1" u="sng" dirty="0" smtClean="0">
                <a:solidFill>
                  <a:srgbClr val="080808"/>
                </a:solidFill>
              </a:rPr>
              <a:t>Intellectual Property</a:t>
            </a:r>
          </a:p>
          <a:p>
            <a:pPr marL="0" indent="0">
              <a:buFont typeface="Wingdings" pitchFamily="2" charset="2"/>
              <a:buNone/>
            </a:pPr>
            <a:r>
              <a:rPr lang="en-US" altLang="en-US" sz="1600" dirty="0">
                <a:solidFill>
                  <a:srgbClr val="080808"/>
                </a:solidFill>
              </a:rPr>
              <a:t>This </a:t>
            </a:r>
            <a:r>
              <a:rPr lang="en-US" altLang="en-US" sz="1600" dirty="0" smtClean="0">
                <a:solidFill>
                  <a:srgbClr val="080808"/>
                </a:solidFill>
              </a:rPr>
              <a:t>material</a:t>
            </a:r>
            <a:r>
              <a:rPr lang="en-US" altLang="en-US" sz="1600" i="1" dirty="0" smtClean="0">
                <a:solidFill>
                  <a:srgbClr val="080808"/>
                </a:solidFill>
              </a:rPr>
              <a:t> of Generic Strategy and Tactics </a:t>
            </a:r>
            <a:r>
              <a:rPr lang="en-US" altLang="en-US" sz="1600" dirty="0" smtClean="0">
                <a:solidFill>
                  <a:srgbClr val="080808"/>
                </a:solidFill>
              </a:rPr>
              <a:t>contains </a:t>
            </a:r>
            <a:r>
              <a:rPr lang="en-US" altLang="en-US" sz="1600" dirty="0">
                <a:solidFill>
                  <a:srgbClr val="080808"/>
                </a:solidFill>
              </a:rPr>
              <a:t>intellectual property of </a:t>
            </a:r>
            <a:r>
              <a:rPr lang="en-US" altLang="en-US" sz="1600" dirty="0" smtClean="0">
                <a:solidFill>
                  <a:srgbClr val="080808"/>
                </a:solidFill>
              </a:rPr>
              <a:t>MarketKey Inc., DBA TOC International, </a:t>
            </a:r>
            <a:r>
              <a:rPr lang="en-US" altLang="en-US" sz="1600" dirty="0">
                <a:solidFill>
                  <a:srgbClr val="080808"/>
                </a:solidFill>
              </a:rPr>
              <a:t>a </a:t>
            </a:r>
            <a:r>
              <a:rPr lang="en-US" altLang="en-US" sz="1600" dirty="0" smtClean="0">
                <a:solidFill>
                  <a:srgbClr val="080808"/>
                </a:solidFill>
              </a:rPr>
              <a:t>registered US corporation. You may use, reprint it and modify it </a:t>
            </a:r>
            <a:r>
              <a:rPr lang="en-US" altLang="en-US" sz="1600" dirty="0">
                <a:solidFill>
                  <a:srgbClr val="080808"/>
                </a:solidFill>
              </a:rPr>
              <a:t>without prior written </a:t>
            </a:r>
            <a:r>
              <a:rPr lang="en-US" altLang="en-US" sz="1600" dirty="0" smtClean="0">
                <a:solidFill>
                  <a:srgbClr val="080808"/>
                </a:solidFill>
              </a:rPr>
              <a:t>permission provided that you include this reference page and notice.</a:t>
            </a:r>
          </a:p>
          <a:p>
            <a:pPr marL="0" indent="0">
              <a:buFont typeface="Wingdings" pitchFamily="2" charset="2"/>
              <a:buNone/>
            </a:pPr>
            <a:r>
              <a:rPr lang="en-US" altLang="en-US" sz="1600" dirty="0" smtClean="0">
                <a:solidFill>
                  <a:srgbClr val="080808"/>
                </a:solidFill>
              </a:rPr>
              <a:t>www. tocinternational.com</a:t>
            </a:r>
          </a:p>
          <a:p>
            <a:pPr marL="0" indent="0">
              <a:buFont typeface="Wingdings" pitchFamily="2" charset="2"/>
              <a:buNone/>
            </a:pPr>
            <a:r>
              <a:rPr lang="en-US" altLang="en-US" sz="1600" dirty="0" smtClean="0">
                <a:solidFill>
                  <a:srgbClr val="080808"/>
                </a:solidFill>
              </a:rPr>
              <a:t>+865-430-3128</a:t>
            </a:r>
          </a:p>
          <a:p>
            <a:pPr marL="0" indent="0">
              <a:buFont typeface="Wingdings" pitchFamily="2" charset="2"/>
              <a:buNone/>
            </a:pPr>
            <a:r>
              <a:rPr lang="en-US" altLang="en-US" sz="1600" dirty="0" smtClean="0">
                <a:solidFill>
                  <a:srgbClr val="080808"/>
                </a:solidFill>
              </a:rPr>
              <a:t>Email: </a:t>
            </a:r>
            <a:r>
              <a:rPr lang="en-US" altLang="en-US" sz="1600" b="1" dirty="0" smtClean="0">
                <a:solidFill>
                  <a:schemeClr val="accent6">
                    <a:lumMod val="75000"/>
                  </a:schemeClr>
                </a:solidFill>
                <a:hlinkClick r:id="rId3"/>
              </a:rPr>
              <a:t>Gerryikendall@tocinternational.com</a:t>
            </a:r>
            <a:endParaRPr lang="en-US" altLang="en-US" sz="1600" b="1" dirty="0" smtClean="0">
              <a:solidFill>
                <a:schemeClr val="accent6">
                  <a:lumMod val="75000"/>
                </a:schemeClr>
              </a:solidFill>
            </a:endParaRPr>
          </a:p>
          <a:p>
            <a:pPr marL="0" indent="0">
              <a:buFont typeface="Wingdings" pitchFamily="2" charset="2"/>
              <a:buNone/>
            </a:pPr>
            <a:r>
              <a:rPr lang="en-US" altLang="en-US" sz="1600" dirty="0" smtClean="0">
                <a:solidFill>
                  <a:srgbClr val="080808"/>
                </a:solidFill>
              </a:rPr>
              <a:t>© Copyright </a:t>
            </a:r>
            <a:r>
              <a:rPr lang="en-US" altLang="en-US" sz="1600" dirty="0" smtClean="0">
                <a:solidFill>
                  <a:srgbClr val="080808"/>
                </a:solidFill>
              </a:rPr>
              <a:t>2012 </a:t>
            </a:r>
            <a:r>
              <a:rPr lang="en-US" altLang="en-US" sz="1600" dirty="0" smtClean="0">
                <a:solidFill>
                  <a:srgbClr val="080808"/>
                </a:solidFill>
              </a:rPr>
              <a:t>TOC International    All Rights Reserved</a:t>
            </a:r>
          </a:p>
          <a:p>
            <a:pPr marL="0" indent="0">
              <a:buFont typeface="Wingdings" pitchFamily="2" charset="2"/>
              <a:buNone/>
            </a:pPr>
            <a:endParaRPr lang="en-US" altLang="en-US" sz="1600" dirty="0" smtClean="0">
              <a:solidFill>
                <a:srgbClr val="080808"/>
              </a:solidFill>
            </a:endParaRPr>
          </a:p>
        </p:txBody>
      </p:sp>
    </p:spTree>
    <p:extLst>
      <p:ext uri="{BB962C8B-B14F-4D97-AF65-F5344CB8AC3E}">
        <p14:creationId xmlns:p14="http://schemas.microsoft.com/office/powerpoint/2010/main" val="829475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3"/>
          <p:cNvSpPr>
            <a:spLocks noChangeArrowheads="1"/>
          </p:cNvSpPr>
          <p:nvPr/>
        </p:nvSpPr>
        <p:spPr bwMode="auto">
          <a:xfrm>
            <a:off x="1625766" y="252256"/>
            <a:ext cx="7364060"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27" name="Rectangle 26"/>
          <p:cNvSpPr>
            <a:spLocks noChangeArrowheads="1"/>
          </p:cNvSpPr>
          <p:nvPr/>
        </p:nvSpPr>
        <p:spPr bwMode="auto">
          <a:xfrm>
            <a:off x="141894" y="252256"/>
            <a:ext cx="1474655" cy="4165600"/>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28" name="Text Box 3"/>
          <p:cNvSpPr txBox="1">
            <a:spLocks noChangeArrowheads="1"/>
          </p:cNvSpPr>
          <p:nvPr/>
        </p:nvSpPr>
        <p:spPr bwMode="auto">
          <a:xfrm>
            <a:off x="141894" y="260228"/>
            <a:ext cx="1474655"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3.11</a:t>
            </a:r>
            <a:endParaRPr lang="en-US" sz="2000" dirty="0">
              <a:solidFill>
                <a:prstClr val="black"/>
              </a:solidFill>
            </a:endParaRPr>
          </a:p>
        </p:txBody>
      </p:sp>
      <p:sp>
        <p:nvSpPr>
          <p:cNvPr id="29" name="Rectangle 28"/>
          <p:cNvSpPr>
            <a:spLocks noChangeArrowheads="1"/>
          </p:cNvSpPr>
          <p:nvPr/>
        </p:nvSpPr>
        <p:spPr bwMode="auto">
          <a:xfrm>
            <a:off x="0" y="785656"/>
            <a:ext cx="1630593"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a:t>
            </a:r>
            <a:r>
              <a:rPr lang="en-US" sz="1600" dirty="0" smtClean="0">
                <a:solidFill>
                  <a:prstClr val="black"/>
                </a:solidFill>
                <a:latin typeface="Times New Roman" pitchFamily="18" charset="0"/>
              </a:rPr>
              <a:t>Behind Strategy</a:t>
            </a:r>
            <a:endParaRPr lang="en-US" sz="1600" dirty="0">
              <a:solidFill>
                <a:prstClr val="black"/>
              </a:solidFill>
              <a:latin typeface="Times New Roman" pitchFamily="18" charset="0"/>
            </a:endParaRPr>
          </a:p>
        </p:txBody>
      </p:sp>
      <p:sp>
        <p:nvSpPr>
          <p:cNvPr id="30" name="Rectangle 29"/>
          <p:cNvSpPr>
            <a:spLocks noChangeArrowheads="1"/>
          </p:cNvSpPr>
          <p:nvPr/>
        </p:nvSpPr>
        <p:spPr bwMode="auto">
          <a:xfrm>
            <a:off x="756504" y="1546066"/>
            <a:ext cx="842558" cy="338554"/>
          </a:xfrm>
          <a:prstGeom prst="rect">
            <a:avLst/>
          </a:prstGeom>
          <a:noFill/>
          <a:ln w="9525">
            <a:noFill/>
            <a:miter lim="800000"/>
            <a:headEnd/>
            <a:tailEnd/>
          </a:ln>
        </p:spPr>
        <p:txBody>
          <a:bodyPr wrap="none">
            <a:spAutoFit/>
          </a:bodyPr>
          <a:lstStyle/>
          <a:p>
            <a:pPr rtl="1"/>
            <a:r>
              <a:rPr lang="en-US" sz="1600" dirty="0">
                <a:solidFill>
                  <a:prstClr val="black"/>
                </a:solidFill>
                <a:latin typeface="Times New Roman" pitchFamily="18" charset="0"/>
              </a:rPr>
              <a:t>Strategy</a:t>
            </a:r>
          </a:p>
        </p:txBody>
      </p:sp>
      <p:sp>
        <p:nvSpPr>
          <p:cNvPr id="31" name="Rectangle 30"/>
          <p:cNvSpPr>
            <a:spLocks noChangeArrowheads="1"/>
          </p:cNvSpPr>
          <p:nvPr/>
        </p:nvSpPr>
        <p:spPr bwMode="auto">
          <a:xfrm>
            <a:off x="142113" y="2037388"/>
            <a:ext cx="1488481"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32" name="Rectangle 31"/>
          <p:cNvSpPr>
            <a:spLocks noChangeArrowheads="1"/>
          </p:cNvSpPr>
          <p:nvPr/>
        </p:nvSpPr>
        <p:spPr bwMode="auto">
          <a:xfrm>
            <a:off x="889009" y="3314351"/>
            <a:ext cx="765081" cy="338554"/>
          </a:xfrm>
          <a:prstGeom prst="rect">
            <a:avLst/>
          </a:prstGeom>
          <a:noFill/>
          <a:ln w="9525">
            <a:noFill/>
            <a:miter lim="800000"/>
            <a:headEnd/>
            <a:tailEnd/>
          </a:ln>
        </p:spPr>
        <p:txBody>
          <a:bodyPr wrap="none">
            <a:spAutoFit/>
          </a:bodyPr>
          <a:lstStyle/>
          <a:p>
            <a:pP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33" name="Text Box 9"/>
          <p:cNvSpPr txBox="1">
            <a:spLocks noChangeArrowheads="1"/>
          </p:cNvSpPr>
          <p:nvPr/>
        </p:nvSpPr>
        <p:spPr bwMode="auto">
          <a:xfrm>
            <a:off x="1764015" y="1580990"/>
            <a:ext cx="7225811" cy="276999"/>
          </a:xfrm>
          <a:prstGeom prst="rect">
            <a:avLst/>
          </a:prstGeom>
          <a:noFill/>
          <a:ln w="9525">
            <a:noFill/>
            <a:miter lim="800000"/>
            <a:headEnd/>
            <a:tailEnd/>
          </a:ln>
        </p:spPr>
        <p:txBody>
          <a:bodyPr>
            <a:spAutoFit/>
          </a:bodyPr>
          <a:lstStyle/>
          <a:p>
            <a:r>
              <a:rPr lang="en-US" sz="1200" dirty="0" smtClean="0">
                <a:solidFill>
                  <a:prstClr val="black"/>
                </a:solidFill>
              </a:rPr>
              <a:t>Project flow is never endangered.by backsliding</a:t>
            </a:r>
            <a:endParaRPr lang="en-US" sz="1200" dirty="0">
              <a:solidFill>
                <a:prstClr val="black"/>
              </a:solidFill>
            </a:endParaRPr>
          </a:p>
        </p:txBody>
      </p:sp>
      <p:sp>
        <p:nvSpPr>
          <p:cNvPr id="34" name="Text Box 11"/>
          <p:cNvSpPr txBox="1">
            <a:spLocks noChangeArrowheads="1"/>
          </p:cNvSpPr>
          <p:nvPr/>
        </p:nvSpPr>
        <p:spPr bwMode="auto">
          <a:xfrm>
            <a:off x="1776304" y="2088080"/>
            <a:ext cx="7225811" cy="461665"/>
          </a:xfrm>
          <a:prstGeom prst="rect">
            <a:avLst/>
          </a:prstGeom>
          <a:noFill/>
          <a:ln w="9525">
            <a:noFill/>
            <a:miter lim="800000"/>
            <a:headEnd/>
            <a:tailEnd/>
          </a:ln>
        </p:spPr>
        <p:txBody>
          <a:bodyPr>
            <a:spAutoFit/>
          </a:bodyPr>
          <a:lstStyle/>
          <a:p>
            <a:r>
              <a:rPr lang="en-US" sz="1200" dirty="0" smtClean="0">
                <a:solidFill>
                  <a:prstClr val="black"/>
                </a:solidFill>
              </a:rPr>
              <a:t>Most people are good. With peer support, management reinforcement and the proper skills, they will behave correctly.</a:t>
            </a:r>
            <a:endParaRPr lang="en-US" sz="1200" dirty="0">
              <a:solidFill>
                <a:prstClr val="black"/>
              </a:solidFill>
            </a:endParaRPr>
          </a:p>
        </p:txBody>
      </p:sp>
      <p:sp>
        <p:nvSpPr>
          <p:cNvPr id="35" name="Line 12"/>
          <p:cNvSpPr>
            <a:spLocks noChangeShapeType="1"/>
          </p:cNvSpPr>
          <p:nvPr/>
        </p:nvSpPr>
        <p:spPr bwMode="auto">
          <a:xfrm>
            <a:off x="141894" y="1896427"/>
            <a:ext cx="8847932" cy="0"/>
          </a:xfrm>
          <a:prstGeom prst="line">
            <a:avLst/>
          </a:prstGeom>
          <a:noFill/>
          <a:ln w="9525">
            <a:solidFill>
              <a:schemeClr val="tx1"/>
            </a:solidFill>
            <a:round/>
            <a:headEnd/>
            <a:tailEnd/>
          </a:ln>
        </p:spPr>
        <p:txBody>
          <a:bodyPr/>
          <a:lstStyle/>
          <a:p>
            <a:endParaRPr lang="en-US">
              <a:solidFill>
                <a:prstClr val="black"/>
              </a:solidFill>
            </a:endParaRPr>
          </a:p>
        </p:txBody>
      </p:sp>
      <p:sp>
        <p:nvSpPr>
          <p:cNvPr id="36" name="Line 13"/>
          <p:cNvSpPr>
            <a:spLocks noChangeShapeType="1"/>
          </p:cNvSpPr>
          <p:nvPr/>
        </p:nvSpPr>
        <p:spPr bwMode="auto">
          <a:xfrm>
            <a:off x="141894" y="1543716"/>
            <a:ext cx="8847932" cy="0"/>
          </a:xfrm>
          <a:prstGeom prst="line">
            <a:avLst/>
          </a:prstGeom>
          <a:noFill/>
          <a:ln w="9525">
            <a:solidFill>
              <a:schemeClr val="tx1"/>
            </a:solidFill>
            <a:round/>
            <a:headEnd/>
            <a:tailEnd/>
          </a:ln>
        </p:spPr>
        <p:txBody>
          <a:bodyPr/>
          <a:lstStyle/>
          <a:p>
            <a:endParaRPr lang="en-US">
              <a:solidFill>
                <a:prstClr val="black"/>
              </a:solidFill>
            </a:endParaRPr>
          </a:p>
        </p:txBody>
      </p:sp>
      <p:sp>
        <p:nvSpPr>
          <p:cNvPr id="37" name="Line 14"/>
          <p:cNvSpPr>
            <a:spLocks noChangeShapeType="1"/>
          </p:cNvSpPr>
          <p:nvPr/>
        </p:nvSpPr>
        <p:spPr bwMode="auto">
          <a:xfrm>
            <a:off x="154183" y="2959239"/>
            <a:ext cx="8847932" cy="0"/>
          </a:xfrm>
          <a:prstGeom prst="line">
            <a:avLst/>
          </a:prstGeom>
          <a:noFill/>
          <a:ln w="9525">
            <a:solidFill>
              <a:schemeClr val="tx1"/>
            </a:solidFill>
            <a:round/>
            <a:headEnd/>
            <a:tailEnd/>
          </a:ln>
        </p:spPr>
        <p:txBody>
          <a:bodyPr/>
          <a:lstStyle/>
          <a:p>
            <a:endParaRPr lang="en-US">
              <a:solidFill>
                <a:prstClr val="black"/>
              </a:solidFill>
            </a:endParaRPr>
          </a:p>
        </p:txBody>
      </p:sp>
      <p:sp>
        <p:nvSpPr>
          <p:cNvPr id="38" name="Line 17"/>
          <p:cNvSpPr>
            <a:spLocks noChangeShapeType="1"/>
          </p:cNvSpPr>
          <p:nvPr/>
        </p:nvSpPr>
        <p:spPr bwMode="auto">
          <a:xfrm>
            <a:off x="141894" y="633256"/>
            <a:ext cx="8847932" cy="0"/>
          </a:xfrm>
          <a:prstGeom prst="line">
            <a:avLst/>
          </a:prstGeom>
          <a:noFill/>
          <a:ln w="9525">
            <a:solidFill>
              <a:schemeClr val="tx1"/>
            </a:solidFill>
            <a:round/>
            <a:headEnd/>
            <a:tailEnd/>
          </a:ln>
        </p:spPr>
        <p:txBody>
          <a:bodyPr/>
          <a:lstStyle/>
          <a:p>
            <a:endParaRPr lang="en-US">
              <a:solidFill>
                <a:prstClr val="black"/>
              </a:solidFill>
            </a:endParaRPr>
          </a:p>
        </p:txBody>
      </p:sp>
      <p:sp>
        <p:nvSpPr>
          <p:cNvPr id="39" name="Text Box 18"/>
          <p:cNvSpPr txBox="1">
            <a:spLocks noChangeArrowheads="1"/>
          </p:cNvSpPr>
          <p:nvPr/>
        </p:nvSpPr>
        <p:spPr bwMode="auto">
          <a:xfrm>
            <a:off x="1764015" y="727851"/>
            <a:ext cx="7225811" cy="461665"/>
          </a:xfrm>
          <a:prstGeom prst="rect">
            <a:avLst/>
          </a:prstGeom>
          <a:noFill/>
          <a:ln w="9525">
            <a:noFill/>
            <a:miter lim="800000"/>
            <a:headEnd/>
            <a:tailEnd/>
          </a:ln>
        </p:spPr>
        <p:txBody>
          <a:bodyPr wrap="square">
            <a:spAutoFit/>
          </a:bodyPr>
          <a:lstStyle/>
          <a:p>
            <a:r>
              <a:rPr lang="en-US" sz="1200" dirty="0" smtClean="0">
                <a:solidFill>
                  <a:prstClr val="black"/>
                </a:solidFill>
              </a:rPr>
              <a:t>Sustaining a solution has two challenges – preventing behaviors from reverting back and getting newcomers on board with the solution’s required behaviors.</a:t>
            </a:r>
            <a:endParaRPr lang="en-US" sz="1200" dirty="0">
              <a:solidFill>
                <a:prstClr val="black"/>
              </a:solidFill>
            </a:endParaRPr>
          </a:p>
        </p:txBody>
      </p:sp>
      <p:sp>
        <p:nvSpPr>
          <p:cNvPr id="40" name="Text Box 19"/>
          <p:cNvSpPr txBox="1">
            <a:spLocks noChangeArrowheads="1"/>
          </p:cNvSpPr>
          <p:nvPr/>
        </p:nvSpPr>
        <p:spPr bwMode="auto">
          <a:xfrm>
            <a:off x="3284634" y="252256"/>
            <a:ext cx="1923796" cy="369332"/>
          </a:xfrm>
          <a:prstGeom prst="rect">
            <a:avLst/>
          </a:prstGeom>
          <a:noFill/>
          <a:ln w="9525">
            <a:noFill/>
            <a:miter lim="800000"/>
            <a:headEnd/>
            <a:tailEnd/>
          </a:ln>
        </p:spPr>
        <p:txBody>
          <a:bodyPr wrap="none">
            <a:spAutoFit/>
          </a:bodyPr>
          <a:lstStyle/>
          <a:p>
            <a:r>
              <a:rPr lang="en-US" b="1" dirty="0" smtClean="0">
                <a:solidFill>
                  <a:prstClr val="black"/>
                </a:solidFill>
              </a:rPr>
              <a:t>Sustaining Control</a:t>
            </a:r>
            <a:endParaRPr lang="en-US" b="1" dirty="0">
              <a:solidFill>
                <a:prstClr val="black"/>
              </a:solidFill>
            </a:endParaRPr>
          </a:p>
        </p:txBody>
      </p:sp>
      <p:sp>
        <p:nvSpPr>
          <p:cNvPr id="41" name="Line 27"/>
          <p:cNvSpPr>
            <a:spLocks noChangeShapeType="1"/>
          </p:cNvSpPr>
          <p:nvPr/>
        </p:nvSpPr>
        <p:spPr bwMode="auto">
          <a:xfrm>
            <a:off x="141894" y="3852084"/>
            <a:ext cx="8847932" cy="0"/>
          </a:xfrm>
          <a:prstGeom prst="line">
            <a:avLst/>
          </a:prstGeom>
          <a:noFill/>
          <a:ln w="9525">
            <a:solidFill>
              <a:schemeClr val="tx1"/>
            </a:solidFill>
            <a:round/>
            <a:headEnd/>
            <a:tailEnd/>
          </a:ln>
        </p:spPr>
        <p:txBody>
          <a:bodyPr/>
          <a:lstStyle/>
          <a:p>
            <a:endParaRPr lang="en-US">
              <a:solidFill>
                <a:prstClr val="black"/>
              </a:solidFill>
            </a:endParaRPr>
          </a:p>
        </p:txBody>
      </p:sp>
      <p:sp>
        <p:nvSpPr>
          <p:cNvPr id="42" name="Rectangle 30"/>
          <p:cNvSpPr>
            <a:spLocks noChangeArrowheads="1"/>
          </p:cNvSpPr>
          <p:nvPr/>
        </p:nvSpPr>
        <p:spPr bwMode="auto">
          <a:xfrm>
            <a:off x="229671" y="3935435"/>
            <a:ext cx="1400923"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44" name="Line 16"/>
          <p:cNvSpPr>
            <a:spLocks noChangeShapeType="1"/>
          </p:cNvSpPr>
          <p:nvPr/>
        </p:nvSpPr>
        <p:spPr bwMode="auto">
          <a:xfrm>
            <a:off x="156455" y="4422188"/>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45" name="Straight Connector 44"/>
          <p:cNvCxnSpPr/>
          <p:nvPr/>
        </p:nvCxnSpPr>
        <p:spPr>
          <a:xfrm>
            <a:off x="8986348" y="260228"/>
            <a:ext cx="7883" cy="41619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11"/>
          <p:cNvSpPr txBox="1">
            <a:spLocks noChangeArrowheads="1"/>
          </p:cNvSpPr>
          <p:nvPr/>
        </p:nvSpPr>
        <p:spPr bwMode="auto">
          <a:xfrm>
            <a:off x="1786810" y="3107610"/>
            <a:ext cx="7225811" cy="646331"/>
          </a:xfrm>
          <a:prstGeom prst="rect">
            <a:avLst/>
          </a:prstGeom>
          <a:noFill/>
          <a:ln w="9525">
            <a:noFill/>
            <a:miter lim="800000"/>
            <a:headEnd/>
            <a:tailEnd/>
          </a:ln>
        </p:spPr>
        <p:txBody>
          <a:bodyPr>
            <a:spAutoFit/>
          </a:bodyPr>
          <a:lstStyle/>
          <a:p>
            <a:pPr marL="171450" indent="-171450">
              <a:buFont typeface="Wingdings" pitchFamily="2" charset="2"/>
              <a:buChar char="Ø"/>
            </a:pPr>
            <a:r>
              <a:rPr lang="en-US" sz="1200" dirty="0" smtClean="0">
                <a:solidFill>
                  <a:prstClr val="black"/>
                </a:solidFill>
              </a:rPr>
              <a:t>Senior management puts someone in charge of training newcomers and continuously auditing all project and resource managers to ensure correct behaviors are maintained.</a:t>
            </a:r>
          </a:p>
          <a:p>
            <a:pPr marL="171450" indent="-171450">
              <a:buFont typeface="Wingdings" pitchFamily="2" charset="2"/>
              <a:buChar char="Ø"/>
            </a:pPr>
            <a:r>
              <a:rPr lang="en-US" sz="1200" dirty="0" smtClean="0">
                <a:solidFill>
                  <a:prstClr val="black"/>
                </a:solidFill>
              </a:rPr>
              <a:t>Senior management monitors statistics on project flow monthly to ensure there is no deterioration.</a:t>
            </a:r>
            <a:endParaRPr lang="en-US" sz="1200" dirty="0">
              <a:solidFill>
                <a:prstClr val="black"/>
              </a:solidFill>
            </a:endParaRPr>
          </a:p>
        </p:txBody>
      </p:sp>
      <p:sp>
        <p:nvSpPr>
          <p:cNvPr id="47" name="Text Box 26"/>
          <p:cNvSpPr txBox="1">
            <a:spLocks noChangeArrowheads="1"/>
          </p:cNvSpPr>
          <p:nvPr/>
        </p:nvSpPr>
        <p:spPr bwMode="auto">
          <a:xfrm>
            <a:off x="1764015" y="3885966"/>
            <a:ext cx="6219667" cy="461665"/>
          </a:xfrm>
          <a:prstGeom prst="rect">
            <a:avLst/>
          </a:prstGeom>
          <a:noFill/>
          <a:ln w="9525">
            <a:noFill/>
            <a:miter lim="800000"/>
            <a:headEnd/>
            <a:tailEnd/>
          </a:ln>
        </p:spPr>
        <p:txBody>
          <a:bodyPr>
            <a:spAutoFit/>
          </a:bodyPr>
          <a:lstStyle/>
          <a:p>
            <a:r>
              <a:rPr lang="en-US" sz="1200" dirty="0" smtClean="0">
                <a:solidFill>
                  <a:prstClr val="black"/>
                </a:solidFill>
              </a:rPr>
              <a:t>Empirical evidence speaks much louder than people’s words. Clear, simple data is effective in reinforcing the right behaviors and pointing out the wrong ones.</a:t>
            </a:r>
            <a:endParaRPr lang="en-US" sz="1200" dirty="0">
              <a:solidFill>
                <a:prstClr val="black"/>
              </a:solidFill>
            </a:endParaRPr>
          </a:p>
        </p:txBody>
      </p:sp>
      <p:sp>
        <p:nvSpPr>
          <p:cNvPr id="24"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5"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1568117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ChangeArrowheads="1"/>
          </p:cNvSpPr>
          <p:nvPr/>
        </p:nvSpPr>
        <p:spPr bwMode="auto">
          <a:xfrm>
            <a:off x="1633611" y="283788"/>
            <a:ext cx="7324750"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5" name="Rectangle 4"/>
          <p:cNvSpPr>
            <a:spLocks noChangeArrowheads="1"/>
          </p:cNvSpPr>
          <p:nvPr/>
        </p:nvSpPr>
        <p:spPr bwMode="auto">
          <a:xfrm>
            <a:off x="157660" y="283788"/>
            <a:ext cx="1466783" cy="4165600"/>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6" name="Text Box 3"/>
          <p:cNvSpPr txBox="1">
            <a:spLocks noChangeArrowheads="1"/>
          </p:cNvSpPr>
          <p:nvPr/>
        </p:nvSpPr>
        <p:spPr bwMode="auto">
          <a:xfrm>
            <a:off x="157660" y="291760"/>
            <a:ext cx="1466783"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3.12</a:t>
            </a:r>
            <a:endParaRPr lang="en-US" sz="2000" dirty="0">
              <a:solidFill>
                <a:prstClr val="black"/>
              </a:solidFill>
            </a:endParaRPr>
          </a:p>
        </p:txBody>
      </p:sp>
      <p:sp>
        <p:nvSpPr>
          <p:cNvPr id="7" name="Rectangle 6"/>
          <p:cNvSpPr>
            <a:spLocks noChangeArrowheads="1"/>
          </p:cNvSpPr>
          <p:nvPr/>
        </p:nvSpPr>
        <p:spPr bwMode="auto">
          <a:xfrm>
            <a:off x="157660" y="817188"/>
            <a:ext cx="1480753" cy="830997"/>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a:t>
            </a:r>
          </a:p>
          <a:p>
            <a:pPr algn="r"/>
            <a:r>
              <a:rPr lang="en-US" sz="1600" dirty="0">
                <a:solidFill>
                  <a:prstClr val="black"/>
                </a:solidFill>
                <a:latin typeface="Times New Roman" pitchFamily="18" charset="0"/>
              </a:rPr>
              <a:t>Strategy</a:t>
            </a:r>
          </a:p>
        </p:txBody>
      </p:sp>
      <p:sp>
        <p:nvSpPr>
          <p:cNvPr id="8" name="Rectangle 7"/>
          <p:cNvSpPr>
            <a:spLocks noChangeArrowheads="1"/>
          </p:cNvSpPr>
          <p:nvPr/>
        </p:nvSpPr>
        <p:spPr bwMode="auto">
          <a:xfrm>
            <a:off x="800353" y="1735258"/>
            <a:ext cx="838060" cy="338554"/>
          </a:xfrm>
          <a:prstGeom prst="rect">
            <a:avLst/>
          </a:prstGeom>
          <a:noFill/>
          <a:ln w="9525">
            <a:noFill/>
            <a:miter lim="800000"/>
            <a:headEnd/>
            <a:tailEnd/>
          </a:ln>
        </p:spPr>
        <p:txBody>
          <a:bodyPr wrap="none">
            <a:spAutoFit/>
          </a:bodyPr>
          <a:lstStyle/>
          <a:p>
            <a:pPr algn="r" rtl="1"/>
            <a:r>
              <a:rPr lang="en-US" sz="1600">
                <a:solidFill>
                  <a:prstClr val="black"/>
                </a:solidFill>
                <a:latin typeface="Times New Roman" pitchFamily="18" charset="0"/>
              </a:rPr>
              <a:t>Strategy</a:t>
            </a:r>
          </a:p>
        </p:txBody>
      </p:sp>
      <p:sp>
        <p:nvSpPr>
          <p:cNvPr id="9" name="Rectangle 8"/>
          <p:cNvSpPr>
            <a:spLocks noChangeArrowheads="1"/>
          </p:cNvSpPr>
          <p:nvPr/>
        </p:nvSpPr>
        <p:spPr bwMode="auto">
          <a:xfrm>
            <a:off x="157878" y="2273878"/>
            <a:ext cx="1480535" cy="584775"/>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Assumptions Behind Tactics</a:t>
            </a:r>
          </a:p>
        </p:txBody>
      </p:sp>
      <p:sp>
        <p:nvSpPr>
          <p:cNvPr id="10" name="Rectangle 9"/>
          <p:cNvSpPr>
            <a:spLocks noChangeArrowheads="1"/>
          </p:cNvSpPr>
          <p:nvPr/>
        </p:nvSpPr>
        <p:spPr bwMode="auto">
          <a:xfrm>
            <a:off x="979196" y="3125159"/>
            <a:ext cx="659216"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Tactic</a:t>
            </a:r>
          </a:p>
        </p:txBody>
      </p:sp>
      <p:sp>
        <p:nvSpPr>
          <p:cNvPr id="11" name="Text Box 9"/>
          <p:cNvSpPr txBox="1">
            <a:spLocks noChangeArrowheads="1"/>
          </p:cNvSpPr>
          <p:nvPr/>
        </p:nvSpPr>
        <p:spPr bwMode="auto">
          <a:xfrm>
            <a:off x="1771122" y="1770182"/>
            <a:ext cx="7187239" cy="276999"/>
          </a:xfrm>
          <a:prstGeom prst="rect">
            <a:avLst/>
          </a:prstGeom>
          <a:noFill/>
          <a:ln w="9525">
            <a:noFill/>
            <a:miter lim="800000"/>
            <a:headEnd/>
            <a:tailEnd/>
          </a:ln>
        </p:spPr>
        <p:txBody>
          <a:bodyPr>
            <a:spAutoFit/>
          </a:bodyPr>
          <a:lstStyle/>
          <a:p>
            <a:r>
              <a:rPr lang="en-US" sz="1200" dirty="0" smtClean="0">
                <a:solidFill>
                  <a:prstClr val="black"/>
                </a:solidFill>
              </a:rPr>
              <a:t>Project flow is never endangered by increasing the number of projects or resources.</a:t>
            </a:r>
            <a:endParaRPr lang="en-US" sz="1200" dirty="0">
              <a:solidFill>
                <a:prstClr val="black"/>
              </a:solidFill>
            </a:endParaRPr>
          </a:p>
        </p:txBody>
      </p:sp>
      <p:sp>
        <p:nvSpPr>
          <p:cNvPr id="12" name="Line 12"/>
          <p:cNvSpPr>
            <a:spLocks noChangeShapeType="1"/>
          </p:cNvSpPr>
          <p:nvPr/>
        </p:nvSpPr>
        <p:spPr bwMode="auto">
          <a:xfrm>
            <a:off x="157660" y="2180215"/>
            <a:ext cx="8800701"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13"/>
          <p:cNvSpPr>
            <a:spLocks noChangeShapeType="1"/>
          </p:cNvSpPr>
          <p:nvPr/>
        </p:nvSpPr>
        <p:spPr bwMode="auto">
          <a:xfrm>
            <a:off x="157660" y="1622546"/>
            <a:ext cx="8800701"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4"/>
          <p:cNvSpPr>
            <a:spLocks noChangeShapeType="1"/>
          </p:cNvSpPr>
          <p:nvPr/>
        </p:nvSpPr>
        <p:spPr bwMode="auto">
          <a:xfrm>
            <a:off x="169883" y="2927707"/>
            <a:ext cx="8800701"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Line 17"/>
          <p:cNvSpPr>
            <a:spLocks noChangeShapeType="1"/>
          </p:cNvSpPr>
          <p:nvPr/>
        </p:nvSpPr>
        <p:spPr bwMode="auto">
          <a:xfrm>
            <a:off x="157660" y="664788"/>
            <a:ext cx="8800701" cy="0"/>
          </a:xfrm>
          <a:prstGeom prst="line">
            <a:avLst/>
          </a:prstGeom>
          <a:noFill/>
          <a:ln w="9525">
            <a:solidFill>
              <a:schemeClr val="tx1"/>
            </a:solidFill>
            <a:round/>
            <a:headEnd/>
            <a:tailEnd/>
          </a:ln>
        </p:spPr>
        <p:txBody>
          <a:bodyPr/>
          <a:lstStyle/>
          <a:p>
            <a:endParaRPr lang="en-US">
              <a:solidFill>
                <a:prstClr val="black"/>
              </a:solidFill>
            </a:endParaRPr>
          </a:p>
        </p:txBody>
      </p:sp>
      <p:sp>
        <p:nvSpPr>
          <p:cNvPr id="16" name="Text Box 19"/>
          <p:cNvSpPr txBox="1">
            <a:spLocks noChangeArrowheads="1"/>
          </p:cNvSpPr>
          <p:nvPr/>
        </p:nvSpPr>
        <p:spPr bwMode="auto">
          <a:xfrm>
            <a:off x="3420191" y="283788"/>
            <a:ext cx="3852731" cy="369332"/>
          </a:xfrm>
          <a:prstGeom prst="rect">
            <a:avLst/>
          </a:prstGeom>
          <a:noFill/>
          <a:ln w="9525">
            <a:noFill/>
            <a:miter lim="800000"/>
            <a:headEnd/>
            <a:tailEnd/>
          </a:ln>
        </p:spPr>
        <p:txBody>
          <a:bodyPr wrap="none">
            <a:spAutoFit/>
          </a:bodyPr>
          <a:lstStyle/>
          <a:p>
            <a:r>
              <a:rPr lang="en-US" b="1" dirty="0" smtClean="0">
                <a:solidFill>
                  <a:prstClr val="black"/>
                </a:solidFill>
              </a:rPr>
              <a:t>Sustaining Through Controlled Elevation</a:t>
            </a:r>
            <a:endParaRPr lang="en-US" b="1" dirty="0">
              <a:solidFill>
                <a:prstClr val="black"/>
              </a:solidFill>
            </a:endParaRPr>
          </a:p>
        </p:txBody>
      </p:sp>
      <p:sp>
        <p:nvSpPr>
          <p:cNvPr id="17" name="Line 27"/>
          <p:cNvSpPr>
            <a:spLocks noChangeShapeType="1"/>
          </p:cNvSpPr>
          <p:nvPr/>
        </p:nvSpPr>
        <p:spPr bwMode="auto">
          <a:xfrm>
            <a:off x="157660" y="3820552"/>
            <a:ext cx="8800701" cy="0"/>
          </a:xfrm>
          <a:prstGeom prst="line">
            <a:avLst/>
          </a:prstGeom>
          <a:noFill/>
          <a:ln w="9525">
            <a:solidFill>
              <a:schemeClr val="tx1"/>
            </a:solidFill>
            <a:round/>
            <a:headEnd/>
            <a:tailEnd/>
          </a:ln>
        </p:spPr>
        <p:txBody>
          <a:bodyPr/>
          <a:lstStyle/>
          <a:p>
            <a:endParaRPr lang="en-US">
              <a:solidFill>
                <a:prstClr val="black"/>
              </a:solidFill>
            </a:endParaRPr>
          </a:p>
        </p:txBody>
      </p:sp>
      <p:sp>
        <p:nvSpPr>
          <p:cNvPr id="18" name="Rectangle 30"/>
          <p:cNvSpPr>
            <a:spLocks noChangeArrowheads="1"/>
          </p:cNvSpPr>
          <p:nvPr/>
        </p:nvSpPr>
        <p:spPr bwMode="auto">
          <a:xfrm>
            <a:off x="244968" y="3888137"/>
            <a:ext cx="1393444"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20" name="Line 16"/>
          <p:cNvSpPr>
            <a:spLocks noChangeShapeType="1"/>
          </p:cNvSpPr>
          <p:nvPr/>
        </p:nvSpPr>
        <p:spPr bwMode="auto">
          <a:xfrm>
            <a:off x="124923" y="4453720"/>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1" name="Straight Connector 20"/>
          <p:cNvCxnSpPr/>
          <p:nvPr/>
        </p:nvCxnSpPr>
        <p:spPr>
          <a:xfrm>
            <a:off x="8954816" y="291760"/>
            <a:ext cx="7883" cy="41619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771122" y="734093"/>
            <a:ext cx="6994506" cy="830997"/>
          </a:xfrm>
          <a:prstGeom prst="rect">
            <a:avLst/>
          </a:prstGeom>
        </p:spPr>
        <p:txBody>
          <a:bodyPr wrap="square">
            <a:spAutoFit/>
          </a:bodyPr>
          <a:lstStyle/>
          <a:p>
            <a:r>
              <a:rPr lang="en-US" sz="1200" dirty="0">
                <a:solidFill>
                  <a:prstClr val="black"/>
                </a:solidFill>
              </a:rPr>
              <a:t>The nature of an organization’s projects changes over time. As speed of project execution improves, senior management may want to have more active projects than previously. However, because management and support group attention are not modeled in projects, these actions may lead to the same problems as before – too much WIP, projects slowing down, missing commitments.</a:t>
            </a:r>
          </a:p>
        </p:txBody>
      </p:sp>
      <p:sp>
        <p:nvSpPr>
          <p:cNvPr id="23" name="Rectangle 22"/>
          <p:cNvSpPr/>
          <p:nvPr/>
        </p:nvSpPr>
        <p:spPr>
          <a:xfrm>
            <a:off x="1739590" y="2280420"/>
            <a:ext cx="6994506" cy="461665"/>
          </a:xfrm>
          <a:prstGeom prst="rect">
            <a:avLst/>
          </a:prstGeom>
        </p:spPr>
        <p:txBody>
          <a:bodyPr wrap="square">
            <a:spAutoFit/>
          </a:bodyPr>
          <a:lstStyle/>
          <a:p>
            <a:r>
              <a:rPr lang="en-US" sz="1200" dirty="0">
                <a:solidFill>
                  <a:prstClr val="black"/>
                </a:solidFill>
              </a:rPr>
              <a:t>The assumptions behind the staggering mechanism  must be closely examined before making changes. If a change is desired, experimentation through a carefully orchestrated pilot will mitigate risk.</a:t>
            </a:r>
          </a:p>
        </p:txBody>
      </p:sp>
      <p:sp>
        <p:nvSpPr>
          <p:cNvPr id="24" name="Text Box 11"/>
          <p:cNvSpPr txBox="1">
            <a:spLocks noChangeArrowheads="1"/>
          </p:cNvSpPr>
          <p:nvPr/>
        </p:nvSpPr>
        <p:spPr bwMode="auto">
          <a:xfrm>
            <a:off x="1707981" y="2981482"/>
            <a:ext cx="7168006" cy="646331"/>
          </a:xfrm>
          <a:prstGeom prst="rect">
            <a:avLst/>
          </a:prstGeom>
          <a:noFill/>
          <a:ln w="9525">
            <a:noFill/>
            <a:miter lim="800000"/>
            <a:headEnd/>
            <a:tailEnd/>
          </a:ln>
        </p:spPr>
        <p:txBody>
          <a:bodyPr wrap="square">
            <a:spAutoFit/>
          </a:bodyPr>
          <a:lstStyle/>
          <a:p>
            <a:pPr marL="171450" indent="-171450">
              <a:buFont typeface="Wingdings" pitchFamily="2" charset="2"/>
              <a:buChar char="Ø"/>
            </a:pPr>
            <a:r>
              <a:rPr lang="en-US" sz="1200" dirty="0" smtClean="0">
                <a:solidFill>
                  <a:prstClr val="black"/>
                </a:solidFill>
              </a:rPr>
              <a:t>The senior management team ensures that any changes to the synchronization process are vetted thoroughly and piloted experimentally, monitoring project flow, before implementing a permanent change.</a:t>
            </a:r>
          </a:p>
          <a:p>
            <a:pPr marL="171450" indent="-171450">
              <a:buFont typeface="Wingdings" pitchFamily="2" charset="2"/>
              <a:buChar char="Ø"/>
            </a:pPr>
            <a:r>
              <a:rPr lang="en-US" sz="1200" dirty="0" smtClean="0">
                <a:solidFill>
                  <a:prstClr val="black"/>
                </a:solidFill>
              </a:rPr>
              <a:t>Senior management monitors statistics on project flow monthly to ensure there is no deterioration.</a:t>
            </a:r>
            <a:endParaRPr lang="en-US" sz="1200" dirty="0">
              <a:solidFill>
                <a:prstClr val="black"/>
              </a:solidFill>
            </a:endParaRPr>
          </a:p>
        </p:txBody>
      </p:sp>
      <p:sp>
        <p:nvSpPr>
          <p:cNvPr id="25" name="Text Box 26"/>
          <p:cNvSpPr txBox="1">
            <a:spLocks noChangeArrowheads="1"/>
          </p:cNvSpPr>
          <p:nvPr/>
        </p:nvSpPr>
        <p:spPr bwMode="auto">
          <a:xfrm>
            <a:off x="1764015" y="3885966"/>
            <a:ext cx="6717833" cy="461665"/>
          </a:xfrm>
          <a:prstGeom prst="rect">
            <a:avLst/>
          </a:prstGeom>
          <a:noFill/>
          <a:ln w="9525">
            <a:noFill/>
            <a:miter lim="800000"/>
            <a:headEnd/>
            <a:tailEnd/>
          </a:ln>
        </p:spPr>
        <p:txBody>
          <a:bodyPr wrap="square">
            <a:spAutoFit/>
          </a:bodyPr>
          <a:lstStyle/>
          <a:p>
            <a:r>
              <a:rPr lang="en-US" sz="1200" dirty="0" smtClean="0">
                <a:solidFill>
                  <a:prstClr val="black"/>
                </a:solidFill>
              </a:rPr>
              <a:t>Senior management must always examine cause and effect implications when considering adding more projects to the currently active portfolios.</a:t>
            </a:r>
            <a:endParaRPr lang="en-US" sz="1200" dirty="0">
              <a:solidFill>
                <a:prstClr val="black"/>
              </a:solidFill>
            </a:endParaRPr>
          </a:p>
        </p:txBody>
      </p: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2299997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371475"/>
          </a:xfrm>
          <a:prstGeom prst="rect">
            <a:avLst/>
          </a:prstGeom>
          <a:solidFill>
            <a:schemeClr val="accent5">
              <a:lumMod val="75000"/>
              <a:alpha val="83000"/>
            </a:schemeClr>
          </a:solidFill>
          <a:ln w="9525" algn="ctr">
            <a:solidFill>
              <a:schemeClr val="tx1"/>
            </a:solidFill>
            <a:miter lim="800000"/>
            <a:headEnd/>
            <a:tailEnd/>
          </a:ln>
          <a:effectLst/>
        </p:spPr>
        <p:txBody>
          <a:bodyPr wrap="none" anchor="ctr"/>
          <a:lstStyle/>
          <a:p>
            <a:pPr fontAlgn="base">
              <a:spcBef>
                <a:spcPct val="0"/>
              </a:spcBef>
              <a:spcAft>
                <a:spcPct val="0"/>
              </a:spcAft>
            </a:pPr>
            <a:endParaRPr lang="en-US" sz="1600">
              <a:solidFill>
                <a:srgbClr val="080808"/>
              </a:solidFill>
              <a:latin typeface="Arial" charset="0"/>
              <a:cs typeface="Arial" charset="0"/>
            </a:endParaRPr>
          </a:p>
        </p:txBody>
      </p:sp>
      <p:sp>
        <p:nvSpPr>
          <p:cNvPr id="99343" name="Line 15"/>
          <p:cNvSpPr>
            <a:spLocks noChangeShapeType="1"/>
          </p:cNvSpPr>
          <p:nvPr/>
        </p:nvSpPr>
        <p:spPr bwMode="auto">
          <a:xfrm>
            <a:off x="0" y="3810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600">
              <a:solidFill>
                <a:srgbClr val="080808"/>
              </a:solidFill>
              <a:latin typeface="Arial" charset="0"/>
              <a:cs typeface="Arial" charset="0"/>
            </a:endParaRPr>
          </a:p>
        </p:txBody>
      </p:sp>
      <p:sp>
        <p:nvSpPr>
          <p:cNvPr id="99345" name="Text Box 17"/>
          <p:cNvSpPr txBox="1">
            <a:spLocks noChangeArrowheads="1"/>
          </p:cNvSpPr>
          <p:nvPr/>
        </p:nvSpPr>
        <p:spPr bwMode="auto">
          <a:xfrm>
            <a:off x="3591989" y="0"/>
            <a:ext cx="183915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smtClean="0">
                <a:solidFill>
                  <a:srgbClr val="080808"/>
                </a:solidFill>
                <a:latin typeface="Arial" charset="0"/>
                <a:cs typeface="Arial" charset="0"/>
              </a:rPr>
              <a:t>Instructions - 1</a:t>
            </a:r>
            <a:endParaRPr lang="en-US" dirty="0">
              <a:solidFill>
                <a:srgbClr val="080808"/>
              </a:solidFill>
              <a:latin typeface="Arial" charset="0"/>
              <a:cs typeface="Arial" charset="0"/>
            </a:endParaRPr>
          </a:p>
        </p:txBody>
      </p:sp>
      <p:sp>
        <p:nvSpPr>
          <p:cNvPr id="99350" name="Rectangle 22"/>
          <p:cNvSpPr>
            <a:spLocks noGrp="1" noChangeArrowheads="1"/>
          </p:cNvSpPr>
          <p:nvPr>
            <p:ph type="title"/>
          </p:nvPr>
        </p:nvSpPr>
        <p:spPr>
          <a:xfrm>
            <a:off x="9525" y="11112"/>
            <a:ext cx="1465263" cy="350837"/>
          </a:xfrm>
          <a:solidFill>
            <a:srgbClr val="FFFFFF"/>
          </a:solidFill>
        </p:spPr>
        <p:txBody>
          <a:bodyPr/>
          <a:lstStyle/>
          <a:p>
            <a:pPr algn="ctr"/>
            <a:r>
              <a:rPr lang="en-US" sz="2000" dirty="0" smtClean="0">
                <a:latin typeface="Arial" charset="0"/>
              </a:rPr>
              <a:t> </a:t>
            </a:r>
            <a:endParaRPr lang="en-US" sz="2000" dirty="0">
              <a:latin typeface="Arial" charset="0"/>
            </a:endParaRPr>
          </a:p>
        </p:txBody>
      </p:sp>
      <p:sp>
        <p:nvSpPr>
          <p:cNvPr id="24" name="AutoShape 23">
            <a:hlinkClick r:id="rId3" action="ppaction://hlinksldjump" highlightClick="1"/>
          </p:cNvPr>
          <p:cNvSpPr>
            <a:spLocks noChangeArrowheads="1"/>
          </p:cNvSpPr>
          <p:nvPr/>
        </p:nvSpPr>
        <p:spPr bwMode="auto">
          <a:xfrm>
            <a:off x="8693150" y="6402388"/>
            <a:ext cx="457200" cy="455612"/>
          </a:xfrm>
          <a:prstGeom prst="actionButtonBackPrevious">
            <a:avLst/>
          </a:prstGeom>
          <a:solidFill>
            <a:schemeClr val="accent5">
              <a:lumMod val="75000"/>
            </a:schemeClr>
          </a:solidFill>
          <a:ln w="19050">
            <a:noFill/>
            <a:prstDash val="sysDot"/>
            <a:miter lim="800000"/>
            <a:headEnd/>
            <a:tailEnd/>
          </a:ln>
          <a:effectLst/>
        </p:spPr>
        <p:txBody>
          <a:bodyPr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 name="Rectangle 1"/>
          <p:cNvSpPr/>
          <p:nvPr/>
        </p:nvSpPr>
        <p:spPr>
          <a:xfrm>
            <a:off x="169333" y="492399"/>
            <a:ext cx="8791223" cy="4770537"/>
          </a:xfrm>
          <a:prstGeom prst="rect">
            <a:avLst/>
          </a:prstGeom>
        </p:spPr>
        <p:txBody>
          <a:bodyPr wrap="square">
            <a:spAutoFit/>
          </a:bodyPr>
          <a:lstStyle/>
          <a:p>
            <a:pPr fontAlgn="base">
              <a:spcBef>
                <a:spcPct val="0"/>
              </a:spcBef>
              <a:spcAft>
                <a:spcPct val="0"/>
              </a:spcAft>
            </a:pPr>
            <a:r>
              <a:rPr lang="en-US" sz="1600" i="1" dirty="0">
                <a:solidFill>
                  <a:srgbClr val="080808"/>
                </a:solidFill>
                <a:latin typeface="Arial" charset="0"/>
                <a:cs typeface="Arial" charset="0"/>
              </a:rPr>
              <a:t>Generic Content of </a:t>
            </a:r>
            <a:r>
              <a:rPr lang="en-US" sz="1600" i="1" dirty="0" smtClean="0">
                <a:solidFill>
                  <a:srgbClr val="080808"/>
                </a:solidFill>
                <a:latin typeface="Arial" charset="0"/>
                <a:cs typeface="Arial" charset="0"/>
              </a:rPr>
              <a:t>Strategy and Tactics (S</a:t>
            </a:r>
            <a:r>
              <a:rPr lang="en-US" sz="1600" i="1" dirty="0">
                <a:solidFill>
                  <a:srgbClr val="080808"/>
                </a:solidFill>
                <a:latin typeface="Arial" charset="0"/>
                <a:cs typeface="Arial" charset="0"/>
              </a:rPr>
              <a:t>&amp;</a:t>
            </a:r>
            <a:r>
              <a:rPr lang="en-US" sz="1600" i="1" dirty="0" smtClean="0">
                <a:solidFill>
                  <a:srgbClr val="080808"/>
                </a:solidFill>
                <a:latin typeface="Arial" charset="0"/>
                <a:cs typeface="Arial" charset="0"/>
              </a:rPr>
              <a:t>T) </a:t>
            </a:r>
            <a:r>
              <a:rPr lang="en-US" sz="1600" i="1" dirty="0">
                <a:solidFill>
                  <a:srgbClr val="080808"/>
                </a:solidFill>
                <a:latin typeface="Arial" charset="0"/>
                <a:cs typeface="Arial" charset="0"/>
              </a:rPr>
              <a:t>Structures</a:t>
            </a:r>
            <a:endParaRPr lang="en-US" sz="1600" dirty="0">
              <a:solidFill>
                <a:srgbClr val="080808"/>
              </a:solidFill>
              <a:latin typeface="Arial" charset="0"/>
              <a:cs typeface="Arial" charset="0"/>
            </a:endParaRPr>
          </a:p>
          <a:p>
            <a:pPr fontAlgn="base">
              <a:spcBef>
                <a:spcPct val="0"/>
              </a:spcBef>
              <a:spcAft>
                <a:spcPct val="0"/>
              </a:spcAft>
            </a:pPr>
            <a:r>
              <a:rPr lang="en-US" sz="1600" dirty="0">
                <a:solidFill>
                  <a:srgbClr val="080808"/>
                </a:solidFill>
                <a:latin typeface="Arial" charset="0"/>
                <a:cs typeface="Arial" charset="0"/>
              </a:rPr>
              <a:t> </a:t>
            </a:r>
          </a:p>
          <a:p>
            <a:pPr fontAlgn="base">
              <a:spcBef>
                <a:spcPct val="0"/>
              </a:spcBef>
              <a:spcAft>
                <a:spcPct val="0"/>
              </a:spcAft>
            </a:pPr>
            <a:r>
              <a:rPr lang="en-US" sz="1600" dirty="0">
                <a:solidFill>
                  <a:srgbClr val="080808"/>
                </a:solidFill>
                <a:latin typeface="Arial" charset="0"/>
                <a:cs typeface="Arial" charset="0"/>
              </a:rPr>
              <a:t>The S&amp;T consists of a structure </a:t>
            </a:r>
            <a:r>
              <a:rPr lang="en-US" sz="1600" dirty="0" smtClean="0">
                <a:solidFill>
                  <a:srgbClr val="080808"/>
                </a:solidFill>
                <a:latin typeface="Arial" charset="0"/>
                <a:cs typeface="Arial" charset="0"/>
              </a:rPr>
              <a:t>(In Slide Show mode, click here         to see slide 4, for example) </a:t>
            </a:r>
            <a:r>
              <a:rPr lang="en-US" sz="1600" dirty="0">
                <a:solidFill>
                  <a:srgbClr val="080808"/>
                </a:solidFill>
                <a:latin typeface="Arial" charset="0"/>
                <a:cs typeface="Arial" charset="0"/>
              </a:rPr>
              <a:t>and corresponding text containing strategy, tactics and assumptions </a:t>
            </a:r>
            <a:r>
              <a:rPr lang="en-US" sz="1600" dirty="0" smtClean="0">
                <a:solidFill>
                  <a:srgbClr val="080808"/>
                </a:solidFill>
                <a:latin typeface="Arial" charset="0"/>
                <a:cs typeface="Arial" charset="0"/>
              </a:rPr>
              <a:t>(Click here        to see slide </a:t>
            </a:r>
            <a:r>
              <a:rPr lang="en-US" sz="1600" dirty="0">
                <a:solidFill>
                  <a:srgbClr val="080808"/>
                </a:solidFill>
                <a:latin typeface="Arial" charset="0"/>
                <a:cs typeface="Arial" charset="0"/>
              </a:rPr>
              <a:t>5</a:t>
            </a:r>
            <a:r>
              <a:rPr lang="en-US" sz="1600" dirty="0" smtClean="0">
                <a:solidFill>
                  <a:srgbClr val="080808"/>
                </a:solidFill>
                <a:latin typeface="Arial" charset="0"/>
                <a:cs typeface="Arial" charset="0"/>
              </a:rPr>
              <a:t> </a:t>
            </a:r>
            <a:r>
              <a:rPr lang="en-US" sz="1600" dirty="0" smtClean="0">
                <a:solidFill>
                  <a:srgbClr val="080808"/>
                </a:solidFill>
                <a:latin typeface="Arial" charset="0"/>
                <a:cs typeface="Arial" charset="0"/>
              </a:rPr>
              <a:t>for example)</a:t>
            </a:r>
            <a:r>
              <a:rPr lang="en-US" sz="1600" dirty="0">
                <a:solidFill>
                  <a:srgbClr val="080808"/>
                </a:solidFill>
                <a:latin typeface="Arial" charset="0"/>
                <a:cs typeface="Arial" charset="0"/>
              </a:rPr>
              <a:t>. </a:t>
            </a:r>
          </a:p>
          <a:p>
            <a:pPr fontAlgn="base">
              <a:spcBef>
                <a:spcPct val="0"/>
              </a:spcBef>
              <a:spcAft>
                <a:spcPct val="0"/>
              </a:spcAft>
            </a:pPr>
            <a:r>
              <a:rPr lang="en-US" sz="1600" dirty="0">
                <a:solidFill>
                  <a:srgbClr val="080808"/>
                </a:solidFill>
                <a:latin typeface="Arial" charset="0"/>
                <a:cs typeface="Arial" charset="0"/>
              </a:rPr>
              <a:t>  </a:t>
            </a:r>
          </a:p>
          <a:p>
            <a:pPr fontAlgn="base">
              <a:spcBef>
                <a:spcPct val="0"/>
              </a:spcBef>
              <a:spcAft>
                <a:spcPct val="0"/>
              </a:spcAft>
            </a:pPr>
            <a:r>
              <a:rPr lang="en-US" sz="1600" dirty="0">
                <a:solidFill>
                  <a:srgbClr val="080808"/>
                </a:solidFill>
                <a:latin typeface="Arial" charset="0"/>
                <a:cs typeface="Arial" charset="0"/>
              </a:rPr>
              <a:t>The structure is hierarchical. Each lower level in the diagram contains strategies and tactics necessary to achieve strategy represented </a:t>
            </a:r>
            <a:r>
              <a:rPr lang="en-US" sz="1600" dirty="0" smtClean="0">
                <a:solidFill>
                  <a:srgbClr val="080808"/>
                </a:solidFill>
                <a:latin typeface="Arial" charset="0"/>
                <a:cs typeface="Arial" charset="0"/>
              </a:rPr>
              <a:t>in the </a:t>
            </a:r>
            <a:r>
              <a:rPr lang="en-US" sz="1600" dirty="0">
                <a:solidFill>
                  <a:srgbClr val="080808"/>
                </a:solidFill>
                <a:latin typeface="Arial" charset="0"/>
                <a:cs typeface="Arial" charset="0"/>
              </a:rPr>
              <a:t>level above. </a:t>
            </a:r>
            <a:r>
              <a:rPr lang="en-US" sz="1600" dirty="0" smtClean="0">
                <a:solidFill>
                  <a:srgbClr val="080808"/>
                </a:solidFill>
                <a:latin typeface="Arial" charset="0"/>
                <a:cs typeface="Arial" charset="0"/>
              </a:rPr>
              <a:t>If correct, </a:t>
            </a:r>
            <a:r>
              <a:rPr lang="en-US" sz="1600" dirty="0">
                <a:solidFill>
                  <a:srgbClr val="080808"/>
                </a:solidFill>
                <a:latin typeface="Arial" charset="0"/>
                <a:cs typeface="Arial" charset="0"/>
              </a:rPr>
              <a:t>implementing the tactics at the lowest level is sufficient to achieve the entire strategy. Therefore, you may ask why do we need anything but the lowest level? There are two reasons – one is for communicating the relationship between the lowest level of the tactics and how that is linked to achieving the ultimate </a:t>
            </a:r>
            <a:r>
              <a:rPr lang="en-US" sz="1600" dirty="0" smtClean="0">
                <a:solidFill>
                  <a:srgbClr val="080808"/>
                </a:solidFill>
                <a:latin typeface="Arial" charset="0"/>
                <a:cs typeface="Arial" charset="0"/>
              </a:rPr>
              <a:t>organization strategy</a:t>
            </a:r>
            <a:r>
              <a:rPr lang="en-US" sz="1600" dirty="0">
                <a:solidFill>
                  <a:srgbClr val="080808"/>
                </a:solidFill>
                <a:latin typeface="Arial" charset="0"/>
                <a:cs typeface="Arial" charset="0"/>
              </a:rPr>
              <a:t>. The second </a:t>
            </a:r>
            <a:r>
              <a:rPr lang="en-US" sz="1600" dirty="0" smtClean="0">
                <a:solidFill>
                  <a:srgbClr val="080808"/>
                </a:solidFill>
                <a:latin typeface="Arial" charset="0"/>
                <a:cs typeface="Arial" charset="0"/>
              </a:rPr>
              <a:t>reason</a:t>
            </a:r>
            <a:r>
              <a:rPr lang="en-US" sz="1600" dirty="0">
                <a:solidFill>
                  <a:srgbClr val="080808"/>
                </a:solidFill>
                <a:latin typeface="Arial" charset="0"/>
                <a:cs typeface="Arial" charset="0"/>
              </a:rPr>
              <a:t> </a:t>
            </a:r>
            <a:r>
              <a:rPr lang="en-US" sz="1600" dirty="0" smtClean="0">
                <a:solidFill>
                  <a:srgbClr val="080808"/>
                </a:solidFill>
                <a:latin typeface="Arial" charset="0"/>
                <a:cs typeface="Arial" charset="0"/>
              </a:rPr>
              <a:t>is </a:t>
            </a:r>
            <a:r>
              <a:rPr lang="en-US" sz="1600" dirty="0">
                <a:solidFill>
                  <a:srgbClr val="080808"/>
                </a:solidFill>
                <a:latin typeface="Arial" charset="0"/>
                <a:cs typeface="Arial" charset="0"/>
              </a:rPr>
              <a:t>to get assumptions identified so that they can be shared and tested with other people. If the assumptions in the S&amp;T are correct, the strategy should work. If not, isn’t it better if we find out before we attempt to implement it? </a:t>
            </a:r>
            <a:r>
              <a:rPr lang="en-US" sz="1600" dirty="0" smtClean="0">
                <a:solidFill>
                  <a:srgbClr val="080808"/>
                </a:solidFill>
                <a:latin typeface="Arial" charset="0"/>
                <a:cs typeface="Arial" charset="0"/>
              </a:rPr>
              <a:t>If the tactics are executed but do not achieve the strategy, we have the ability, with stated assumptions, to look back, re-examine the assumptions, and determine which one(s) was not correct. So it is also a learning tool.</a:t>
            </a: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Use your down arrow to advance to the next page of instruction.</a:t>
            </a:r>
            <a:endParaRPr lang="en-US" sz="1600" dirty="0">
              <a:solidFill>
                <a:srgbClr val="080808"/>
              </a:solidFill>
              <a:latin typeface="Arial" charset="0"/>
              <a:cs typeface="Arial" charset="0"/>
            </a:endParaRPr>
          </a:p>
        </p:txBody>
      </p:sp>
      <p:sp>
        <p:nvSpPr>
          <p:cNvPr id="8" name="AutoShape 23">
            <a:hlinkClick r:id="rId4" action="ppaction://hlinksldjump" highlightClick="1"/>
          </p:cNvPr>
          <p:cNvSpPr>
            <a:spLocks noChangeArrowheads="1"/>
          </p:cNvSpPr>
          <p:nvPr/>
        </p:nvSpPr>
        <p:spPr bwMode="auto">
          <a:xfrm>
            <a:off x="6067778" y="945443"/>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9" name="AutoShape 23">
            <a:hlinkClick r:id="rId5" action="ppaction://hlinksldjump" highlightClick="1"/>
          </p:cNvPr>
          <p:cNvSpPr>
            <a:spLocks noChangeArrowheads="1"/>
          </p:cNvSpPr>
          <p:nvPr/>
        </p:nvSpPr>
        <p:spPr bwMode="auto">
          <a:xfrm>
            <a:off x="8407400" y="1168398"/>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Tree>
    <p:extLst>
      <p:ext uri="{BB962C8B-B14F-4D97-AF65-F5344CB8AC3E}">
        <p14:creationId xmlns:p14="http://schemas.microsoft.com/office/powerpoint/2010/main" val="2145494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371475"/>
          </a:xfrm>
          <a:prstGeom prst="rect">
            <a:avLst/>
          </a:prstGeom>
          <a:solidFill>
            <a:schemeClr val="accent5">
              <a:lumMod val="75000"/>
              <a:alpha val="83000"/>
            </a:schemeClr>
          </a:solidFill>
          <a:ln w="9525" algn="ctr">
            <a:solidFill>
              <a:schemeClr val="tx1"/>
            </a:solidFill>
            <a:miter lim="800000"/>
            <a:headEnd/>
            <a:tailEnd/>
          </a:ln>
          <a:effectLst/>
        </p:spPr>
        <p:txBody>
          <a:bodyPr wrap="none" anchor="ctr"/>
          <a:lstStyle/>
          <a:p>
            <a:pPr fontAlgn="base">
              <a:spcBef>
                <a:spcPct val="0"/>
              </a:spcBef>
              <a:spcAft>
                <a:spcPct val="0"/>
              </a:spcAft>
            </a:pPr>
            <a:endParaRPr lang="en-US" sz="1600">
              <a:solidFill>
                <a:srgbClr val="080808"/>
              </a:solidFill>
              <a:latin typeface="Arial" charset="0"/>
              <a:cs typeface="Arial" charset="0"/>
            </a:endParaRPr>
          </a:p>
        </p:txBody>
      </p:sp>
      <p:sp>
        <p:nvSpPr>
          <p:cNvPr id="99343" name="Line 15"/>
          <p:cNvSpPr>
            <a:spLocks noChangeShapeType="1"/>
          </p:cNvSpPr>
          <p:nvPr/>
        </p:nvSpPr>
        <p:spPr bwMode="auto">
          <a:xfrm>
            <a:off x="0" y="3810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600">
              <a:solidFill>
                <a:srgbClr val="080808"/>
              </a:solidFill>
              <a:latin typeface="Arial" charset="0"/>
              <a:cs typeface="Arial" charset="0"/>
            </a:endParaRPr>
          </a:p>
        </p:txBody>
      </p:sp>
      <p:sp>
        <p:nvSpPr>
          <p:cNvPr id="99345" name="Text Box 17"/>
          <p:cNvSpPr txBox="1">
            <a:spLocks noChangeArrowheads="1"/>
          </p:cNvSpPr>
          <p:nvPr/>
        </p:nvSpPr>
        <p:spPr bwMode="auto">
          <a:xfrm>
            <a:off x="3591989" y="0"/>
            <a:ext cx="183915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smtClean="0">
                <a:solidFill>
                  <a:srgbClr val="080808"/>
                </a:solidFill>
                <a:latin typeface="Arial" charset="0"/>
                <a:cs typeface="Arial" charset="0"/>
              </a:rPr>
              <a:t>Instructions - 2</a:t>
            </a:r>
            <a:endParaRPr lang="en-US" dirty="0">
              <a:solidFill>
                <a:srgbClr val="080808"/>
              </a:solidFill>
              <a:latin typeface="Arial" charset="0"/>
              <a:cs typeface="Arial" charset="0"/>
            </a:endParaRPr>
          </a:p>
        </p:txBody>
      </p:sp>
      <p:sp>
        <p:nvSpPr>
          <p:cNvPr id="99350" name="Rectangle 22"/>
          <p:cNvSpPr>
            <a:spLocks noGrp="1" noChangeArrowheads="1"/>
          </p:cNvSpPr>
          <p:nvPr>
            <p:ph type="title"/>
          </p:nvPr>
        </p:nvSpPr>
        <p:spPr>
          <a:xfrm>
            <a:off x="9525" y="11112"/>
            <a:ext cx="1465263" cy="350837"/>
          </a:xfrm>
          <a:solidFill>
            <a:srgbClr val="FFFFFF"/>
          </a:solidFill>
        </p:spPr>
        <p:txBody>
          <a:bodyPr/>
          <a:lstStyle/>
          <a:p>
            <a:pPr algn="ctr"/>
            <a:r>
              <a:rPr lang="en-US" sz="2000" dirty="0" smtClean="0">
                <a:latin typeface="Arial" charset="0"/>
              </a:rPr>
              <a:t> </a:t>
            </a:r>
            <a:endParaRPr lang="en-US" sz="2000" dirty="0">
              <a:latin typeface="Arial" charset="0"/>
            </a:endParaRPr>
          </a:p>
        </p:txBody>
      </p:sp>
      <p:sp>
        <p:nvSpPr>
          <p:cNvPr id="24" name="AutoShape 23">
            <a:hlinkClick r:id="rId3" action="ppaction://hlinksldjump" highlightClick="1"/>
          </p:cNvPr>
          <p:cNvSpPr>
            <a:spLocks noChangeArrowheads="1"/>
          </p:cNvSpPr>
          <p:nvPr/>
        </p:nvSpPr>
        <p:spPr bwMode="auto">
          <a:xfrm>
            <a:off x="8693150" y="6402388"/>
            <a:ext cx="457200" cy="455612"/>
          </a:xfrm>
          <a:prstGeom prst="actionButtonBackPrevious">
            <a:avLst/>
          </a:prstGeom>
          <a:solidFill>
            <a:schemeClr val="accent5">
              <a:lumMod val="75000"/>
            </a:schemeClr>
          </a:solidFill>
          <a:ln w="19050">
            <a:noFill/>
            <a:prstDash val="sysDot"/>
            <a:miter lim="800000"/>
            <a:headEnd/>
            <a:tailEnd/>
          </a:ln>
          <a:effectLst/>
        </p:spPr>
        <p:txBody>
          <a:bodyPr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3" name="Rectangle 2"/>
          <p:cNvSpPr/>
          <p:nvPr/>
        </p:nvSpPr>
        <p:spPr>
          <a:xfrm>
            <a:off x="183445" y="517731"/>
            <a:ext cx="8466666" cy="5016759"/>
          </a:xfrm>
          <a:prstGeom prst="rect">
            <a:avLst/>
          </a:prstGeom>
        </p:spPr>
        <p:txBody>
          <a:bodyPr wrap="square">
            <a:spAutoFit/>
          </a:bodyPr>
          <a:lstStyle/>
          <a:p>
            <a:pPr fontAlgn="base">
              <a:spcBef>
                <a:spcPct val="0"/>
              </a:spcBef>
              <a:spcAft>
                <a:spcPct val="0"/>
              </a:spcAft>
            </a:pPr>
            <a:r>
              <a:rPr lang="en-US" sz="1600" dirty="0">
                <a:solidFill>
                  <a:srgbClr val="080808"/>
                </a:solidFill>
                <a:latin typeface="Arial" charset="0"/>
                <a:cs typeface="Arial" charset="0"/>
              </a:rPr>
              <a:t>In </a:t>
            </a:r>
            <a:r>
              <a:rPr lang="en-US" sz="1600" dirty="0" smtClean="0">
                <a:solidFill>
                  <a:srgbClr val="080808"/>
                </a:solidFill>
                <a:latin typeface="Arial" charset="0"/>
                <a:cs typeface="Arial" charset="0"/>
              </a:rPr>
              <a:t>this S</a:t>
            </a:r>
            <a:r>
              <a:rPr lang="en-US" sz="1600" dirty="0">
                <a:solidFill>
                  <a:srgbClr val="080808"/>
                </a:solidFill>
                <a:latin typeface="Arial" charset="0"/>
                <a:cs typeface="Arial" charset="0"/>
              </a:rPr>
              <a:t>&amp;T, the </a:t>
            </a:r>
            <a:r>
              <a:rPr lang="en-US" sz="1600" b="1" u="sng" dirty="0" smtClean="0">
                <a:solidFill>
                  <a:srgbClr val="080808"/>
                </a:solidFill>
                <a:latin typeface="Arial" charset="0"/>
                <a:cs typeface="Arial" charset="0"/>
              </a:rPr>
              <a:t>Strategy</a:t>
            </a:r>
            <a:r>
              <a:rPr lang="en-US" sz="1600" dirty="0" smtClean="0">
                <a:solidFill>
                  <a:srgbClr val="080808"/>
                </a:solidFill>
                <a:latin typeface="Arial" charset="0"/>
                <a:cs typeface="Arial" charset="0"/>
              </a:rPr>
              <a:t> (what you want to achieve) </a:t>
            </a:r>
            <a:r>
              <a:rPr lang="en-US" sz="1600" dirty="0">
                <a:solidFill>
                  <a:srgbClr val="080808"/>
                </a:solidFill>
                <a:latin typeface="Arial" charset="0"/>
                <a:cs typeface="Arial" charset="0"/>
              </a:rPr>
              <a:t>is shown in the box labeled </a:t>
            </a:r>
            <a:r>
              <a:rPr lang="en-US" sz="1600" i="1" dirty="0">
                <a:solidFill>
                  <a:srgbClr val="080808"/>
                </a:solidFill>
                <a:latin typeface="Arial" charset="0"/>
                <a:cs typeface="Arial" charset="0"/>
              </a:rPr>
              <a:t>Strategy</a:t>
            </a:r>
            <a:r>
              <a:rPr lang="en-US" sz="1600" dirty="0">
                <a:solidFill>
                  <a:srgbClr val="080808"/>
                </a:solidFill>
                <a:latin typeface="Arial" charset="0"/>
                <a:cs typeface="Arial" charset="0"/>
              </a:rPr>
              <a:t>, except for the very first box – box </a:t>
            </a:r>
            <a:r>
              <a:rPr lang="en-US" sz="1600" dirty="0" smtClean="0">
                <a:solidFill>
                  <a:srgbClr val="080808"/>
                </a:solidFill>
                <a:latin typeface="Arial" charset="0"/>
                <a:cs typeface="Arial" charset="0"/>
              </a:rPr>
              <a:t>1.0 </a:t>
            </a:r>
            <a:r>
              <a:rPr lang="en-US" sz="1600" dirty="0">
                <a:solidFill>
                  <a:srgbClr val="080808"/>
                </a:solidFill>
                <a:latin typeface="Arial" charset="0"/>
                <a:cs typeface="Arial" charset="0"/>
              </a:rPr>
              <a:t>– where it is called Vision, as illustrated in </a:t>
            </a:r>
            <a:r>
              <a:rPr lang="en-US" sz="1600" dirty="0" smtClean="0">
                <a:solidFill>
                  <a:srgbClr val="080808"/>
                </a:solidFill>
                <a:latin typeface="Arial" charset="0"/>
                <a:cs typeface="Arial" charset="0"/>
              </a:rPr>
              <a:t>slide </a:t>
            </a:r>
            <a:r>
              <a:rPr lang="en-US" sz="1600" dirty="0">
                <a:solidFill>
                  <a:srgbClr val="080808"/>
                </a:solidFill>
                <a:latin typeface="Arial" charset="0"/>
                <a:cs typeface="Arial" charset="0"/>
              </a:rPr>
              <a:t>5</a:t>
            </a:r>
            <a:r>
              <a:rPr lang="en-US" sz="1600" dirty="0" smtClean="0">
                <a:solidFill>
                  <a:srgbClr val="080808"/>
                </a:solidFill>
                <a:latin typeface="Arial" charset="0"/>
                <a:cs typeface="Arial" charset="0"/>
              </a:rPr>
              <a:t>. </a:t>
            </a:r>
            <a:r>
              <a:rPr lang="en-US" sz="1600" dirty="0">
                <a:solidFill>
                  <a:srgbClr val="080808"/>
                </a:solidFill>
                <a:latin typeface="Arial" charset="0"/>
                <a:cs typeface="Arial" charset="0"/>
              </a:rPr>
              <a:t>The Vision or overall goal </a:t>
            </a:r>
            <a:r>
              <a:rPr lang="en-US" sz="1600" dirty="0" smtClean="0">
                <a:solidFill>
                  <a:srgbClr val="080808"/>
                </a:solidFill>
                <a:latin typeface="Arial" charset="0"/>
                <a:cs typeface="Arial" charset="0"/>
              </a:rPr>
              <a:t>is a </a:t>
            </a:r>
            <a:r>
              <a:rPr lang="en-US" sz="1600" dirty="0">
                <a:solidFill>
                  <a:srgbClr val="080808"/>
                </a:solidFill>
                <a:latin typeface="Arial" charset="0"/>
                <a:cs typeface="Arial" charset="0"/>
              </a:rPr>
              <a:t>statement of measurable </a:t>
            </a:r>
            <a:r>
              <a:rPr lang="en-US" sz="1600" dirty="0" smtClean="0">
                <a:solidFill>
                  <a:srgbClr val="080808"/>
                </a:solidFill>
                <a:latin typeface="Arial" charset="0"/>
                <a:cs typeface="Arial" charset="0"/>
              </a:rPr>
              <a:t>performance. </a:t>
            </a:r>
            <a:r>
              <a:rPr lang="en-US" sz="1600" dirty="0" smtClean="0">
                <a:solidFill>
                  <a:srgbClr val="080808"/>
                </a:solidFill>
                <a:latin typeface="Arial" charset="0"/>
                <a:cs typeface="Arial" charset="0"/>
              </a:rPr>
              <a:t>You will find examples on slide </a:t>
            </a:r>
            <a:r>
              <a:rPr lang="en-US" sz="1600" dirty="0" smtClean="0">
                <a:solidFill>
                  <a:srgbClr val="080808"/>
                </a:solidFill>
                <a:latin typeface="Arial" charset="0"/>
                <a:cs typeface="Arial" charset="0"/>
              </a:rPr>
              <a:t>5. </a:t>
            </a:r>
            <a:r>
              <a:rPr lang="en-US" sz="1600" dirty="0" smtClean="0">
                <a:solidFill>
                  <a:srgbClr val="080808"/>
                </a:solidFill>
                <a:latin typeface="Arial" charset="0"/>
                <a:cs typeface="Arial" charset="0"/>
              </a:rPr>
              <a:t>Click here        </a:t>
            </a:r>
            <a:r>
              <a:rPr lang="en-US" sz="1600" dirty="0" smtClean="0">
                <a:solidFill>
                  <a:srgbClr val="080808"/>
                </a:solidFill>
                <a:latin typeface="Arial" charset="0"/>
                <a:cs typeface="Arial" charset="0"/>
              </a:rPr>
              <a:t>  </a:t>
            </a:r>
            <a:r>
              <a:rPr lang="en-US" sz="1600" dirty="0" smtClean="0">
                <a:solidFill>
                  <a:srgbClr val="080808"/>
                </a:solidFill>
                <a:latin typeface="Arial" charset="0"/>
                <a:cs typeface="Arial" charset="0"/>
              </a:rPr>
              <a:t>to visit slide </a:t>
            </a:r>
            <a:r>
              <a:rPr lang="en-US" sz="1600" dirty="0">
                <a:solidFill>
                  <a:srgbClr val="080808"/>
                </a:solidFill>
                <a:latin typeface="Arial" charset="0"/>
                <a:cs typeface="Arial" charset="0"/>
              </a:rPr>
              <a:t>5</a:t>
            </a:r>
            <a:r>
              <a:rPr lang="en-US" sz="1600" dirty="0" smtClean="0">
                <a:solidFill>
                  <a:srgbClr val="080808"/>
                </a:solidFill>
                <a:latin typeface="Arial" charset="0"/>
                <a:cs typeface="Arial" charset="0"/>
              </a:rPr>
              <a:t>. </a:t>
            </a:r>
            <a:endParaRPr lang="en-US" sz="1600" dirty="0" smtClean="0">
              <a:solidFill>
                <a:srgbClr val="080808"/>
              </a:solidFill>
              <a:latin typeface="Arial" charset="0"/>
              <a:cs typeface="Arial" charset="0"/>
            </a:endParaRP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When you describe what you want to accomplish over a one year period, many people call that a set of goals or objectives. When you describe what you want to accomplish over multiple years, in a broader context beyond strict financial terms, many people call that a Vision. </a:t>
            </a: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Regardless of what semantics you use, company-wide goals or visions often lack credibility with many employees and other stakeholders. The </a:t>
            </a:r>
            <a:r>
              <a:rPr lang="en-US" sz="1600" dirty="0">
                <a:solidFill>
                  <a:srgbClr val="080808"/>
                </a:solidFill>
                <a:latin typeface="Arial" charset="0"/>
                <a:cs typeface="Arial" charset="0"/>
              </a:rPr>
              <a:t>beauty of the S&amp;T structure is that the meaning becomes more and more </a:t>
            </a:r>
            <a:r>
              <a:rPr lang="en-US" sz="1600" dirty="0" smtClean="0">
                <a:solidFill>
                  <a:srgbClr val="080808"/>
                </a:solidFill>
                <a:latin typeface="Arial" charset="0"/>
                <a:cs typeface="Arial" charset="0"/>
              </a:rPr>
              <a:t>clear and credible </a:t>
            </a:r>
            <a:r>
              <a:rPr lang="en-US" sz="1600" dirty="0">
                <a:solidFill>
                  <a:srgbClr val="080808"/>
                </a:solidFill>
                <a:latin typeface="Arial" charset="0"/>
                <a:cs typeface="Arial" charset="0"/>
              </a:rPr>
              <a:t>as you move down through the levels of </a:t>
            </a:r>
            <a:r>
              <a:rPr lang="en-US" sz="1600" dirty="0" smtClean="0">
                <a:solidFill>
                  <a:srgbClr val="080808"/>
                </a:solidFill>
                <a:latin typeface="Arial" charset="0"/>
                <a:cs typeface="Arial" charset="0"/>
              </a:rPr>
              <a:t>detail within the </a:t>
            </a:r>
            <a:r>
              <a:rPr lang="en-US" sz="1600" dirty="0">
                <a:solidFill>
                  <a:srgbClr val="080808"/>
                </a:solidFill>
                <a:latin typeface="Arial" charset="0"/>
                <a:cs typeface="Arial" charset="0"/>
              </a:rPr>
              <a:t>S&amp;T</a:t>
            </a:r>
            <a:r>
              <a:rPr lang="en-US" sz="1600" dirty="0" smtClean="0">
                <a:solidFill>
                  <a:srgbClr val="080808"/>
                </a:solidFill>
                <a:latin typeface="Arial" charset="0"/>
                <a:cs typeface="Arial" charset="0"/>
              </a:rPr>
              <a:t>.</a:t>
            </a: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Before you complete the Vision box, ask yourself why you need a vision at all, or why you need to change the direction of the company. </a:t>
            </a:r>
            <a:r>
              <a:rPr lang="en-US" sz="1600" dirty="0" smtClean="0">
                <a:solidFill>
                  <a:srgbClr val="080808"/>
                </a:solidFill>
                <a:latin typeface="Arial" charset="0"/>
                <a:cs typeface="Arial" charset="0"/>
              </a:rPr>
              <a:t>The answer to this question is put into the </a:t>
            </a:r>
            <a:r>
              <a:rPr lang="en-US" sz="1600" b="1" u="sng" dirty="0" smtClean="0">
                <a:solidFill>
                  <a:srgbClr val="080808"/>
                </a:solidFill>
                <a:latin typeface="Arial" charset="0"/>
                <a:cs typeface="Arial" charset="0"/>
              </a:rPr>
              <a:t>Assumptions Behind Vision box</a:t>
            </a:r>
            <a:r>
              <a:rPr lang="en-US" sz="1600" dirty="0" smtClean="0">
                <a:solidFill>
                  <a:srgbClr val="080808"/>
                </a:solidFill>
                <a:latin typeface="Arial" charset="0"/>
                <a:cs typeface="Arial" charset="0"/>
              </a:rPr>
              <a:t> </a:t>
            </a:r>
            <a:r>
              <a:rPr lang="en-US" sz="1600" dirty="0" smtClean="0">
                <a:solidFill>
                  <a:srgbClr val="080808"/>
                </a:solidFill>
                <a:latin typeface="Arial" charset="0"/>
                <a:cs typeface="Arial" charset="0"/>
              </a:rPr>
              <a:t>– see slide </a:t>
            </a:r>
            <a:r>
              <a:rPr lang="en-US" sz="1600" dirty="0">
                <a:solidFill>
                  <a:srgbClr val="080808"/>
                </a:solidFill>
                <a:latin typeface="Arial" charset="0"/>
                <a:cs typeface="Arial" charset="0"/>
              </a:rPr>
              <a:t>5</a:t>
            </a:r>
            <a:r>
              <a:rPr lang="en-US" sz="1600" dirty="0" smtClean="0">
                <a:solidFill>
                  <a:srgbClr val="080808"/>
                </a:solidFill>
                <a:latin typeface="Arial" charset="0"/>
                <a:cs typeface="Arial" charset="0"/>
              </a:rPr>
              <a:t> </a:t>
            </a:r>
            <a:r>
              <a:rPr lang="en-US" sz="1600" dirty="0" smtClean="0">
                <a:solidFill>
                  <a:srgbClr val="080808"/>
                </a:solidFill>
                <a:latin typeface="Arial" charset="0"/>
                <a:cs typeface="Arial" charset="0"/>
              </a:rPr>
              <a:t>for an example.</a:t>
            </a: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Use your down arrow to advance to the next page of instruction.</a:t>
            </a:r>
            <a:endParaRPr lang="en-US" sz="1600" dirty="0">
              <a:solidFill>
                <a:srgbClr val="080808"/>
              </a:solidFill>
              <a:latin typeface="Arial" charset="0"/>
              <a:cs typeface="Arial" charset="0"/>
            </a:endParaRPr>
          </a:p>
        </p:txBody>
      </p:sp>
      <p:sp>
        <p:nvSpPr>
          <p:cNvPr id="8" name="AutoShape 23">
            <a:hlinkClick r:id="rId4" action="ppaction://hlinksldjump" highlightClick="1"/>
          </p:cNvPr>
          <p:cNvSpPr>
            <a:spLocks noChangeArrowheads="1"/>
          </p:cNvSpPr>
          <p:nvPr/>
        </p:nvSpPr>
        <p:spPr bwMode="auto">
          <a:xfrm>
            <a:off x="1981200" y="1295397"/>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Tree>
    <p:extLst>
      <p:ext uri="{BB962C8B-B14F-4D97-AF65-F5344CB8AC3E}">
        <p14:creationId xmlns:p14="http://schemas.microsoft.com/office/powerpoint/2010/main" val="1978012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371475"/>
          </a:xfrm>
          <a:prstGeom prst="rect">
            <a:avLst/>
          </a:prstGeom>
          <a:solidFill>
            <a:schemeClr val="accent5">
              <a:lumMod val="75000"/>
              <a:alpha val="83000"/>
            </a:schemeClr>
          </a:solidFill>
          <a:ln w="9525" algn="ctr">
            <a:solidFill>
              <a:schemeClr val="tx1"/>
            </a:solidFill>
            <a:miter lim="800000"/>
            <a:headEnd/>
            <a:tailEnd/>
          </a:ln>
          <a:effectLst/>
        </p:spPr>
        <p:txBody>
          <a:bodyPr wrap="none" anchor="ctr"/>
          <a:lstStyle/>
          <a:p>
            <a:pPr fontAlgn="base">
              <a:spcBef>
                <a:spcPct val="0"/>
              </a:spcBef>
              <a:spcAft>
                <a:spcPct val="0"/>
              </a:spcAft>
            </a:pPr>
            <a:endParaRPr lang="en-US" sz="1600">
              <a:solidFill>
                <a:srgbClr val="080808"/>
              </a:solidFill>
              <a:latin typeface="Arial" charset="0"/>
              <a:cs typeface="Arial" charset="0"/>
            </a:endParaRPr>
          </a:p>
        </p:txBody>
      </p:sp>
      <p:sp>
        <p:nvSpPr>
          <p:cNvPr id="99343" name="Line 15"/>
          <p:cNvSpPr>
            <a:spLocks noChangeShapeType="1"/>
          </p:cNvSpPr>
          <p:nvPr/>
        </p:nvSpPr>
        <p:spPr bwMode="auto">
          <a:xfrm>
            <a:off x="0" y="3810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600">
              <a:solidFill>
                <a:srgbClr val="080808"/>
              </a:solidFill>
              <a:latin typeface="Arial" charset="0"/>
              <a:cs typeface="Arial" charset="0"/>
            </a:endParaRPr>
          </a:p>
        </p:txBody>
      </p:sp>
      <p:sp>
        <p:nvSpPr>
          <p:cNvPr id="99345" name="Text Box 17"/>
          <p:cNvSpPr txBox="1">
            <a:spLocks noChangeArrowheads="1"/>
          </p:cNvSpPr>
          <p:nvPr/>
        </p:nvSpPr>
        <p:spPr bwMode="auto">
          <a:xfrm>
            <a:off x="3591989" y="0"/>
            <a:ext cx="183915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smtClean="0">
                <a:solidFill>
                  <a:srgbClr val="080808"/>
                </a:solidFill>
                <a:latin typeface="Arial" charset="0"/>
                <a:cs typeface="Arial" charset="0"/>
              </a:rPr>
              <a:t>Instructions - 3</a:t>
            </a:r>
            <a:endParaRPr lang="en-US" dirty="0">
              <a:solidFill>
                <a:srgbClr val="080808"/>
              </a:solidFill>
              <a:latin typeface="Arial" charset="0"/>
              <a:cs typeface="Arial" charset="0"/>
            </a:endParaRPr>
          </a:p>
        </p:txBody>
      </p:sp>
      <p:sp>
        <p:nvSpPr>
          <p:cNvPr id="99350" name="Rectangle 22"/>
          <p:cNvSpPr>
            <a:spLocks noGrp="1" noChangeArrowheads="1"/>
          </p:cNvSpPr>
          <p:nvPr>
            <p:ph type="title"/>
          </p:nvPr>
        </p:nvSpPr>
        <p:spPr>
          <a:xfrm>
            <a:off x="9525" y="11112"/>
            <a:ext cx="1465263" cy="350837"/>
          </a:xfrm>
          <a:solidFill>
            <a:srgbClr val="FFFFFF"/>
          </a:solidFill>
        </p:spPr>
        <p:txBody>
          <a:bodyPr/>
          <a:lstStyle/>
          <a:p>
            <a:pPr algn="ctr"/>
            <a:r>
              <a:rPr lang="en-US" sz="2000" dirty="0" smtClean="0">
                <a:latin typeface="Arial" charset="0"/>
              </a:rPr>
              <a:t> </a:t>
            </a:r>
            <a:endParaRPr lang="en-US" sz="2000" dirty="0">
              <a:latin typeface="Arial" charset="0"/>
            </a:endParaRPr>
          </a:p>
        </p:txBody>
      </p:sp>
      <p:sp>
        <p:nvSpPr>
          <p:cNvPr id="24" name="AutoShape 23">
            <a:hlinkClick r:id="rId3" action="ppaction://hlinksldjump" highlightClick="1"/>
          </p:cNvPr>
          <p:cNvSpPr>
            <a:spLocks noChangeArrowheads="1"/>
          </p:cNvSpPr>
          <p:nvPr/>
        </p:nvSpPr>
        <p:spPr bwMode="auto">
          <a:xfrm>
            <a:off x="8693150" y="6402388"/>
            <a:ext cx="457200" cy="455612"/>
          </a:xfrm>
          <a:prstGeom prst="actionButtonBackPrevious">
            <a:avLst/>
          </a:prstGeom>
          <a:solidFill>
            <a:schemeClr val="accent5">
              <a:lumMod val="75000"/>
            </a:schemeClr>
          </a:solidFill>
          <a:ln w="19050">
            <a:noFill/>
            <a:prstDash val="sysDot"/>
            <a:miter lim="800000"/>
            <a:headEnd/>
            <a:tailEnd/>
          </a:ln>
          <a:effectLst/>
        </p:spPr>
        <p:txBody>
          <a:bodyPr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 name="Rectangle 1"/>
          <p:cNvSpPr/>
          <p:nvPr/>
        </p:nvSpPr>
        <p:spPr>
          <a:xfrm>
            <a:off x="268111" y="408737"/>
            <a:ext cx="8706556" cy="5755422"/>
          </a:xfrm>
          <a:prstGeom prst="rect">
            <a:avLst/>
          </a:prstGeom>
        </p:spPr>
        <p:txBody>
          <a:bodyPr wrap="square">
            <a:spAutoFit/>
          </a:bodyPr>
          <a:lstStyle/>
          <a:p>
            <a:pPr fontAlgn="base">
              <a:spcBef>
                <a:spcPct val="0"/>
              </a:spcBef>
              <a:spcAft>
                <a:spcPct val="0"/>
              </a:spcAft>
            </a:pPr>
            <a:r>
              <a:rPr lang="en-US" sz="1600" b="1" u="sng" dirty="0" smtClean="0">
                <a:solidFill>
                  <a:srgbClr val="080808"/>
                </a:solidFill>
                <a:latin typeface="Arial" charset="0"/>
                <a:cs typeface="Arial" charset="0"/>
              </a:rPr>
              <a:t>Tactics Assumptions</a:t>
            </a:r>
            <a:r>
              <a:rPr lang="en-US" sz="1600" dirty="0" smtClean="0">
                <a:solidFill>
                  <a:srgbClr val="080808"/>
                </a:solidFill>
                <a:latin typeface="Arial" charset="0"/>
                <a:cs typeface="Arial" charset="0"/>
              </a:rPr>
              <a:t> provide </a:t>
            </a:r>
            <a:r>
              <a:rPr lang="en-US" sz="1600" dirty="0">
                <a:solidFill>
                  <a:srgbClr val="080808"/>
                </a:solidFill>
                <a:latin typeface="Arial" charset="0"/>
                <a:cs typeface="Arial" charset="0"/>
              </a:rPr>
              <a:t>insight into why </a:t>
            </a:r>
            <a:r>
              <a:rPr lang="en-US" sz="1600" dirty="0" smtClean="0">
                <a:solidFill>
                  <a:srgbClr val="080808"/>
                </a:solidFill>
                <a:latin typeface="Arial" charset="0"/>
                <a:cs typeface="Arial" charset="0"/>
              </a:rPr>
              <a:t>any tactics you might choose make </a:t>
            </a:r>
            <a:r>
              <a:rPr lang="en-US" sz="1600" dirty="0">
                <a:solidFill>
                  <a:srgbClr val="080808"/>
                </a:solidFill>
                <a:latin typeface="Arial" charset="0"/>
                <a:cs typeface="Arial" charset="0"/>
              </a:rPr>
              <a:t>sense as a means to achieve the strategy. The assumptions may indicate facts or warnings you must take into account in coming up with tactics or facts that will make it possible or easier to achieve the strategy. </a:t>
            </a:r>
            <a:r>
              <a:rPr lang="en-US" sz="1600" dirty="0" smtClean="0">
                <a:solidFill>
                  <a:srgbClr val="080808"/>
                </a:solidFill>
                <a:latin typeface="Arial" charset="0"/>
                <a:cs typeface="Arial" charset="0"/>
              </a:rPr>
              <a:t>If you state a tactic without the assumption of why it is needed or what it is intended to overcome, anyone in the organization can question why we are bothering to do something, or why it is needed now versus later. </a:t>
            </a:r>
          </a:p>
          <a:p>
            <a:pPr fontAlgn="base">
              <a:spcBef>
                <a:spcPct val="0"/>
              </a:spcBef>
              <a:spcAft>
                <a:spcPct val="0"/>
              </a:spcAft>
            </a:pPr>
            <a:endParaRPr lang="en-US" sz="1600" dirty="0" smtClean="0">
              <a:solidFill>
                <a:srgbClr val="080808"/>
              </a:solidFill>
              <a:latin typeface="Arial" charset="0"/>
              <a:cs typeface="Arial" charset="0"/>
            </a:endParaRPr>
          </a:p>
          <a:p>
            <a:pPr fontAlgn="base">
              <a:spcBef>
                <a:spcPct val="0"/>
              </a:spcBef>
              <a:spcAft>
                <a:spcPct val="0"/>
              </a:spcAft>
            </a:pPr>
            <a:r>
              <a:rPr lang="en-US" sz="1600" b="1" u="sng" dirty="0">
                <a:solidFill>
                  <a:srgbClr val="080808"/>
                </a:solidFill>
                <a:latin typeface="Arial" charset="0"/>
                <a:cs typeface="Arial" charset="0"/>
              </a:rPr>
              <a:t>Tactics</a:t>
            </a:r>
            <a:r>
              <a:rPr lang="en-US" sz="1600" dirty="0">
                <a:solidFill>
                  <a:srgbClr val="080808"/>
                </a:solidFill>
                <a:latin typeface="Arial" charset="0"/>
                <a:cs typeface="Arial" charset="0"/>
              </a:rPr>
              <a:t> explain how to achieve the strategy. At </a:t>
            </a:r>
            <a:r>
              <a:rPr lang="en-US" sz="1600" dirty="0" smtClean="0">
                <a:solidFill>
                  <a:srgbClr val="080808"/>
                </a:solidFill>
                <a:latin typeface="Arial" charset="0"/>
                <a:cs typeface="Arial" charset="0"/>
              </a:rPr>
              <a:t>high levels </a:t>
            </a:r>
            <a:r>
              <a:rPr lang="en-US" sz="1600" dirty="0">
                <a:solidFill>
                  <a:srgbClr val="080808"/>
                </a:solidFill>
                <a:latin typeface="Arial" charset="0"/>
                <a:cs typeface="Arial" charset="0"/>
              </a:rPr>
              <a:t>in the S&amp;T tree, the statements are very general conditions that must be implemented. At lower levels in the tree, the tactics represent actions that individuals or small teams will take. </a:t>
            </a:r>
            <a:r>
              <a:rPr lang="en-US" sz="1600" dirty="0" smtClean="0">
                <a:solidFill>
                  <a:srgbClr val="080808"/>
                </a:solidFill>
                <a:latin typeface="Arial" charset="0"/>
                <a:cs typeface="Arial" charset="0"/>
              </a:rPr>
              <a:t>The tactics should be stated as actions. </a:t>
            </a:r>
          </a:p>
          <a:p>
            <a:pPr fontAlgn="base">
              <a:spcBef>
                <a:spcPct val="0"/>
              </a:spcBef>
              <a:spcAft>
                <a:spcPct val="0"/>
              </a:spcAft>
            </a:pPr>
            <a:endParaRPr lang="en-US" sz="1600" dirty="0" smtClean="0">
              <a:solidFill>
                <a:srgbClr val="080808"/>
              </a:solidFill>
              <a:latin typeface="Arial" charset="0"/>
              <a:cs typeface="Arial" charset="0"/>
            </a:endParaRPr>
          </a:p>
          <a:p>
            <a:pPr fontAlgn="base">
              <a:spcBef>
                <a:spcPct val="0"/>
              </a:spcBef>
              <a:spcAft>
                <a:spcPct val="0"/>
              </a:spcAft>
            </a:pPr>
            <a:r>
              <a:rPr lang="en-US" sz="1600" b="1" u="sng" dirty="0" smtClean="0">
                <a:solidFill>
                  <a:srgbClr val="080808"/>
                </a:solidFill>
                <a:latin typeface="Arial" charset="0"/>
                <a:cs typeface="Arial" charset="0"/>
              </a:rPr>
              <a:t>Take Note! </a:t>
            </a:r>
            <a:r>
              <a:rPr lang="en-US" sz="1600" dirty="0" smtClean="0">
                <a:solidFill>
                  <a:srgbClr val="080808"/>
                </a:solidFill>
                <a:latin typeface="Arial" charset="0"/>
                <a:cs typeface="Arial" charset="0"/>
              </a:rPr>
              <a:t>that </a:t>
            </a:r>
            <a:r>
              <a:rPr lang="en-US" sz="1600" dirty="0">
                <a:solidFill>
                  <a:srgbClr val="080808"/>
                </a:solidFill>
                <a:latin typeface="Arial" charset="0"/>
                <a:cs typeface="Arial" charset="0"/>
              </a:rPr>
              <a:t>in order to achieve the tactic, you must have </a:t>
            </a:r>
            <a:r>
              <a:rPr lang="en-US" sz="1600" dirty="0" smtClean="0">
                <a:solidFill>
                  <a:srgbClr val="080808"/>
                </a:solidFill>
                <a:latin typeface="Arial" charset="0"/>
                <a:cs typeface="Arial" charset="0"/>
              </a:rPr>
              <a:t>sufficient, more </a:t>
            </a:r>
            <a:r>
              <a:rPr lang="en-US" sz="1600" dirty="0">
                <a:solidFill>
                  <a:srgbClr val="080808"/>
                </a:solidFill>
                <a:latin typeface="Arial" charset="0"/>
                <a:cs typeface="Arial" charset="0"/>
              </a:rPr>
              <a:t>detailed strategies and </a:t>
            </a:r>
            <a:r>
              <a:rPr lang="en-US" sz="1600" dirty="0" smtClean="0">
                <a:solidFill>
                  <a:srgbClr val="080808"/>
                </a:solidFill>
                <a:latin typeface="Arial" charset="0"/>
                <a:cs typeface="Arial" charset="0"/>
              </a:rPr>
              <a:t>tactics. </a:t>
            </a:r>
            <a:r>
              <a:rPr lang="en-US" sz="1600" dirty="0">
                <a:solidFill>
                  <a:srgbClr val="080808"/>
                </a:solidFill>
                <a:latin typeface="Arial" charset="0"/>
                <a:cs typeface="Arial" charset="0"/>
              </a:rPr>
              <a:t>This note may be in the form of a warning or a reminder of what you must </a:t>
            </a:r>
            <a:r>
              <a:rPr lang="en-US" sz="1600" dirty="0" smtClean="0">
                <a:solidFill>
                  <a:srgbClr val="080808"/>
                </a:solidFill>
                <a:latin typeface="Arial" charset="0"/>
                <a:cs typeface="Arial" charset="0"/>
              </a:rPr>
              <a:t>either consider or achieve </a:t>
            </a:r>
            <a:r>
              <a:rPr lang="en-US" sz="1600" dirty="0">
                <a:solidFill>
                  <a:srgbClr val="080808"/>
                </a:solidFill>
                <a:latin typeface="Arial" charset="0"/>
                <a:cs typeface="Arial" charset="0"/>
              </a:rPr>
              <a:t>at lower </a:t>
            </a:r>
            <a:r>
              <a:rPr lang="en-US" sz="1600" dirty="0" smtClean="0">
                <a:solidFill>
                  <a:srgbClr val="080808"/>
                </a:solidFill>
                <a:latin typeface="Arial" charset="0"/>
                <a:cs typeface="Arial" charset="0"/>
              </a:rPr>
              <a:t>levels to be sufficient to achieve the tactics above. </a:t>
            </a:r>
            <a:r>
              <a:rPr lang="en-US" sz="1600" dirty="0" smtClean="0">
                <a:solidFill>
                  <a:srgbClr val="080808"/>
                </a:solidFill>
                <a:latin typeface="Arial" charset="0"/>
                <a:cs typeface="Arial" charset="0"/>
              </a:rPr>
              <a:t>Click here        to see slide </a:t>
            </a:r>
            <a:r>
              <a:rPr lang="en-US" sz="1600" dirty="0" smtClean="0">
                <a:solidFill>
                  <a:srgbClr val="080808"/>
                </a:solidFill>
                <a:latin typeface="Arial" charset="0"/>
                <a:cs typeface="Arial" charset="0"/>
              </a:rPr>
              <a:t>6 </a:t>
            </a:r>
            <a:r>
              <a:rPr lang="en-US" sz="1600" dirty="0" smtClean="0">
                <a:solidFill>
                  <a:srgbClr val="080808"/>
                </a:solidFill>
                <a:latin typeface="Arial" charset="0"/>
                <a:cs typeface="Arial" charset="0"/>
              </a:rPr>
              <a:t>for an example.</a:t>
            </a: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endParaRPr lang="en-US" sz="1600" dirty="0" smtClean="0">
              <a:solidFill>
                <a:srgbClr val="080808"/>
              </a:solidFill>
              <a:latin typeface="Arial" charset="0"/>
              <a:cs typeface="Arial" charset="0"/>
            </a:endParaRPr>
          </a:p>
          <a:p>
            <a:pPr fontAlgn="base">
              <a:spcBef>
                <a:spcPct val="0"/>
              </a:spcBef>
              <a:spcAft>
                <a:spcPct val="0"/>
              </a:spcAft>
            </a:pPr>
            <a:r>
              <a:rPr lang="en-US" sz="1600" b="1" u="sng" dirty="0" smtClean="0">
                <a:solidFill>
                  <a:srgbClr val="080808"/>
                </a:solidFill>
                <a:latin typeface="Arial" charset="0"/>
                <a:cs typeface="Arial" charset="0"/>
              </a:rPr>
              <a:t>Strategy</a:t>
            </a:r>
            <a:r>
              <a:rPr lang="en-US" sz="1600" b="1" u="sng" dirty="0">
                <a:solidFill>
                  <a:srgbClr val="080808"/>
                </a:solidFill>
                <a:latin typeface="Arial" charset="0"/>
                <a:cs typeface="Arial" charset="0"/>
              </a:rPr>
              <a:t> </a:t>
            </a:r>
            <a:r>
              <a:rPr lang="en-US" sz="1600" b="1" u="sng" dirty="0" smtClean="0">
                <a:solidFill>
                  <a:srgbClr val="080808"/>
                </a:solidFill>
                <a:latin typeface="Arial" charset="0"/>
                <a:cs typeface="Arial" charset="0"/>
              </a:rPr>
              <a:t>Assumptions</a:t>
            </a:r>
            <a:r>
              <a:rPr lang="en-US" sz="1600" dirty="0">
                <a:solidFill>
                  <a:srgbClr val="080808"/>
                </a:solidFill>
                <a:latin typeface="Arial" charset="0"/>
                <a:cs typeface="Arial" charset="0"/>
              </a:rPr>
              <a:t> </a:t>
            </a:r>
            <a:r>
              <a:rPr lang="en-US" sz="1600" dirty="0" smtClean="0">
                <a:solidFill>
                  <a:srgbClr val="080808"/>
                </a:solidFill>
                <a:latin typeface="Arial" charset="0"/>
                <a:cs typeface="Arial" charset="0"/>
              </a:rPr>
              <a:t>are </a:t>
            </a:r>
            <a:r>
              <a:rPr lang="en-US" sz="1600" dirty="0">
                <a:solidFill>
                  <a:srgbClr val="080808"/>
                </a:solidFill>
                <a:latin typeface="Arial" charset="0"/>
                <a:cs typeface="Arial" charset="0"/>
              </a:rPr>
              <a:t>found in every box below the first level, which explains why the </a:t>
            </a:r>
            <a:r>
              <a:rPr lang="en-US" sz="1600" dirty="0" smtClean="0">
                <a:solidFill>
                  <a:srgbClr val="080808"/>
                </a:solidFill>
                <a:latin typeface="Arial" charset="0"/>
                <a:cs typeface="Arial" charset="0"/>
              </a:rPr>
              <a:t>chosen strategy </a:t>
            </a:r>
            <a:r>
              <a:rPr lang="en-US" sz="1600" dirty="0">
                <a:solidFill>
                  <a:srgbClr val="080808"/>
                </a:solidFill>
                <a:latin typeface="Arial" charset="0"/>
                <a:cs typeface="Arial" charset="0"/>
              </a:rPr>
              <a:t>is necessary or why the strategy takes a given direction. </a:t>
            </a:r>
            <a:r>
              <a:rPr lang="en-US" sz="1600" dirty="0" smtClean="0">
                <a:solidFill>
                  <a:srgbClr val="080808"/>
                </a:solidFill>
                <a:latin typeface="Arial" charset="0"/>
                <a:cs typeface="Arial" charset="0"/>
              </a:rPr>
              <a:t>Click here       to see slide </a:t>
            </a:r>
            <a:r>
              <a:rPr lang="en-US" sz="1600" dirty="0">
                <a:solidFill>
                  <a:srgbClr val="080808"/>
                </a:solidFill>
                <a:latin typeface="Arial" charset="0"/>
                <a:cs typeface="Arial" charset="0"/>
              </a:rPr>
              <a:t>6</a:t>
            </a:r>
            <a:r>
              <a:rPr lang="en-US" sz="1600" dirty="0" smtClean="0">
                <a:solidFill>
                  <a:srgbClr val="080808"/>
                </a:solidFill>
                <a:latin typeface="Arial" charset="0"/>
                <a:cs typeface="Arial" charset="0"/>
              </a:rPr>
              <a:t> </a:t>
            </a:r>
            <a:r>
              <a:rPr lang="en-US" sz="1600" dirty="0" smtClean="0">
                <a:solidFill>
                  <a:srgbClr val="080808"/>
                </a:solidFill>
                <a:latin typeface="Arial" charset="0"/>
                <a:cs typeface="Arial" charset="0"/>
              </a:rPr>
              <a:t>as an example.</a:t>
            </a: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Use your down arrow to advance to the next slide of instruction.</a:t>
            </a:r>
            <a:endParaRPr lang="en-US" sz="1600" dirty="0">
              <a:solidFill>
                <a:srgbClr val="080808"/>
              </a:solidFill>
              <a:latin typeface="Arial" charset="0"/>
              <a:cs typeface="Arial" charset="0"/>
            </a:endParaRPr>
          </a:p>
        </p:txBody>
      </p:sp>
      <p:sp>
        <p:nvSpPr>
          <p:cNvPr id="8" name="AutoShape 23">
            <a:hlinkClick r:id="rId4" action="ppaction://hlinksldjump" highlightClick="1"/>
          </p:cNvPr>
          <p:cNvSpPr>
            <a:spLocks noChangeArrowheads="1"/>
          </p:cNvSpPr>
          <p:nvPr/>
        </p:nvSpPr>
        <p:spPr bwMode="auto">
          <a:xfrm>
            <a:off x="1295400" y="4114800"/>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9" name="AutoShape 23">
            <a:hlinkClick r:id="rId4" action="ppaction://hlinksldjump" highlightClick="1"/>
          </p:cNvPr>
          <p:cNvSpPr>
            <a:spLocks noChangeArrowheads="1"/>
          </p:cNvSpPr>
          <p:nvPr/>
        </p:nvSpPr>
        <p:spPr bwMode="auto">
          <a:xfrm>
            <a:off x="7882468" y="5071533"/>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Tree>
    <p:extLst>
      <p:ext uri="{BB962C8B-B14F-4D97-AF65-F5344CB8AC3E}">
        <p14:creationId xmlns:p14="http://schemas.microsoft.com/office/powerpoint/2010/main" val="983350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0"/>
            <a:ext cx="9144000" cy="371475"/>
          </a:xfrm>
          <a:prstGeom prst="rect">
            <a:avLst/>
          </a:prstGeom>
          <a:solidFill>
            <a:schemeClr val="accent5">
              <a:lumMod val="75000"/>
              <a:alpha val="83000"/>
            </a:schemeClr>
          </a:solidFill>
          <a:ln w="9525" algn="ctr">
            <a:solidFill>
              <a:schemeClr val="tx1"/>
            </a:solidFill>
            <a:miter lim="800000"/>
            <a:headEnd/>
            <a:tailEnd/>
          </a:ln>
          <a:effectLst/>
        </p:spPr>
        <p:txBody>
          <a:bodyPr wrap="none" anchor="ctr"/>
          <a:lstStyle/>
          <a:p>
            <a:pPr fontAlgn="base">
              <a:spcBef>
                <a:spcPct val="0"/>
              </a:spcBef>
              <a:spcAft>
                <a:spcPct val="0"/>
              </a:spcAft>
            </a:pPr>
            <a:endParaRPr lang="en-US" sz="1600">
              <a:solidFill>
                <a:srgbClr val="080808"/>
              </a:solidFill>
              <a:latin typeface="Arial" charset="0"/>
              <a:cs typeface="Arial" charset="0"/>
            </a:endParaRPr>
          </a:p>
        </p:txBody>
      </p:sp>
      <p:sp>
        <p:nvSpPr>
          <p:cNvPr id="99343" name="Line 15"/>
          <p:cNvSpPr>
            <a:spLocks noChangeShapeType="1"/>
          </p:cNvSpPr>
          <p:nvPr/>
        </p:nvSpPr>
        <p:spPr bwMode="auto">
          <a:xfrm>
            <a:off x="0" y="381000"/>
            <a:ext cx="914400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600">
              <a:solidFill>
                <a:srgbClr val="080808"/>
              </a:solidFill>
              <a:latin typeface="Arial" charset="0"/>
              <a:cs typeface="Arial" charset="0"/>
            </a:endParaRPr>
          </a:p>
        </p:txBody>
      </p:sp>
      <p:sp>
        <p:nvSpPr>
          <p:cNvPr id="99345" name="Text Box 17"/>
          <p:cNvSpPr txBox="1">
            <a:spLocks noChangeArrowheads="1"/>
          </p:cNvSpPr>
          <p:nvPr/>
        </p:nvSpPr>
        <p:spPr bwMode="auto">
          <a:xfrm>
            <a:off x="3591989" y="0"/>
            <a:ext cx="1839153" cy="369332"/>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b="1" dirty="0" smtClean="0">
                <a:solidFill>
                  <a:srgbClr val="080808"/>
                </a:solidFill>
                <a:latin typeface="Arial" charset="0"/>
                <a:cs typeface="Arial" charset="0"/>
              </a:rPr>
              <a:t>Instructions - 4</a:t>
            </a:r>
            <a:endParaRPr lang="en-US" dirty="0">
              <a:solidFill>
                <a:srgbClr val="080808"/>
              </a:solidFill>
              <a:latin typeface="Arial" charset="0"/>
              <a:cs typeface="Arial" charset="0"/>
            </a:endParaRPr>
          </a:p>
        </p:txBody>
      </p:sp>
      <p:sp>
        <p:nvSpPr>
          <p:cNvPr id="99350" name="Rectangle 22"/>
          <p:cNvSpPr>
            <a:spLocks noGrp="1" noChangeArrowheads="1"/>
          </p:cNvSpPr>
          <p:nvPr>
            <p:ph type="title"/>
          </p:nvPr>
        </p:nvSpPr>
        <p:spPr>
          <a:xfrm>
            <a:off x="9525" y="11112"/>
            <a:ext cx="1465263" cy="350837"/>
          </a:xfrm>
          <a:solidFill>
            <a:srgbClr val="FFFFFF"/>
          </a:solidFill>
        </p:spPr>
        <p:txBody>
          <a:bodyPr/>
          <a:lstStyle/>
          <a:p>
            <a:pPr algn="ctr"/>
            <a:r>
              <a:rPr lang="en-US" sz="2000" dirty="0" smtClean="0">
                <a:latin typeface="Arial" charset="0"/>
              </a:rPr>
              <a:t> </a:t>
            </a:r>
            <a:endParaRPr lang="en-US" sz="2000" dirty="0">
              <a:latin typeface="Arial" charset="0"/>
            </a:endParaRPr>
          </a:p>
        </p:txBody>
      </p:sp>
      <p:sp>
        <p:nvSpPr>
          <p:cNvPr id="24" name="AutoShape 23">
            <a:hlinkClick r:id="rId3" action="ppaction://hlinksldjump" highlightClick="1"/>
          </p:cNvPr>
          <p:cNvSpPr>
            <a:spLocks noChangeArrowheads="1"/>
          </p:cNvSpPr>
          <p:nvPr/>
        </p:nvSpPr>
        <p:spPr bwMode="auto">
          <a:xfrm>
            <a:off x="8693150" y="6402388"/>
            <a:ext cx="457200" cy="455612"/>
          </a:xfrm>
          <a:prstGeom prst="actionButtonBackPrevious">
            <a:avLst/>
          </a:prstGeom>
          <a:solidFill>
            <a:schemeClr val="accent5">
              <a:lumMod val="75000"/>
            </a:schemeClr>
          </a:solidFill>
          <a:ln w="19050">
            <a:noFill/>
            <a:prstDash val="sysDot"/>
            <a:miter lim="800000"/>
            <a:headEnd/>
            <a:tailEnd/>
          </a:ln>
          <a:effectLst/>
        </p:spPr>
        <p:txBody>
          <a:bodyPr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3" name="Rectangle 2"/>
          <p:cNvSpPr/>
          <p:nvPr/>
        </p:nvSpPr>
        <p:spPr>
          <a:xfrm>
            <a:off x="183444" y="579072"/>
            <a:ext cx="8777112" cy="4278094"/>
          </a:xfrm>
          <a:prstGeom prst="rect">
            <a:avLst/>
          </a:prstGeom>
        </p:spPr>
        <p:txBody>
          <a:bodyPr wrap="square">
            <a:spAutoFit/>
          </a:bodyPr>
          <a:lstStyle/>
          <a:p>
            <a:pPr fontAlgn="base">
              <a:spcBef>
                <a:spcPct val="0"/>
              </a:spcBef>
              <a:spcAft>
                <a:spcPct val="0"/>
              </a:spcAft>
            </a:pPr>
            <a:r>
              <a:rPr lang="en-US" sz="1600" b="1" u="sng" dirty="0" smtClean="0">
                <a:solidFill>
                  <a:srgbClr val="080808"/>
                </a:solidFill>
                <a:latin typeface="Arial" charset="0"/>
                <a:cs typeface="Arial" charset="0"/>
              </a:rPr>
              <a:t>Sequence and Content of Implementation:</a:t>
            </a:r>
            <a:r>
              <a:rPr lang="en-US" sz="1600" dirty="0" smtClean="0">
                <a:solidFill>
                  <a:srgbClr val="080808"/>
                </a:solidFill>
                <a:latin typeface="Arial" charset="0"/>
                <a:cs typeface="Arial" charset="0"/>
              </a:rPr>
              <a:t> Generally, this strategy and tactics tree is implemented from the left side to the right side, one box at a time. </a:t>
            </a:r>
            <a:endParaRPr lang="en-US" sz="1600" dirty="0" smtClean="0">
              <a:solidFill>
                <a:srgbClr val="080808"/>
              </a:solidFill>
              <a:latin typeface="Arial" charset="0"/>
              <a:cs typeface="Arial" charset="0"/>
            </a:endParaRP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This document is a generic </a:t>
            </a:r>
            <a:r>
              <a:rPr lang="en-US" sz="1600" dirty="0" smtClean="0">
                <a:solidFill>
                  <a:srgbClr val="080808"/>
                </a:solidFill>
                <a:latin typeface="Arial" charset="0"/>
                <a:cs typeface="Arial" charset="0"/>
              </a:rPr>
              <a:t>document for implementing the Multi-Project Management solution described in the book by Kendall and Austin, “Advanced Multi-Project Management”. </a:t>
            </a:r>
            <a:r>
              <a:rPr lang="en-US" sz="1600" dirty="0" smtClean="0">
                <a:solidFill>
                  <a:srgbClr val="080808"/>
                </a:solidFill>
                <a:latin typeface="Arial" charset="0"/>
                <a:cs typeface="Arial" charset="0"/>
              </a:rPr>
              <a:t>There is no such thing as a generic company. </a:t>
            </a:r>
            <a:r>
              <a:rPr lang="en-US" sz="1600" dirty="0" smtClean="0">
                <a:solidFill>
                  <a:srgbClr val="080808"/>
                </a:solidFill>
                <a:latin typeface="Arial" charset="0"/>
                <a:cs typeface="Arial" charset="0"/>
              </a:rPr>
              <a:t>Therefore, the specific decisions made during the “Design” stages of implementation (sections 3.3 and 3.4 of this strategy) are unique to each organization. While they encompass the generic goals, they often contain customized versions of the elements described in the book.</a:t>
            </a:r>
            <a:endParaRPr lang="en-US" sz="1600" dirty="0" smtClean="0">
              <a:solidFill>
                <a:srgbClr val="080808"/>
              </a:solidFill>
              <a:latin typeface="Arial" charset="0"/>
              <a:cs typeface="Arial" charset="0"/>
            </a:endParaRP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Your </a:t>
            </a:r>
            <a:r>
              <a:rPr lang="en-US" sz="1600" dirty="0" smtClean="0">
                <a:solidFill>
                  <a:srgbClr val="080808"/>
                </a:solidFill>
                <a:latin typeface="Arial" charset="0"/>
                <a:cs typeface="Arial" charset="0"/>
              </a:rPr>
              <a:t>feedback is welcome. </a:t>
            </a:r>
            <a:r>
              <a:rPr lang="en-US" sz="1600" dirty="0" smtClean="0">
                <a:solidFill>
                  <a:srgbClr val="080808"/>
                </a:solidFill>
                <a:latin typeface="Arial" charset="0"/>
                <a:cs typeface="Arial" charset="0"/>
              </a:rPr>
              <a:t>Please email to </a:t>
            </a:r>
            <a:r>
              <a:rPr lang="en-US" sz="1600" dirty="0" smtClean="0">
                <a:solidFill>
                  <a:srgbClr val="080808"/>
                </a:solidFill>
                <a:latin typeface="Arial" charset="0"/>
                <a:cs typeface="Arial" charset="0"/>
                <a:hlinkClick r:id="rId4"/>
              </a:rPr>
              <a:t>Gerryikendall@tocinternational.com</a:t>
            </a:r>
            <a:r>
              <a:rPr lang="en-US" sz="1600" dirty="0" smtClean="0">
                <a:solidFill>
                  <a:srgbClr val="080808"/>
                </a:solidFill>
                <a:latin typeface="Arial" charset="0"/>
                <a:cs typeface="Arial" charset="0"/>
              </a:rPr>
              <a:t>.</a:t>
            </a:r>
          </a:p>
          <a:p>
            <a:pPr fontAlgn="base">
              <a:spcBef>
                <a:spcPct val="0"/>
              </a:spcBef>
              <a:spcAft>
                <a:spcPct val="0"/>
              </a:spcAft>
            </a:pPr>
            <a:endParaRPr lang="en-US" sz="1600" dirty="0">
              <a:solidFill>
                <a:srgbClr val="080808"/>
              </a:solidFill>
              <a:latin typeface="Arial" charset="0"/>
              <a:cs typeface="Arial" charset="0"/>
            </a:endParaRPr>
          </a:p>
          <a:p>
            <a:pPr fontAlgn="base">
              <a:spcBef>
                <a:spcPct val="0"/>
              </a:spcBef>
              <a:spcAft>
                <a:spcPct val="0"/>
              </a:spcAft>
            </a:pPr>
            <a:r>
              <a:rPr lang="en-US" sz="1600" dirty="0" smtClean="0">
                <a:solidFill>
                  <a:srgbClr val="080808"/>
                </a:solidFill>
                <a:latin typeface="Arial" charset="0"/>
                <a:cs typeface="Arial" charset="0"/>
              </a:rPr>
              <a:t>Our organization develops customized strategy and tactics trees through an assessment process, to identify the organization’s biggest leverage point and facilitation of the senior management team to customize a pre-developed strategy. We also offer implementation services, with a portion of fees tied to results. You may reach us in the United States, eastern time zone, at +865-430-3128.</a:t>
            </a:r>
          </a:p>
        </p:txBody>
      </p:sp>
    </p:spTree>
    <p:extLst>
      <p:ext uri="{BB962C8B-B14F-4D97-AF65-F5344CB8AC3E}">
        <p14:creationId xmlns:p14="http://schemas.microsoft.com/office/powerpoint/2010/main" val="2792011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812800" y="1593850"/>
            <a:ext cx="8093075" cy="4603750"/>
          </a:xfrm>
        </p:spPr>
        <p:txBody>
          <a:bodyPr/>
          <a:lstStyle/>
          <a:p>
            <a:r>
              <a:rPr lang="en-US" sz="1800" b="1" dirty="0" smtClean="0"/>
              <a:t>S&amp;T</a:t>
            </a:r>
            <a:r>
              <a:rPr lang="en-US" sz="1800" dirty="0" smtClean="0"/>
              <a:t> – Strategy and Tactics (everything in this PowerPoint file)</a:t>
            </a:r>
          </a:p>
          <a:p>
            <a:r>
              <a:rPr lang="en-US" sz="1800" b="1" dirty="0" smtClean="0"/>
              <a:t>T</a:t>
            </a:r>
            <a:r>
              <a:rPr lang="en-US" sz="1800" dirty="0" smtClean="0"/>
              <a:t> – Throughput: Revenue received from customers minus directly variable expenses paid to outside </a:t>
            </a:r>
            <a:r>
              <a:rPr lang="en-US" sz="1800" dirty="0" smtClean="0"/>
              <a:t>vendors. Or in a not-for-profit organization, it is an expression of goal units. Increasing T much faster than OE (see below) should be the result of doing more projects faster than ever before.</a:t>
            </a:r>
            <a:endParaRPr lang="en-US" sz="1800" dirty="0" smtClean="0"/>
          </a:p>
          <a:p>
            <a:r>
              <a:rPr lang="en-US" sz="1800" b="1" dirty="0" smtClean="0"/>
              <a:t>OE</a:t>
            </a:r>
            <a:r>
              <a:rPr lang="en-US" sz="1800" dirty="0" smtClean="0"/>
              <a:t> – Operating Expense: All expenses paid during the year, including salaries</a:t>
            </a:r>
          </a:p>
          <a:p>
            <a:r>
              <a:rPr lang="en-US" sz="1800" b="1" dirty="0" smtClean="0"/>
              <a:t>I</a:t>
            </a:r>
            <a:r>
              <a:rPr lang="en-US" sz="1800" dirty="0" smtClean="0"/>
              <a:t> – Investment, including all capital investment and inventories</a:t>
            </a:r>
          </a:p>
          <a:p>
            <a:r>
              <a:rPr lang="en-US" sz="1800" b="1" dirty="0" smtClean="0"/>
              <a:t>NP</a:t>
            </a:r>
            <a:r>
              <a:rPr lang="en-US" sz="1800" dirty="0" smtClean="0"/>
              <a:t> – Net Profit: T - </a:t>
            </a:r>
            <a:r>
              <a:rPr lang="en-US" sz="1800" dirty="0" smtClean="0"/>
              <a:t>OE</a:t>
            </a:r>
          </a:p>
          <a:p>
            <a:r>
              <a:rPr lang="en-US" sz="1800" b="1" dirty="0" smtClean="0"/>
              <a:t>DCE</a:t>
            </a:r>
            <a:r>
              <a:rPr lang="en-US" sz="1800" dirty="0" smtClean="0"/>
              <a:t> – Decisive Competitive Edge: A combination of marketing and sales capabilities, supported by outstanding operational performance in one factor, which allows you to choose customers at will rather than customers choosing you. This is typically a 5 year plus advantage. This is the purpose of an S&amp;T, and should be an outcome of implementing more projects faster than ever before.</a:t>
            </a:r>
          </a:p>
        </p:txBody>
      </p:sp>
    </p:spTree>
    <p:extLst>
      <p:ext uri="{BB962C8B-B14F-4D97-AF65-F5344CB8AC3E}">
        <p14:creationId xmlns:p14="http://schemas.microsoft.com/office/powerpoint/2010/main" val="3710306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45"/>
          <p:cNvSpPr>
            <a:spLocks noChangeArrowheads="1"/>
          </p:cNvSpPr>
          <p:nvPr/>
        </p:nvSpPr>
        <p:spPr bwMode="auto">
          <a:xfrm>
            <a:off x="3212887" y="4337949"/>
            <a:ext cx="4272388" cy="1877543"/>
          </a:xfrm>
          <a:prstGeom prst="rect">
            <a:avLst/>
          </a:prstGeom>
          <a:solidFill>
            <a:schemeClr val="bg1">
              <a:lumMod val="50000"/>
            </a:schemeClr>
          </a:solidFill>
          <a:ln w="9525">
            <a:solidFill>
              <a:schemeClr val="tx1"/>
            </a:solidFill>
            <a:miter lim="800000"/>
            <a:headEnd/>
            <a:tailEnd/>
          </a:ln>
        </p:spPr>
        <p:txBody>
          <a:bodyPr wrap="none" anchor="ctr"/>
          <a:lstStyle/>
          <a:p>
            <a:endParaRPr lang="en-US"/>
          </a:p>
        </p:txBody>
      </p:sp>
      <p:sp>
        <p:nvSpPr>
          <p:cNvPr id="95" name="Rectangle 45"/>
          <p:cNvSpPr>
            <a:spLocks noChangeArrowheads="1"/>
          </p:cNvSpPr>
          <p:nvPr/>
        </p:nvSpPr>
        <p:spPr bwMode="auto">
          <a:xfrm>
            <a:off x="1619345" y="4336618"/>
            <a:ext cx="1533687" cy="1877543"/>
          </a:xfrm>
          <a:prstGeom prst="rect">
            <a:avLst/>
          </a:prstGeom>
          <a:solidFill>
            <a:schemeClr val="bg1">
              <a:lumMod val="50000"/>
            </a:schemeClr>
          </a:solidFill>
          <a:ln w="9525">
            <a:solidFill>
              <a:schemeClr val="tx1"/>
            </a:solidFill>
            <a:miter lim="800000"/>
            <a:headEnd/>
            <a:tailEnd/>
          </a:ln>
        </p:spPr>
        <p:txBody>
          <a:bodyPr wrap="none" anchor="ctr"/>
          <a:lstStyle/>
          <a:p>
            <a:endParaRPr lang="en-US"/>
          </a:p>
        </p:txBody>
      </p:sp>
      <p:sp>
        <p:nvSpPr>
          <p:cNvPr id="2" name="Rectangle 45"/>
          <p:cNvSpPr>
            <a:spLocks noChangeArrowheads="1"/>
          </p:cNvSpPr>
          <p:nvPr/>
        </p:nvSpPr>
        <p:spPr bwMode="auto">
          <a:xfrm>
            <a:off x="183841" y="4334566"/>
            <a:ext cx="1387783" cy="1877543"/>
          </a:xfrm>
          <a:prstGeom prst="rect">
            <a:avLst/>
          </a:prstGeom>
          <a:solidFill>
            <a:schemeClr val="bg1">
              <a:lumMod val="50000"/>
            </a:schemeClr>
          </a:solidFill>
          <a:ln w="9525">
            <a:solidFill>
              <a:schemeClr val="tx1"/>
            </a:solidFill>
            <a:miter lim="800000"/>
            <a:headEnd/>
            <a:tailEnd/>
          </a:ln>
        </p:spPr>
        <p:txBody>
          <a:bodyPr wrap="none" anchor="ctr"/>
          <a:lstStyle/>
          <a:p>
            <a:endParaRPr lang="en-US"/>
          </a:p>
        </p:txBody>
      </p:sp>
      <p:sp>
        <p:nvSpPr>
          <p:cNvPr id="3" name="Rectangle 57"/>
          <p:cNvSpPr>
            <a:spLocks noChangeArrowheads="1"/>
          </p:cNvSpPr>
          <p:nvPr/>
        </p:nvSpPr>
        <p:spPr bwMode="auto">
          <a:xfrm>
            <a:off x="7548114" y="4334566"/>
            <a:ext cx="1453996" cy="1877543"/>
          </a:xfrm>
          <a:prstGeom prst="rect">
            <a:avLst/>
          </a:prstGeom>
          <a:solidFill>
            <a:schemeClr val="bg1">
              <a:lumMod val="50000"/>
            </a:schemeClr>
          </a:solidFill>
          <a:ln w="9525" algn="ctr">
            <a:solidFill>
              <a:schemeClr val="tx1"/>
            </a:solidFill>
            <a:miter lim="800000"/>
            <a:headEnd/>
            <a:tailEnd/>
          </a:ln>
        </p:spPr>
        <p:txBody>
          <a:bodyPr wrap="none" anchor="ctr"/>
          <a:lstStyle/>
          <a:p>
            <a:endParaRPr lang="en-US"/>
          </a:p>
        </p:txBody>
      </p:sp>
      <p:sp>
        <p:nvSpPr>
          <p:cNvPr id="4" name="Text Box 37">
            <a:hlinkClick r:id="rId2" action="ppaction://hlinksldjump"/>
          </p:cNvPr>
          <p:cNvSpPr txBox="1">
            <a:spLocks noChangeArrowheads="1"/>
          </p:cNvSpPr>
          <p:nvPr/>
        </p:nvSpPr>
        <p:spPr bwMode="auto">
          <a:xfrm>
            <a:off x="3212887" y="901309"/>
            <a:ext cx="2279712" cy="1204717"/>
          </a:xfrm>
          <a:prstGeom prst="rect">
            <a:avLst/>
          </a:prstGeom>
          <a:solidFill>
            <a:schemeClr val="bg1">
              <a:lumMod val="85000"/>
            </a:schemeClr>
          </a:solidFill>
          <a:ln w="9525" algn="ctr">
            <a:solidFill>
              <a:schemeClr val="tx1"/>
            </a:solidFill>
            <a:miter lim="800000"/>
            <a:headEnd/>
            <a:tailEnd/>
          </a:ln>
          <a:effectLst>
            <a:prstShdw prst="shdw17" dist="17961" dir="13500000">
              <a:srgbClr val="7A995C"/>
            </a:prstShdw>
          </a:effectLst>
        </p:spPr>
        <p:txBody>
          <a:bodyPr wrap="square" lIns="95787" tIns="47893" rIns="95787" bIns="47893">
            <a:spAutoFit/>
          </a:bodyPr>
          <a:lstStyle/>
          <a:p>
            <a:pPr algn="ctr" defTabSz="957263">
              <a:spcBef>
                <a:spcPct val="50000"/>
              </a:spcBef>
            </a:pPr>
            <a:r>
              <a:rPr lang="en-US" dirty="0" smtClean="0"/>
              <a:t>1.0</a:t>
            </a:r>
            <a:endParaRPr lang="en-US" dirty="0"/>
          </a:p>
          <a:p>
            <a:pPr algn="ctr" defTabSz="957263"/>
            <a:r>
              <a:rPr lang="en-US" dirty="0" smtClean="0"/>
              <a:t>Multi-Project Management</a:t>
            </a:r>
          </a:p>
          <a:p>
            <a:pPr algn="ctr" defTabSz="957263"/>
            <a:r>
              <a:rPr lang="en-US" dirty="0" smtClean="0"/>
              <a:t>Vision</a:t>
            </a:r>
            <a:endParaRPr lang="en-US" dirty="0"/>
          </a:p>
        </p:txBody>
      </p:sp>
      <p:sp>
        <p:nvSpPr>
          <p:cNvPr id="5" name="Rectangle 39"/>
          <p:cNvSpPr>
            <a:spLocks noChangeArrowheads="1"/>
          </p:cNvSpPr>
          <p:nvPr/>
        </p:nvSpPr>
        <p:spPr bwMode="auto">
          <a:xfrm>
            <a:off x="88593" y="2207624"/>
            <a:ext cx="8503866" cy="1665024"/>
          </a:xfrm>
          <a:prstGeom prst="rect">
            <a:avLst/>
          </a:prstGeom>
          <a:solidFill>
            <a:schemeClr val="bg1">
              <a:lumMod val="50000"/>
            </a:schemeClr>
          </a:solidFill>
          <a:ln w="9525" algn="ctr">
            <a:solidFill>
              <a:schemeClr val="tx1"/>
            </a:solidFill>
            <a:miter lim="800000"/>
            <a:headEnd/>
            <a:tailEnd/>
          </a:ln>
        </p:spPr>
        <p:txBody>
          <a:bodyPr wrap="none" anchor="ctr"/>
          <a:lstStyle/>
          <a:p>
            <a:endParaRPr lang="en-US"/>
          </a:p>
        </p:txBody>
      </p:sp>
      <p:sp>
        <p:nvSpPr>
          <p:cNvPr id="6" name="Text Box 40">
            <a:hlinkClick r:id="rId3" action="ppaction://hlinksldjump"/>
          </p:cNvPr>
          <p:cNvSpPr txBox="1">
            <a:spLocks noChangeArrowheads="1"/>
          </p:cNvSpPr>
          <p:nvPr/>
        </p:nvSpPr>
        <p:spPr bwMode="auto">
          <a:xfrm>
            <a:off x="187827" y="2920138"/>
            <a:ext cx="1928648" cy="8046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wrap="square" lIns="95787" tIns="47893" rIns="95787" bIns="47893">
            <a:spAutoFit/>
          </a:bodyPr>
          <a:lstStyle/>
          <a:p>
            <a:pPr algn="ctr" defTabSz="957263">
              <a:spcBef>
                <a:spcPct val="50000"/>
              </a:spcBef>
            </a:pPr>
            <a:r>
              <a:rPr lang="en-US" dirty="0" smtClean="0"/>
              <a:t>2.1</a:t>
            </a:r>
            <a:endParaRPr lang="en-US" dirty="0"/>
          </a:p>
          <a:p>
            <a:pPr algn="ctr" defTabSz="957263"/>
            <a:r>
              <a:rPr lang="en-US" sz="1400" dirty="0" smtClean="0"/>
              <a:t>Implementation Team &amp; Rules of Engagement</a:t>
            </a:r>
            <a:endParaRPr lang="en-US" sz="1400" dirty="0"/>
          </a:p>
        </p:txBody>
      </p:sp>
      <p:sp>
        <p:nvSpPr>
          <p:cNvPr id="7" name="Text Box 41">
            <a:hlinkClick r:id="rId4" action="ppaction://hlinksldjump"/>
          </p:cNvPr>
          <p:cNvSpPr txBox="1">
            <a:spLocks noChangeArrowheads="1"/>
          </p:cNvSpPr>
          <p:nvPr/>
        </p:nvSpPr>
        <p:spPr bwMode="auto">
          <a:xfrm>
            <a:off x="2502241" y="2920138"/>
            <a:ext cx="1595889" cy="8046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wrap="square" lIns="95787" tIns="47893" rIns="95787" bIns="47893">
            <a:spAutoFit/>
          </a:bodyPr>
          <a:lstStyle/>
          <a:p>
            <a:pPr algn="ctr" defTabSz="957263">
              <a:spcBef>
                <a:spcPct val="50000"/>
              </a:spcBef>
            </a:pPr>
            <a:r>
              <a:rPr lang="en-US" dirty="0" smtClean="0"/>
              <a:t>2.2</a:t>
            </a:r>
            <a:endParaRPr lang="en-US" dirty="0"/>
          </a:p>
          <a:p>
            <a:pPr algn="ctr" defTabSz="957263"/>
            <a:r>
              <a:rPr lang="en-US" sz="1400" dirty="0" smtClean="0"/>
              <a:t>Technical &amp; managerial design</a:t>
            </a:r>
            <a:endParaRPr lang="en-US" sz="1400" dirty="0"/>
          </a:p>
        </p:txBody>
      </p:sp>
      <p:cxnSp>
        <p:nvCxnSpPr>
          <p:cNvPr id="8" name="AutoShape 42"/>
          <p:cNvCxnSpPr>
            <a:cxnSpLocks noChangeShapeType="1"/>
            <a:stCxn id="7" idx="0"/>
            <a:endCxn id="4" idx="2"/>
          </p:cNvCxnSpPr>
          <p:nvPr/>
        </p:nvCxnSpPr>
        <p:spPr bwMode="auto">
          <a:xfrm rot="5400000" flipH="1" flipV="1">
            <a:off x="3419408" y="1986804"/>
            <a:ext cx="814112" cy="1052557"/>
          </a:xfrm>
          <a:prstGeom prst="bentConnector3">
            <a:avLst>
              <a:gd name="adj1" fmla="val 77112"/>
            </a:avLst>
          </a:prstGeom>
          <a:noFill/>
          <a:ln w="38100">
            <a:solidFill>
              <a:schemeClr val="tx1"/>
            </a:solidFill>
            <a:miter lim="800000"/>
            <a:headEnd/>
            <a:tailEnd type="triangle" w="med" len="med"/>
          </a:ln>
        </p:spPr>
      </p:cxnSp>
      <p:cxnSp>
        <p:nvCxnSpPr>
          <p:cNvPr id="9" name="AutoShape 43"/>
          <p:cNvCxnSpPr>
            <a:cxnSpLocks noChangeShapeType="1"/>
            <a:stCxn id="6" idx="0"/>
            <a:endCxn id="4" idx="2"/>
          </p:cNvCxnSpPr>
          <p:nvPr/>
        </p:nvCxnSpPr>
        <p:spPr bwMode="auto">
          <a:xfrm rot="5400000" flipH="1" flipV="1">
            <a:off x="2345391" y="912786"/>
            <a:ext cx="814112" cy="3200592"/>
          </a:xfrm>
          <a:prstGeom prst="bentConnector3">
            <a:avLst>
              <a:gd name="adj1" fmla="val 77112"/>
            </a:avLst>
          </a:prstGeom>
          <a:noFill/>
          <a:ln w="38100">
            <a:solidFill>
              <a:schemeClr val="tx1"/>
            </a:solidFill>
            <a:miter lim="800000"/>
            <a:headEnd/>
            <a:tailEnd type="triangle" w="med" len="med"/>
          </a:ln>
        </p:spPr>
      </p:cxnSp>
      <p:sp>
        <p:nvSpPr>
          <p:cNvPr id="10" name="Text Box 44"/>
          <p:cNvSpPr txBox="1">
            <a:spLocks noChangeArrowheads="1"/>
          </p:cNvSpPr>
          <p:nvPr/>
        </p:nvSpPr>
        <p:spPr bwMode="auto">
          <a:xfrm>
            <a:off x="187827" y="2471359"/>
            <a:ext cx="1913963" cy="369332"/>
          </a:xfrm>
          <a:prstGeom prst="rect">
            <a:avLst/>
          </a:prstGeom>
          <a:solidFill>
            <a:schemeClr val="bg1"/>
          </a:solidFill>
          <a:ln w="9525">
            <a:solidFill>
              <a:schemeClr val="tx1"/>
            </a:solidFill>
            <a:miter lim="800000"/>
            <a:headEnd/>
            <a:tailEnd/>
          </a:ln>
        </p:spPr>
        <p:txBody>
          <a:bodyPr wrap="square">
            <a:spAutoFit/>
          </a:bodyPr>
          <a:lstStyle/>
          <a:p>
            <a:pPr algn="ctr"/>
            <a:r>
              <a:rPr lang="en-US" dirty="0" smtClean="0"/>
              <a:t>Dedicated Team</a:t>
            </a:r>
            <a:endParaRPr lang="en-US" dirty="0">
              <a:latin typeface="Times New Roman" pitchFamily="18" charset="0"/>
              <a:cs typeface="Times New Roman" pitchFamily="18" charset="0"/>
            </a:endParaRPr>
          </a:p>
        </p:txBody>
      </p:sp>
      <p:cxnSp>
        <p:nvCxnSpPr>
          <p:cNvPr id="11" name="AutoShape 68"/>
          <p:cNvCxnSpPr>
            <a:cxnSpLocks noChangeShapeType="1"/>
            <a:stCxn id="2" idx="0"/>
            <a:endCxn id="6" idx="2"/>
          </p:cNvCxnSpPr>
          <p:nvPr/>
        </p:nvCxnSpPr>
        <p:spPr bwMode="auto">
          <a:xfrm flipV="1">
            <a:off x="877733" y="3724746"/>
            <a:ext cx="274418" cy="609820"/>
          </a:xfrm>
          <a:prstGeom prst="straightConnector1">
            <a:avLst/>
          </a:prstGeom>
          <a:noFill/>
          <a:ln w="38100">
            <a:solidFill>
              <a:schemeClr val="tx1"/>
            </a:solidFill>
            <a:round/>
            <a:headEnd/>
            <a:tailEnd type="triangle" w="med" len="med"/>
          </a:ln>
        </p:spPr>
      </p:cxnSp>
      <p:cxnSp>
        <p:nvCxnSpPr>
          <p:cNvPr id="12" name="AutoShape 69"/>
          <p:cNvCxnSpPr>
            <a:cxnSpLocks noChangeShapeType="1"/>
            <a:stCxn id="95" idx="0"/>
            <a:endCxn id="7" idx="2"/>
          </p:cNvCxnSpPr>
          <p:nvPr/>
        </p:nvCxnSpPr>
        <p:spPr bwMode="auto">
          <a:xfrm flipV="1">
            <a:off x="2386189" y="3724746"/>
            <a:ext cx="913997" cy="611872"/>
          </a:xfrm>
          <a:prstGeom prst="straightConnector1">
            <a:avLst/>
          </a:prstGeom>
          <a:noFill/>
          <a:ln w="38100">
            <a:solidFill>
              <a:schemeClr val="tx1"/>
            </a:solidFill>
            <a:round/>
            <a:headEnd/>
            <a:tailEnd type="triangle" w="med" len="med"/>
          </a:ln>
        </p:spPr>
      </p:cxnSp>
      <p:sp>
        <p:nvSpPr>
          <p:cNvPr id="13" name="Text Box 70"/>
          <p:cNvSpPr txBox="1">
            <a:spLocks noChangeArrowheads="1"/>
          </p:cNvSpPr>
          <p:nvPr/>
        </p:nvSpPr>
        <p:spPr bwMode="auto">
          <a:xfrm>
            <a:off x="2502241" y="2475939"/>
            <a:ext cx="1595890" cy="369332"/>
          </a:xfrm>
          <a:prstGeom prst="rect">
            <a:avLst/>
          </a:prstGeom>
          <a:solidFill>
            <a:schemeClr val="bg1"/>
          </a:solidFill>
          <a:ln w="9525">
            <a:solidFill>
              <a:schemeClr val="tx1"/>
            </a:solidFill>
            <a:miter lim="800000"/>
            <a:headEnd/>
            <a:tailEnd/>
          </a:ln>
        </p:spPr>
        <p:txBody>
          <a:bodyPr wrap="square">
            <a:spAutoFit/>
          </a:bodyPr>
          <a:lstStyle/>
          <a:p>
            <a:pPr algn="ctr"/>
            <a:r>
              <a:rPr lang="en-US" dirty="0" smtClean="0"/>
              <a:t>Pre-Launch</a:t>
            </a:r>
            <a:endParaRPr lang="en-US" dirty="0">
              <a:latin typeface="Times New Roman" pitchFamily="18" charset="0"/>
              <a:cs typeface="Times New Roman" pitchFamily="18" charset="0"/>
            </a:endParaRPr>
          </a:p>
        </p:txBody>
      </p:sp>
      <p:grpSp>
        <p:nvGrpSpPr>
          <p:cNvPr id="14" name="Group 72"/>
          <p:cNvGrpSpPr>
            <a:grpSpLocks/>
          </p:cNvGrpSpPr>
          <p:nvPr/>
        </p:nvGrpSpPr>
        <p:grpSpPr bwMode="auto">
          <a:xfrm>
            <a:off x="174168" y="313623"/>
            <a:ext cx="8418290" cy="439620"/>
            <a:chOff x="601" y="4128"/>
            <a:chExt cx="4713" cy="192"/>
          </a:xfrm>
          <a:solidFill>
            <a:schemeClr val="bg2">
              <a:lumMod val="90000"/>
            </a:schemeClr>
          </a:solidFill>
        </p:grpSpPr>
        <p:sp>
          <p:nvSpPr>
            <p:cNvPr id="15" name="Rectangle 73"/>
            <p:cNvSpPr>
              <a:spLocks noChangeArrowheads="1"/>
            </p:cNvSpPr>
            <p:nvPr/>
          </p:nvSpPr>
          <p:spPr bwMode="auto">
            <a:xfrm flipH="1">
              <a:off x="3485" y="4128"/>
              <a:ext cx="1829" cy="192"/>
            </a:xfrm>
            <a:prstGeom prst="rect">
              <a:avLst/>
            </a:prstGeom>
            <a:grpFill/>
            <a:ln w="9525">
              <a:noFill/>
              <a:miter lim="800000"/>
              <a:headEnd/>
              <a:tailEnd/>
            </a:ln>
          </p:spPr>
          <p:txBody>
            <a:bodyPr wrap="none" anchor="ctr"/>
            <a:lstStyle/>
            <a:p>
              <a:endParaRPr lang="en-US"/>
            </a:p>
          </p:txBody>
        </p:sp>
        <p:sp>
          <p:nvSpPr>
            <p:cNvPr id="16" name="Rectangle 74"/>
            <p:cNvSpPr>
              <a:spLocks noChangeArrowheads="1"/>
            </p:cNvSpPr>
            <p:nvPr/>
          </p:nvSpPr>
          <p:spPr bwMode="auto">
            <a:xfrm>
              <a:off x="601" y="4128"/>
              <a:ext cx="2891" cy="192"/>
            </a:xfrm>
            <a:prstGeom prst="rect">
              <a:avLst/>
            </a:prstGeom>
            <a:grpFill/>
            <a:ln w="9525">
              <a:noFill/>
              <a:miter lim="800000"/>
              <a:headEnd/>
              <a:tailEnd/>
            </a:ln>
          </p:spPr>
          <p:txBody>
            <a:bodyPr wrap="none" anchor="ctr"/>
            <a:lstStyle/>
            <a:p>
              <a:endParaRPr lang="en-US"/>
            </a:p>
          </p:txBody>
        </p:sp>
      </p:grpSp>
      <p:sp>
        <p:nvSpPr>
          <p:cNvPr id="17" name="Text Box 76"/>
          <p:cNvSpPr txBox="1">
            <a:spLocks noChangeArrowheads="1"/>
          </p:cNvSpPr>
          <p:nvPr/>
        </p:nvSpPr>
        <p:spPr bwMode="auto">
          <a:xfrm>
            <a:off x="1960686" y="345678"/>
            <a:ext cx="5010924" cy="400110"/>
          </a:xfrm>
          <a:prstGeom prst="rect">
            <a:avLst/>
          </a:prstGeom>
          <a:noFill/>
          <a:ln w="9525">
            <a:noFill/>
            <a:miter lim="800000"/>
            <a:headEnd/>
            <a:tailEnd/>
          </a:ln>
          <a:effectLst/>
        </p:spPr>
        <p:txBody>
          <a:bodyPr wrap="none">
            <a:spAutoFit/>
          </a:bodyPr>
          <a:lstStyle/>
          <a:p>
            <a:pPr>
              <a:defRPr/>
            </a:pPr>
            <a:r>
              <a:rPr lang="en-US" sz="2000" b="1" dirty="0" smtClean="0">
                <a:effectLst>
                  <a:outerShdw blurRad="38100" dist="38100" dir="2700000" algn="tl">
                    <a:srgbClr val="C0C0C0"/>
                  </a:outerShdw>
                </a:effectLst>
              </a:rPr>
              <a:t>Multi-Project Management Strategy </a:t>
            </a:r>
            <a:r>
              <a:rPr lang="en-US" sz="2000" b="1" dirty="0">
                <a:effectLst>
                  <a:outerShdw blurRad="38100" dist="38100" dir="2700000" algn="tl">
                    <a:srgbClr val="C0C0C0"/>
                  </a:outerShdw>
                </a:effectLst>
              </a:rPr>
              <a:t>&amp; Tactics</a:t>
            </a:r>
          </a:p>
        </p:txBody>
      </p:sp>
      <p:sp>
        <p:nvSpPr>
          <p:cNvPr id="19" name="Text Box 50">
            <a:hlinkClick r:id="rId5" action="ppaction://hlinksldjump"/>
          </p:cNvPr>
          <p:cNvSpPr txBox="1">
            <a:spLocks noChangeArrowheads="1"/>
          </p:cNvSpPr>
          <p:nvPr/>
        </p:nvSpPr>
        <p:spPr bwMode="auto">
          <a:xfrm>
            <a:off x="3265683" y="4961940"/>
            <a:ext cx="667667"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3.5</a:t>
            </a:r>
            <a:endParaRPr lang="en-US" sz="1100" dirty="0"/>
          </a:p>
          <a:p>
            <a:pPr algn="ctr" defTabSz="957263"/>
            <a:r>
              <a:rPr lang="en-US" sz="1100" dirty="0" smtClean="0"/>
              <a:t>Freeze Project </a:t>
            </a:r>
          </a:p>
          <a:p>
            <a:pPr algn="ctr" defTabSz="957263"/>
            <a:r>
              <a:rPr lang="en-US" sz="1100" dirty="0" smtClean="0"/>
              <a:t>WIP</a:t>
            </a:r>
            <a:endParaRPr lang="en-US" sz="1100" dirty="0"/>
          </a:p>
        </p:txBody>
      </p:sp>
      <p:sp>
        <p:nvSpPr>
          <p:cNvPr id="20" name="Text Box 51">
            <a:hlinkClick r:id="rId6" action="ppaction://hlinksldjump"/>
          </p:cNvPr>
          <p:cNvSpPr txBox="1">
            <a:spLocks noChangeArrowheads="1"/>
          </p:cNvSpPr>
          <p:nvPr/>
        </p:nvSpPr>
        <p:spPr bwMode="auto">
          <a:xfrm>
            <a:off x="2370177" y="4961940"/>
            <a:ext cx="714520"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3.4</a:t>
            </a:r>
            <a:endParaRPr lang="en-US" sz="1100" dirty="0"/>
          </a:p>
          <a:p>
            <a:pPr algn="ctr" defTabSz="957263"/>
            <a:r>
              <a:rPr lang="en-US" sz="1100" dirty="0" smtClean="0"/>
              <a:t>Managerial</a:t>
            </a:r>
            <a:endParaRPr lang="en-US" sz="1100" dirty="0"/>
          </a:p>
        </p:txBody>
      </p:sp>
      <p:sp>
        <p:nvSpPr>
          <p:cNvPr id="21" name="Text Box 52"/>
          <p:cNvSpPr txBox="1">
            <a:spLocks noChangeArrowheads="1"/>
          </p:cNvSpPr>
          <p:nvPr/>
        </p:nvSpPr>
        <p:spPr bwMode="auto">
          <a:xfrm>
            <a:off x="1688403" y="4528483"/>
            <a:ext cx="1393336" cy="338554"/>
          </a:xfrm>
          <a:prstGeom prst="rect">
            <a:avLst/>
          </a:prstGeom>
          <a:solidFill>
            <a:schemeClr val="bg1"/>
          </a:solidFill>
          <a:ln w="9525">
            <a:solidFill>
              <a:schemeClr val="tx1"/>
            </a:solidFill>
            <a:miter lim="800000"/>
            <a:headEnd/>
            <a:tailEnd/>
          </a:ln>
        </p:spPr>
        <p:txBody>
          <a:bodyPr>
            <a:spAutoFit/>
          </a:bodyPr>
          <a:lstStyle/>
          <a:p>
            <a:pPr algn="ctr"/>
            <a:r>
              <a:rPr lang="en-US" sz="1600" dirty="0" smtClean="0"/>
              <a:t>Design</a:t>
            </a:r>
            <a:endParaRPr lang="en-US" sz="1600" dirty="0">
              <a:solidFill>
                <a:schemeClr val="accent2"/>
              </a:solidFill>
            </a:endParaRPr>
          </a:p>
        </p:txBody>
      </p:sp>
      <p:sp>
        <p:nvSpPr>
          <p:cNvPr id="27" name="Text Box 54">
            <a:hlinkClick r:id="rId7" action="ppaction://hlinksldjump"/>
          </p:cNvPr>
          <p:cNvSpPr txBox="1">
            <a:spLocks noChangeArrowheads="1"/>
          </p:cNvSpPr>
          <p:nvPr/>
        </p:nvSpPr>
        <p:spPr bwMode="auto">
          <a:xfrm>
            <a:off x="3980957" y="4961940"/>
            <a:ext cx="633066"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3.6</a:t>
            </a:r>
            <a:endParaRPr lang="en-US" sz="1100" dirty="0"/>
          </a:p>
          <a:p>
            <a:pPr algn="ctr" defTabSz="957263"/>
            <a:r>
              <a:rPr lang="en-US" sz="1100" dirty="0" smtClean="0"/>
              <a:t>Correct Networks</a:t>
            </a:r>
            <a:endParaRPr lang="en-US" sz="1100" dirty="0"/>
          </a:p>
        </p:txBody>
      </p:sp>
      <p:sp>
        <p:nvSpPr>
          <p:cNvPr id="28" name="Text Box 55"/>
          <p:cNvSpPr txBox="1">
            <a:spLocks noChangeArrowheads="1"/>
          </p:cNvSpPr>
          <p:nvPr/>
        </p:nvSpPr>
        <p:spPr bwMode="auto">
          <a:xfrm>
            <a:off x="3264256" y="4528483"/>
            <a:ext cx="691729" cy="323165"/>
          </a:xfrm>
          <a:prstGeom prst="rect">
            <a:avLst/>
          </a:prstGeom>
          <a:solidFill>
            <a:schemeClr val="bg1"/>
          </a:solidFill>
          <a:ln w="9525">
            <a:solidFill>
              <a:schemeClr val="tx1"/>
            </a:solidFill>
            <a:miter lim="800000"/>
            <a:headEnd/>
            <a:tailEnd/>
          </a:ln>
        </p:spPr>
        <p:txBody>
          <a:bodyPr wrap="square">
            <a:spAutoFit/>
          </a:bodyPr>
          <a:lstStyle/>
          <a:p>
            <a:pPr algn="ctr">
              <a:spcBef>
                <a:spcPts val="600"/>
              </a:spcBef>
              <a:spcAft>
                <a:spcPts val="600"/>
              </a:spcAft>
            </a:pPr>
            <a:r>
              <a:rPr lang="en-US" sz="1500" dirty="0" smtClean="0"/>
              <a:t>Freeze</a:t>
            </a:r>
            <a:endParaRPr lang="en-US" sz="1500" dirty="0"/>
          </a:p>
        </p:txBody>
      </p:sp>
      <p:sp>
        <p:nvSpPr>
          <p:cNvPr id="29" name="Text Box 56">
            <a:hlinkClick r:id="rId8" action="ppaction://hlinksldjump"/>
          </p:cNvPr>
          <p:cNvSpPr txBox="1">
            <a:spLocks noChangeArrowheads="1"/>
          </p:cNvSpPr>
          <p:nvPr/>
        </p:nvSpPr>
        <p:spPr bwMode="auto">
          <a:xfrm>
            <a:off x="4670169" y="4961940"/>
            <a:ext cx="518571" cy="923508"/>
          </a:xfrm>
          <a:prstGeom prst="rect">
            <a:avLst/>
          </a:prstGeom>
          <a:solidFill>
            <a:schemeClr val="bg1">
              <a:lumMod val="85000"/>
            </a:schemeClr>
          </a:solidFill>
          <a:ln w="9525" algn="ctr">
            <a:solidFill>
              <a:schemeClr val="tx1"/>
            </a:solidFill>
            <a:miter lim="800000"/>
            <a:headEnd/>
            <a:tailEnd/>
          </a:ln>
          <a:effectLst>
            <a:prstShdw prst="shdw17" dist="17961" dir="13500000">
              <a:srgbClr val="7A995C"/>
            </a:prstShdw>
          </a:effectLst>
        </p:spPr>
        <p:txBody>
          <a:bodyPr lIns="0" tIns="0" rIns="0" bIns="0"/>
          <a:lstStyle/>
          <a:p>
            <a:pPr algn="ctr" defTabSz="957263"/>
            <a:r>
              <a:rPr lang="en-US" sz="1100" dirty="0" smtClean="0"/>
              <a:t>3.7</a:t>
            </a:r>
            <a:endParaRPr lang="en-US" sz="1100" dirty="0"/>
          </a:p>
          <a:p>
            <a:pPr algn="ctr" defTabSz="957263"/>
            <a:r>
              <a:rPr lang="en-GB" sz="1100" dirty="0" smtClean="0"/>
              <a:t>Stagger</a:t>
            </a:r>
            <a:endParaRPr lang="en-US" sz="1100" dirty="0"/>
          </a:p>
        </p:txBody>
      </p:sp>
      <p:sp>
        <p:nvSpPr>
          <p:cNvPr id="37" name="Text Box 59">
            <a:hlinkClick r:id="rId9" action="ppaction://hlinksldjump"/>
          </p:cNvPr>
          <p:cNvSpPr txBox="1">
            <a:spLocks noChangeArrowheads="1"/>
          </p:cNvSpPr>
          <p:nvPr/>
        </p:nvSpPr>
        <p:spPr bwMode="auto">
          <a:xfrm>
            <a:off x="5251637" y="4961939"/>
            <a:ext cx="721832"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3.8</a:t>
            </a:r>
            <a:endParaRPr lang="en-US" sz="1100" dirty="0"/>
          </a:p>
          <a:p>
            <a:pPr algn="ctr" defTabSz="957263"/>
            <a:r>
              <a:rPr lang="en-US" sz="1100" dirty="0" smtClean="0"/>
              <a:t>Execution Processes</a:t>
            </a:r>
            <a:endParaRPr lang="en-US" sz="1100" dirty="0"/>
          </a:p>
        </p:txBody>
      </p:sp>
      <p:sp>
        <p:nvSpPr>
          <p:cNvPr id="38" name="Text Box 60"/>
          <p:cNvSpPr txBox="1">
            <a:spLocks noChangeArrowheads="1"/>
          </p:cNvSpPr>
          <p:nvPr/>
        </p:nvSpPr>
        <p:spPr bwMode="auto">
          <a:xfrm>
            <a:off x="3996723" y="4528483"/>
            <a:ext cx="1216409" cy="323165"/>
          </a:xfrm>
          <a:prstGeom prst="rect">
            <a:avLst/>
          </a:prstGeom>
          <a:solidFill>
            <a:schemeClr val="bg1"/>
          </a:solidFill>
          <a:ln w="9525">
            <a:solidFill>
              <a:schemeClr val="tx1"/>
            </a:solidFill>
            <a:miter lim="800000"/>
            <a:headEnd/>
            <a:tailEnd/>
          </a:ln>
        </p:spPr>
        <p:txBody>
          <a:bodyPr wrap="square">
            <a:spAutoFit/>
          </a:bodyPr>
          <a:lstStyle/>
          <a:p>
            <a:pPr algn="ctr"/>
            <a:r>
              <a:rPr lang="en-US" sz="1500" dirty="0" smtClean="0"/>
              <a:t>Planning</a:t>
            </a:r>
            <a:endParaRPr lang="en-US" sz="1500" dirty="0"/>
          </a:p>
        </p:txBody>
      </p:sp>
      <p:sp>
        <p:nvSpPr>
          <p:cNvPr id="35" name="Text Box 62">
            <a:hlinkClick r:id="rId10" action="ppaction://hlinksldjump"/>
          </p:cNvPr>
          <p:cNvSpPr txBox="1">
            <a:spLocks noChangeArrowheads="1"/>
          </p:cNvSpPr>
          <p:nvPr/>
        </p:nvSpPr>
        <p:spPr bwMode="auto">
          <a:xfrm>
            <a:off x="6041772" y="4961940"/>
            <a:ext cx="677370"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3.9</a:t>
            </a:r>
            <a:endParaRPr lang="en-US" sz="1100" dirty="0"/>
          </a:p>
          <a:p>
            <a:pPr algn="ctr" defTabSz="957263"/>
            <a:r>
              <a:rPr lang="en-US" sz="1100" dirty="0" smtClean="0"/>
              <a:t>Single Priority System</a:t>
            </a:r>
            <a:endParaRPr lang="en-US" sz="1100" dirty="0"/>
          </a:p>
        </p:txBody>
      </p:sp>
      <p:sp>
        <p:nvSpPr>
          <p:cNvPr id="36" name="Text Box 63"/>
          <p:cNvSpPr txBox="1">
            <a:spLocks noChangeArrowheads="1"/>
          </p:cNvSpPr>
          <p:nvPr/>
        </p:nvSpPr>
        <p:spPr bwMode="auto">
          <a:xfrm>
            <a:off x="5243011" y="4528483"/>
            <a:ext cx="2170072" cy="323165"/>
          </a:xfrm>
          <a:prstGeom prst="rect">
            <a:avLst/>
          </a:prstGeom>
          <a:solidFill>
            <a:schemeClr val="bg1"/>
          </a:solidFill>
          <a:ln w="9525">
            <a:solidFill>
              <a:schemeClr val="tx1"/>
            </a:solidFill>
            <a:miter lim="800000"/>
            <a:headEnd/>
            <a:tailEnd/>
          </a:ln>
        </p:spPr>
        <p:txBody>
          <a:bodyPr wrap="square" lIns="0" rIns="0">
            <a:spAutoFit/>
          </a:bodyPr>
          <a:lstStyle/>
          <a:p>
            <a:pPr algn="ctr"/>
            <a:r>
              <a:rPr lang="en-US" sz="1500" dirty="0" smtClean="0"/>
              <a:t>Execution</a:t>
            </a:r>
            <a:endParaRPr lang="en-US" sz="1500" dirty="0"/>
          </a:p>
        </p:txBody>
      </p:sp>
      <p:sp>
        <p:nvSpPr>
          <p:cNvPr id="43" name="Text Box 65">
            <a:hlinkClick r:id="rId11" action="ppaction://hlinksldjump"/>
          </p:cNvPr>
          <p:cNvSpPr txBox="1">
            <a:spLocks noChangeArrowheads="1"/>
          </p:cNvSpPr>
          <p:nvPr/>
        </p:nvSpPr>
        <p:spPr bwMode="auto">
          <a:xfrm>
            <a:off x="7624378" y="4961940"/>
            <a:ext cx="624854"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3.11</a:t>
            </a:r>
            <a:endParaRPr lang="en-US" sz="1100" dirty="0"/>
          </a:p>
          <a:p>
            <a:pPr algn="ctr" defTabSz="957263"/>
            <a:r>
              <a:rPr lang="en-US" sz="1100" dirty="0" smtClean="0"/>
              <a:t>Control</a:t>
            </a:r>
            <a:endParaRPr lang="en-US" sz="1100" dirty="0"/>
          </a:p>
        </p:txBody>
      </p:sp>
      <p:sp>
        <p:nvSpPr>
          <p:cNvPr id="44" name="Text Box 66">
            <a:hlinkClick r:id="rId12" action="ppaction://hlinksldjump"/>
          </p:cNvPr>
          <p:cNvSpPr txBox="1">
            <a:spLocks noChangeArrowheads="1"/>
          </p:cNvSpPr>
          <p:nvPr/>
        </p:nvSpPr>
        <p:spPr bwMode="auto">
          <a:xfrm>
            <a:off x="6788228" y="4961940"/>
            <a:ext cx="624854"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3.10</a:t>
            </a:r>
            <a:endParaRPr lang="en-US" sz="1100" dirty="0"/>
          </a:p>
          <a:p>
            <a:pPr algn="ctr" defTabSz="957263"/>
            <a:r>
              <a:rPr lang="en-US" sz="1100" dirty="0" smtClean="0"/>
              <a:t>Recovery</a:t>
            </a:r>
            <a:endParaRPr lang="en-US" sz="1100" dirty="0"/>
          </a:p>
        </p:txBody>
      </p:sp>
      <p:sp>
        <p:nvSpPr>
          <p:cNvPr id="45" name="Text Box 67"/>
          <p:cNvSpPr txBox="1">
            <a:spLocks noChangeArrowheads="1"/>
          </p:cNvSpPr>
          <p:nvPr/>
        </p:nvSpPr>
        <p:spPr bwMode="auto">
          <a:xfrm>
            <a:off x="7625583" y="4528483"/>
            <a:ext cx="1312093" cy="338554"/>
          </a:xfrm>
          <a:prstGeom prst="rect">
            <a:avLst/>
          </a:prstGeom>
          <a:solidFill>
            <a:schemeClr val="bg1"/>
          </a:solidFill>
          <a:ln w="9525">
            <a:solidFill>
              <a:schemeClr val="tx1"/>
            </a:solidFill>
            <a:miter lim="800000"/>
            <a:headEnd/>
            <a:tailEnd/>
          </a:ln>
        </p:spPr>
        <p:txBody>
          <a:bodyPr wrap="square">
            <a:spAutoFit/>
          </a:bodyPr>
          <a:lstStyle/>
          <a:p>
            <a:pPr algn="ctr"/>
            <a:r>
              <a:rPr lang="en-US" sz="1600" dirty="0" smtClean="0"/>
              <a:t>Sustain</a:t>
            </a:r>
            <a:endParaRPr lang="en-US" sz="1600" dirty="0"/>
          </a:p>
        </p:txBody>
      </p:sp>
      <p:sp>
        <p:nvSpPr>
          <p:cNvPr id="46" name="Rectangle 364"/>
          <p:cNvSpPr>
            <a:spLocks noChangeArrowheads="1"/>
          </p:cNvSpPr>
          <p:nvPr/>
        </p:nvSpPr>
        <p:spPr bwMode="auto">
          <a:xfrm>
            <a:off x="174168" y="748663"/>
            <a:ext cx="8409521" cy="56479"/>
          </a:xfrm>
          <a:prstGeom prst="rect">
            <a:avLst/>
          </a:prstGeom>
          <a:solidFill>
            <a:schemeClr val="tx1"/>
          </a:solidFill>
          <a:ln w="9525">
            <a:solidFill>
              <a:schemeClr val="bg2">
                <a:lumMod val="90000"/>
              </a:schemeClr>
            </a:solidFill>
            <a:miter lim="800000"/>
            <a:headEnd/>
            <a:tailEnd/>
          </a:ln>
        </p:spPr>
        <p:txBody>
          <a:bodyPr wrap="none" anchor="ctr"/>
          <a:lstStyle/>
          <a:p>
            <a:endParaRPr lang="en-US" dirty="0"/>
          </a:p>
        </p:txBody>
      </p:sp>
      <p:sp>
        <p:nvSpPr>
          <p:cNvPr id="47" name="Rectangle 365"/>
          <p:cNvSpPr>
            <a:spLocks noChangeArrowheads="1"/>
          </p:cNvSpPr>
          <p:nvPr/>
        </p:nvSpPr>
        <p:spPr bwMode="auto">
          <a:xfrm>
            <a:off x="174168" y="267828"/>
            <a:ext cx="8409521" cy="56479"/>
          </a:xfrm>
          <a:prstGeom prst="rect">
            <a:avLst/>
          </a:prstGeom>
          <a:solidFill>
            <a:schemeClr val="tx1"/>
          </a:solidFill>
          <a:ln w="9525">
            <a:solidFill>
              <a:schemeClr val="bg2">
                <a:lumMod val="90000"/>
              </a:schemeClr>
            </a:solidFill>
            <a:miter lim="800000"/>
            <a:headEnd/>
            <a:tailEnd/>
          </a:ln>
        </p:spPr>
        <p:txBody>
          <a:bodyPr wrap="none" anchor="ctr"/>
          <a:lstStyle/>
          <a:p>
            <a:endParaRPr lang="en-US" dirty="0"/>
          </a:p>
        </p:txBody>
      </p:sp>
      <p:sp>
        <p:nvSpPr>
          <p:cNvPr id="48" name="Text Box 374">
            <a:hlinkClick r:id="rId13" action="ppaction://hlinksldjump"/>
          </p:cNvPr>
          <p:cNvSpPr txBox="1">
            <a:spLocks noChangeArrowheads="1"/>
          </p:cNvSpPr>
          <p:nvPr/>
        </p:nvSpPr>
        <p:spPr bwMode="auto">
          <a:xfrm>
            <a:off x="865319" y="4957361"/>
            <a:ext cx="626256" cy="923507"/>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3.2</a:t>
            </a:r>
            <a:endParaRPr lang="en-US" sz="1100" dirty="0"/>
          </a:p>
          <a:p>
            <a:pPr algn="ctr" defTabSz="957263"/>
            <a:r>
              <a:rPr lang="en-US" sz="1100" dirty="0" smtClean="0"/>
              <a:t>Mgmt. Attention &amp; Buy-in</a:t>
            </a:r>
            <a:endParaRPr lang="en-US" sz="1100" dirty="0"/>
          </a:p>
        </p:txBody>
      </p:sp>
      <p:sp>
        <p:nvSpPr>
          <p:cNvPr id="49" name="Text Box 376"/>
          <p:cNvSpPr txBox="1">
            <a:spLocks noChangeArrowheads="1"/>
          </p:cNvSpPr>
          <p:nvPr/>
        </p:nvSpPr>
        <p:spPr bwMode="auto">
          <a:xfrm>
            <a:off x="239063" y="4528483"/>
            <a:ext cx="1252512" cy="338554"/>
          </a:xfrm>
          <a:prstGeom prst="rect">
            <a:avLst/>
          </a:prstGeom>
          <a:solidFill>
            <a:schemeClr val="bg1"/>
          </a:solidFill>
          <a:ln w="9525">
            <a:solidFill>
              <a:schemeClr val="tx1"/>
            </a:solidFill>
            <a:miter lim="800000"/>
            <a:headEnd/>
            <a:tailEnd/>
          </a:ln>
        </p:spPr>
        <p:txBody>
          <a:bodyPr wrap="square">
            <a:spAutoFit/>
          </a:bodyPr>
          <a:lstStyle/>
          <a:p>
            <a:pPr algn="ctr"/>
            <a:r>
              <a:rPr lang="en-US" sz="1600" dirty="0" smtClean="0"/>
              <a:t>Vision Team</a:t>
            </a:r>
            <a:endParaRPr lang="en-US" sz="1600" dirty="0">
              <a:solidFill>
                <a:schemeClr val="accent2"/>
              </a:solidFill>
            </a:endParaRPr>
          </a:p>
        </p:txBody>
      </p:sp>
      <p:sp>
        <p:nvSpPr>
          <p:cNvPr id="50" name="Text Box 375">
            <a:hlinkClick r:id="rId14" action="ppaction://hlinksldjump"/>
          </p:cNvPr>
          <p:cNvSpPr txBox="1">
            <a:spLocks noChangeArrowheads="1"/>
          </p:cNvSpPr>
          <p:nvPr/>
        </p:nvSpPr>
        <p:spPr bwMode="auto">
          <a:xfrm>
            <a:off x="234678" y="4957361"/>
            <a:ext cx="586880" cy="923507"/>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3.1</a:t>
            </a:r>
            <a:endParaRPr lang="en-US" sz="1100" dirty="0"/>
          </a:p>
          <a:p>
            <a:pPr algn="ctr" defTabSz="957263"/>
            <a:r>
              <a:rPr lang="en-US" sz="1100" dirty="0" smtClean="0"/>
              <a:t>Right Players / Authority</a:t>
            </a:r>
            <a:endParaRPr lang="en-US" sz="1100" dirty="0"/>
          </a:p>
        </p:txBody>
      </p:sp>
      <p:sp>
        <p:nvSpPr>
          <p:cNvPr id="53" name="Text Box 379">
            <a:hlinkClick r:id="rId15" action="ppaction://hlinksldjump"/>
          </p:cNvPr>
          <p:cNvSpPr txBox="1">
            <a:spLocks noChangeArrowheads="1"/>
          </p:cNvSpPr>
          <p:nvPr/>
        </p:nvSpPr>
        <p:spPr bwMode="auto">
          <a:xfrm>
            <a:off x="1676136" y="4966519"/>
            <a:ext cx="648262" cy="923507"/>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3.3</a:t>
            </a:r>
            <a:endParaRPr lang="en-US" sz="1100" dirty="0"/>
          </a:p>
          <a:p>
            <a:pPr algn="ctr" defTabSz="957263"/>
            <a:r>
              <a:rPr lang="en-US" sz="1100" dirty="0" smtClean="0"/>
              <a:t>Technical</a:t>
            </a:r>
            <a:endParaRPr lang="en-US" sz="1100" dirty="0"/>
          </a:p>
        </p:txBody>
      </p:sp>
      <p:sp>
        <p:nvSpPr>
          <p:cNvPr id="57" name="Text Box 4"/>
          <p:cNvSpPr txBox="1">
            <a:spLocks noChangeArrowheads="1"/>
          </p:cNvSpPr>
          <p:nvPr/>
        </p:nvSpPr>
        <p:spPr bwMode="auto">
          <a:xfrm>
            <a:off x="2203601" y="6292932"/>
            <a:ext cx="5263999" cy="41266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u="none" strike="noStrike" cap="none" normalizeH="0" baseline="0" dirty="0" smtClean="0">
                <a:ln>
                  <a:noFill/>
                </a:ln>
                <a:solidFill>
                  <a:schemeClr val="tx1"/>
                </a:solidFill>
                <a:effectLst/>
                <a:latin typeface="+mj-lt"/>
              </a:rPr>
              <a:t>Strategy </a:t>
            </a:r>
            <a:r>
              <a:rPr kumimoji="0" lang="en-US" sz="1600" b="1" u="none" strike="noStrike" cap="none" normalizeH="0" baseline="0" dirty="0" smtClean="0">
                <a:ln>
                  <a:noFill/>
                </a:ln>
                <a:solidFill>
                  <a:schemeClr val="tx1"/>
                </a:solidFill>
                <a:effectLst/>
                <a:latin typeface="+mj-lt"/>
              </a:rPr>
              <a:t>and Tactics</a:t>
            </a:r>
            <a:r>
              <a:rPr kumimoji="0" lang="en-US" sz="1600" b="1" u="none" strike="noStrike" cap="none" normalizeH="0" dirty="0" smtClean="0">
                <a:ln>
                  <a:noFill/>
                </a:ln>
                <a:solidFill>
                  <a:schemeClr val="tx1"/>
                </a:solidFill>
                <a:effectLst/>
                <a:latin typeface="+mj-lt"/>
              </a:rPr>
              <a:t> Tree for Multi-Project Management</a:t>
            </a:r>
            <a:endParaRPr kumimoji="0" lang="en-US" sz="1600" b="0" i="0" u="none" strike="noStrike" cap="none" normalizeH="0" baseline="0" dirty="0" smtClean="0">
              <a:ln>
                <a:noFill/>
              </a:ln>
              <a:solidFill>
                <a:schemeClr val="tx1"/>
              </a:solidFill>
              <a:effectLst/>
              <a:latin typeface="Arial" pitchFamily="34" charset="0"/>
            </a:endParaRPr>
          </a:p>
        </p:txBody>
      </p:sp>
      <p:sp>
        <p:nvSpPr>
          <p:cNvPr id="66" name="Text Box 41">
            <a:hlinkClick r:id="rId16" action="ppaction://hlinksldjump"/>
          </p:cNvPr>
          <p:cNvSpPr txBox="1">
            <a:spLocks noChangeArrowheads="1"/>
          </p:cNvSpPr>
          <p:nvPr/>
        </p:nvSpPr>
        <p:spPr bwMode="auto">
          <a:xfrm>
            <a:off x="4536816" y="2927398"/>
            <a:ext cx="1604719" cy="8046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wrap="square" lIns="95787" tIns="47893" rIns="95787" bIns="47893">
            <a:spAutoFit/>
          </a:bodyPr>
          <a:lstStyle/>
          <a:p>
            <a:pPr algn="ctr" defTabSz="957263">
              <a:spcBef>
                <a:spcPct val="50000"/>
              </a:spcBef>
            </a:pPr>
            <a:r>
              <a:rPr lang="en-US" dirty="0" smtClean="0"/>
              <a:t>2.3</a:t>
            </a:r>
            <a:endParaRPr lang="en-US" dirty="0"/>
          </a:p>
          <a:p>
            <a:pPr algn="ctr" defTabSz="957263"/>
            <a:r>
              <a:rPr lang="en-US" sz="1400" dirty="0" smtClean="0"/>
              <a:t>Implementing new policies &amp; practices</a:t>
            </a:r>
            <a:endParaRPr lang="en-US" sz="1400" dirty="0"/>
          </a:p>
        </p:txBody>
      </p:sp>
      <p:sp>
        <p:nvSpPr>
          <p:cNvPr id="68" name="Text Box 41">
            <a:hlinkClick r:id="rId17" action="ppaction://hlinksldjump"/>
          </p:cNvPr>
          <p:cNvSpPr txBox="1">
            <a:spLocks noChangeArrowheads="1"/>
          </p:cNvSpPr>
          <p:nvPr/>
        </p:nvSpPr>
        <p:spPr bwMode="auto">
          <a:xfrm>
            <a:off x="6682894" y="2927398"/>
            <a:ext cx="1604763" cy="8046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wrap="square" lIns="95787" tIns="47893" rIns="95787" bIns="47893">
            <a:spAutoFit/>
          </a:bodyPr>
          <a:lstStyle/>
          <a:p>
            <a:pPr algn="ctr" defTabSz="957263">
              <a:spcBef>
                <a:spcPct val="50000"/>
              </a:spcBef>
            </a:pPr>
            <a:r>
              <a:rPr lang="en-US" dirty="0" smtClean="0"/>
              <a:t>2.4</a:t>
            </a:r>
            <a:endParaRPr lang="en-US" dirty="0"/>
          </a:p>
          <a:p>
            <a:pPr algn="ctr" defTabSz="957263"/>
            <a:r>
              <a:rPr lang="en-US" sz="1400" dirty="0" smtClean="0"/>
              <a:t>Sustaining &amp; Improving Results</a:t>
            </a:r>
            <a:endParaRPr lang="en-US" sz="1400" dirty="0"/>
          </a:p>
        </p:txBody>
      </p:sp>
      <p:cxnSp>
        <p:nvCxnSpPr>
          <p:cNvPr id="83" name="AutoShape 42"/>
          <p:cNvCxnSpPr>
            <a:cxnSpLocks noChangeShapeType="1"/>
            <a:stCxn id="66" idx="0"/>
            <a:endCxn id="4" idx="2"/>
          </p:cNvCxnSpPr>
          <p:nvPr/>
        </p:nvCxnSpPr>
        <p:spPr bwMode="auto">
          <a:xfrm rot="16200000" flipV="1">
            <a:off x="4435274" y="2023495"/>
            <a:ext cx="821372" cy="986433"/>
          </a:xfrm>
          <a:prstGeom prst="bentConnector3">
            <a:avLst>
              <a:gd name="adj1" fmla="val 76872"/>
            </a:avLst>
          </a:prstGeom>
          <a:noFill/>
          <a:ln w="38100">
            <a:solidFill>
              <a:schemeClr val="tx1"/>
            </a:solidFill>
            <a:miter lim="800000"/>
            <a:headEnd/>
            <a:tailEnd type="triangle" w="med" len="med"/>
          </a:ln>
        </p:spPr>
      </p:cxnSp>
      <p:cxnSp>
        <p:nvCxnSpPr>
          <p:cNvPr id="89" name="AutoShape 42"/>
          <p:cNvCxnSpPr>
            <a:cxnSpLocks noChangeShapeType="1"/>
            <a:stCxn id="68" idx="0"/>
            <a:endCxn id="4" idx="2"/>
          </p:cNvCxnSpPr>
          <p:nvPr/>
        </p:nvCxnSpPr>
        <p:spPr bwMode="auto">
          <a:xfrm rot="16200000" flipV="1">
            <a:off x="5508324" y="950445"/>
            <a:ext cx="821372" cy="3132533"/>
          </a:xfrm>
          <a:prstGeom prst="bentConnector3">
            <a:avLst>
              <a:gd name="adj1" fmla="val 76872"/>
            </a:avLst>
          </a:prstGeom>
          <a:noFill/>
          <a:ln w="38100">
            <a:solidFill>
              <a:schemeClr val="tx1"/>
            </a:solidFill>
            <a:miter lim="800000"/>
            <a:headEnd/>
            <a:tailEnd type="triangle" w="med" len="med"/>
          </a:ln>
        </p:spPr>
      </p:cxnSp>
      <p:cxnSp>
        <p:nvCxnSpPr>
          <p:cNvPr id="106" name="AutoShape 69"/>
          <p:cNvCxnSpPr>
            <a:cxnSpLocks noChangeShapeType="1"/>
            <a:stCxn id="97" idx="0"/>
            <a:endCxn id="66" idx="2"/>
          </p:cNvCxnSpPr>
          <p:nvPr/>
        </p:nvCxnSpPr>
        <p:spPr bwMode="auto">
          <a:xfrm flipH="1" flipV="1">
            <a:off x="5339176" y="3732006"/>
            <a:ext cx="9905" cy="605943"/>
          </a:xfrm>
          <a:prstGeom prst="straightConnector1">
            <a:avLst/>
          </a:prstGeom>
          <a:noFill/>
          <a:ln w="38100">
            <a:solidFill>
              <a:schemeClr val="tx1"/>
            </a:solidFill>
            <a:round/>
            <a:headEnd/>
            <a:tailEnd type="triangle" w="med" len="med"/>
          </a:ln>
        </p:spPr>
      </p:cxnSp>
      <p:cxnSp>
        <p:nvCxnSpPr>
          <p:cNvPr id="110" name="AutoShape 69"/>
          <p:cNvCxnSpPr>
            <a:cxnSpLocks noChangeShapeType="1"/>
            <a:stCxn id="3" idx="0"/>
            <a:endCxn id="68" idx="2"/>
          </p:cNvCxnSpPr>
          <p:nvPr/>
        </p:nvCxnSpPr>
        <p:spPr bwMode="auto">
          <a:xfrm flipH="1" flipV="1">
            <a:off x="7485276" y="3732006"/>
            <a:ext cx="789836" cy="602560"/>
          </a:xfrm>
          <a:prstGeom prst="straightConnector1">
            <a:avLst/>
          </a:prstGeom>
          <a:noFill/>
          <a:ln w="38100">
            <a:solidFill>
              <a:schemeClr val="tx1"/>
            </a:solidFill>
            <a:round/>
            <a:headEnd/>
            <a:tailEnd type="triangle" w="med" len="med"/>
          </a:ln>
        </p:spPr>
      </p:cxnSp>
      <p:sp>
        <p:nvSpPr>
          <p:cNvPr id="113" name="Text Box 65">
            <a:hlinkClick r:id="rId18" action="ppaction://hlinksldjump"/>
          </p:cNvPr>
          <p:cNvSpPr txBox="1">
            <a:spLocks noChangeArrowheads="1"/>
          </p:cNvSpPr>
          <p:nvPr/>
        </p:nvSpPr>
        <p:spPr bwMode="auto">
          <a:xfrm>
            <a:off x="8312822" y="4972446"/>
            <a:ext cx="624854" cy="923508"/>
          </a:xfrm>
          <a:prstGeom prst="rect">
            <a:avLst/>
          </a:prstGeom>
          <a:solidFill>
            <a:schemeClr val="bg1">
              <a:lumMod val="85000"/>
            </a:schemeClr>
          </a:solidFill>
          <a:ln w="9525">
            <a:solidFill>
              <a:schemeClr val="tx1"/>
            </a:solidFill>
            <a:miter lim="800000"/>
            <a:headEnd/>
            <a:tailEnd/>
          </a:ln>
          <a:effectLst>
            <a:prstShdw prst="shdw17" dist="17961" dir="13500000">
              <a:srgbClr val="7A995C"/>
            </a:prstShdw>
          </a:effectLst>
        </p:spPr>
        <p:txBody>
          <a:bodyPr lIns="0" tIns="0" rIns="0" bIns="0"/>
          <a:lstStyle/>
          <a:p>
            <a:pPr algn="ctr" defTabSz="957263">
              <a:spcBef>
                <a:spcPct val="50000"/>
              </a:spcBef>
            </a:pPr>
            <a:r>
              <a:rPr lang="en-US" sz="1100" dirty="0" smtClean="0"/>
              <a:t>3.12</a:t>
            </a:r>
            <a:endParaRPr lang="en-US" sz="1100" dirty="0"/>
          </a:p>
          <a:p>
            <a:pPr algn="ctr" defTabSz="957263"/>
            <a:r>
              <a:rPr lang="en-US" sz="1100" dirty="0" smtClean="0"/>
              <a:t>Elevate</a:t>
            </a:r>
            <a:endParaRPr lang="en-US" sz="1100" dirty="0"/>
          </a:p>
        </p:txBody>
      </p:sp>
      <p:sp>
        <p:nvSpPr>
          <p:cNvPr id="67" name="Text Box 70"/>
          <p:cNvSpPr txBox="1">
            <a:spLocks noChangeArrowheads="1"/>
          </p:cNvSpPr>
          <p:nvPr/>
        </p:nvSpPr>
        <p:spPr bwMode="auto">
          <a:xfrm>
            <a:off x="4536816" y="2483199"/>
            <a:ext cx="1604720" cy="369332"/>
          </a:xfrm>
          <a:prstGeom prst="rect">
            <a:avLst/>
          </a:prstGeom>
          <a:solidFill>
            <a:schemeClr val="bg1"/>
          </a:solidFill>
          <a:ln w="9525">
            <a:solidFill>
              <a:schemeClr val="tx1"/>
            </a:solidFill>
            <a:miter lim="800000"/>
            <a:headEnd/>
            <a:tailEnd/>
          </a:ln>
        </p:spPr>
        <p:txBody>
          <a:bodyPr wrap="square">
            <a:spAutoFit/>
          </a:bodyPr>
          <a:lstStyle/>
          <a:p>
            <a:pPr algn="ctr"/>
            <a:r>
              <a:rPr lang="en-US" dirty="0" smtClean="0"/>
              <a:t>Launch</a:t>
            </a:r>
            <a:endParaRPr lang="en-US" dirty="0">
              <a:latin typeface="Times New Roman" pitchFamily="18" charset="0"/>
              <a:cs typeface="Times New Roman" pitchFamily="18" charset="0"/>
            </a:endParaRPr>
          </a:p>
        </p:txBody>
      </p:sp>
      <p:sp>
        <p:nvSpPr>
          <p:cNvPr id="69" name="Text Box 70"/>
          <p:cNvSpPr txBox="1">
            <a:spLocks noChangeArrowheads="1"/>
          </p:cNvSpPr>
          <p:nvPr/>
        </p:nvSpPr>
        <p:spPr bwMode="auto">
          <a:xfrm>
            <a:off x="6682893" y="2483199"/>
            <a:ext cx="1604764" cy="369332"/>
          </a:xfrm>
          <a:prstGeom prst="rect">
            <a:avLst/>
          </a:prstGeom>
          <a:solidFill>
            <a:schemeClr val="bg1"/>
          </a:solidFill>
          <a:ln w="9525">
            <a:solidFill>
              <a:schemeClr val="tx1"/>
            </a:solidFill>
            <a:miter lim="800000"/>
            <a:headEnd/>
            <a:tailEnd/>
          </a:ln>
        </p:spPr>
        <p:txBody>
          <a:bodyPr wrap="square">
            <a:spAutoFit/>
          </a:bodyPr>
          <a:lstStyle/>
          <a:p>
            <a:pPr algn="ctr"/>
            <a:r>
              <a:rPr lang="en-US" dirty="0" smtClean="0"/>
              <a:t>Post-Launch</a:t>
            </a:r>
            <a:endParaRPr lang="en-US" dirty="0">
              <a:latin typeface="Times New Roman" pitchFamily="18" charset="0"/>
              <a:cs typeface="Times New Roman" pitchFamily="18" charset="0"/>
            </a:endParaRPr>
          </a:p>
        </p:txBody>
      </p:sp>
      <p:sp>
        <p:nvSpPr>
          <p:cNvPr id="61" name="Text Box 9">
            <a:hlinkClick r:id="rId19"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a:spLocks noChangeArrowheads="1"/>
          </p:cNvSpPr>
          <p:nvPr/>
        </p:nvSpPr>
        <p:spPr bwMode="auto">
          <a:xfrm>
            <a:off x="1554422" y="233363"/>
            <a:ext cx="7351777" cy="366712"/>
          </a:xfrm>
          <a:prstGeom prst="rect">
            <a:avLst/>
          </a:prstGeom>
          <a:solidFill>
            <a:schemeClr val="bg1">
              <a:lumMod val="85000"/>
              <a:alpha val="83136"/>
            </a:schemeClr>
          </a:solidFill>
          <a:ln w="9525" algn="ctr">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25" name="Rectangle 24"/>
          <p:cNvSpPr>
            <a:spLocks noChangeArrowheads="1"/>
          </p:cNvSpPr>
          <p:nvPr/>
        </p:nvSpPr>
        <p:spPr bwMode="auto">
          <a:xfrm>
            <a:off x="68263" y="609600"/>
            <a:ext cx="1524000" cy="4572000"/>
          </a:xfrm>
          <a:prstGeom prst="rect">
            <a:avLst/>
          </a:prstGeom>
          <a:solidFill>
            <a:schemeClr val="bg1">
              <a:lumMod val="85000"/>
              <a:alpha val="83136"/>
            </a:schemeClr>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48" name="Text Box 4"/>
          <p:cNvSpPr txBox="1">
            <a:spLocks noChangeArrowheads="1"/>
          </p:cNvSpPr>
          <p:nvPr/>
        </p:nvSpPr>
        <p:spPr bwMode="auto">
          <a:xfrm>
            <a:off x="68263" y="241335"/>
            <a:ext cx="1524000" cy="353943"/>
          </a:xfrm>
          <a:prstGeom prst="rect">
            <a:avLst/>
          </a:prstGeom>
          <a:solidFill>
            <a:srgbClr val="FFFFFF"/>
          </a:solidFill>
          <a:ln w="19050">
            <a:solidFill>
              <a:schemeClr val="tx1"/>
            </a:solidFill>
            <a:miter lim="800000"/>
            <a:headEnd/>
            <a:tailEnd/>
          </a:ln>
        </p:spPr>
        <p:txBody>
          <a:bodyPr tIns="0" anchor="ctr" anchorCtr="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2000" dirty="0" smtClean="0">
                <a:solidFill>
                  <a:prstClr val="black"/>
                </a:solidFill>
              </a:rPr>
              <a:t>1.0</a:t>
            </a:r>
            <a:endParaRPr lang="en-US" sz="2000" dirty="0">
              <a:solidFill>
                <a:prstClr val="black"/>
              </a:solidFill>
            </a:endParaRPr>
          </a:p>
        </p:txBody>
      </p:sp>
      <p:sp>
        <p:nvSpPr>
          <p:cNvPr id="49" name="Rectangle 48"/>
          <p:cNvSpPr>
            <a:spLocks noChangeArrowheads="1"/>
          </p:cNvSpPr>
          <p:nvPr/>
        </p:nvSpPr>
        <p:spPr bwMode="auto">
          <a:xfrm>
            <a:off x="914544" y="1363601"/>
            <a:ext cx="720582" cy="338554"/>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en-US" sz="1600" dirty="0" smtClean="0">
                <a:solidFill>
                  <a:prstClr val="black"/>
                </a:solidFill>
                <a:latin typeface="Times New Roman" pitchFamily="18" charset="0"/>
              </a:rPr>
              <a:t>Vision</a:t>
            </a:r>
            <a:endParaRPr lang="en-US" sz="1600" dirty="0">
              <a:solidFill>
                <a:prstClr val="black"/>
              </a:solidFill>
              <a:latin typeface="Times New Roman" pitchFamily="18" charset="0"/>
            </a:endParaRPr>
          </a:p>
        </p:txBody>
      </p:sp>
      <p:sp>
        <p:nvSpPr>
          <p:cNvPr id="50" name="Rectangle 49"/>
          <p:cNvSpPr>
            <a:spLocks noChangeArrowheads="1"/>
          </p:cNvSpPr>
          <p:nvPr/>
        </p:nvSpPr>
        <p:spPr bwMode="auto">
          <a:xfrm>
            <a:off x="96838" y="2070673"/>
            <a:ext cx="1538288" cy="58477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en-US" sz="1600" dirty="0">
                <a:solidFill>
                  <a:prstClr val="black"/>
                </a:solidFill>
                <a:latin typeface="Times New Roman" pitchFamily="18" charset="0"/>
              </a:rPr>
              <a:t>Assumptions behind Tactics</a:t>
            </a:r>
          </a:p>
        </p:txBody>
      </p:sp>
      <p:sp>
        <p:nvSpPr>
          <p:cNvPr id="51" name="Rectangle 50"/>
          <p:cNvSpPr>
            <a:spLocks noChangeArrowheads="1"/>
          </p:cNvSpPr>
          <p:nvPr/>
        </p:nvSpPr>
        <p:spPr bwMode="auto">
          <a:xfrm>
            <a:off x="870045" y="3488835"/>
            <a:ext cx="765081" cy="338554"/>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52" name="Rectangle 51"/>
          <p:cNvSpPr>
            <a:spLocks noChangeArrowheads="1"/>
          </p:cNvSpPr>
          <p:nvPr/>
        </p:nvSpPr>
        <p:spPr bwMode="auto">
          <a:xfrm>
            <a:off x="187326" y="4569086"/>
            <a:ext cx="1447800" cy="338554"/>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en-US" sz="1600">
                <a:solidFill>
                  <a:prstClr val="black"/>
                </a:solidFill>
                <a:latin typeface="Times New Roman" pitchFamily="18" charset="0"/>
              </a:rPr>
              <a:t>Take Note!</a:t>
            </a:r>
          </a:p>
        </p:txBody>
      </p:sp>
      <p:sp>
        <p:nvSpPr>
          <p:cNvPr id="53" name="Text Box 10"/>
          <p:cNvSpPr txBox="1">
            <a:spLocks noChangeArrowheads="1"/>
          </p:cNvSpPr>
          <p:nvPr/>
        </p:nvSpPr>
        <p:spPr bwMode="auto">
          <a:xfrm>
            <a:off x="1677988" y="1259433"/>
            <a:ext cx="7232650" cy="46166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dirty="0" smtClean="0">
                <a:solidFill>
                  <a:prstClr val="black"/>
                </a:solidFill>
              </a:rPr>
              <a:t>Within three months of implementation, the organization is completing projects at least 20% faster than before, with a capacity to complete more project work with the same resources. </a:t>
            </a:r>
            <a:endParaRPr lang="en-US" sz="1200" dirty="0">
              <a:solidFill>
                <a:prstClr val="black"/>
              </a:solidFill>
            </a:endParaRPr>
          </a:p>
        </p:txBody>
      </p:sp>
      <p:sp>
        <p:nvSpPr>
          <p:cNvPr id="54" name="Text Box 12"/>
          <p:cNvSpPr txBox="1">
            <a:spLocks noChangeArrowheads="1"/>
          </p:cNvSpPr>
          <p:nvPr/>
        </p:nvSpPr>
        <p:spPr bwMode="auto">
          <a:xfrm>
            <a:off x="1668463" y="1791055"/>
            <a:ext cx="7162800" cy="1200329"/>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Getting the magnitude of results requires a paradigm shift, which cannot occur without dedication and executive support.</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Two types of skills are mandatory – technical and managerial.</a:t>
            </a:r>
          </a:p>
          <a:p>
            <a:pPr marL="171450" indent="-171450">
              <a:buFont typeface="Wingdings" pitchFamily="2" charset="2"/>
              <a:buChar char="Ø"/>
            </a:pPr>
            <a:r>
              <a:rPr lang="en-US" sz="1200" dirty="0" smtClean="0">
                <a:solidFill>
                  <a:prstClr val="black"/>
                </a:solidFill>
              </a:rPr>
              <a:t>To get the results, we must  drive major behavior changes in the way we manage all projects. This requires changes in policies and practices that are deeply embedded in our PM culture.</a:t>
            </a:r>
          </a:p>
          <a:p>
            <a:pPr marL="171450" indent="-171450">
              <a:buFont typeface="Wingdings" pitchFamily="2" charset="2"/>
              <a:buChar char="Ø"/>
            </a:pPr>
            <a:r>
              <a:rPr lang="en-US" sz="1200" dirty="0" smtClean="0">
                <a:solidFill>
                  <a:prstClr val="black"/>
                </a:solidFill>
              </a:rPr>
              <a:t>One of the biggest dangers after implementing a major change is slipping backwards.</a:t>
            </a:r>
          </a:p>
        </p:txBody>
      </p:sp>
      <p:sp>
        <p:nvSpPr>
          <p:cNvPr id="55" name="Text Box 26"/>
          <p:cNvSpPr txBox="1">
            <a:spLocks noChangeArrowheads="1"/>
          </p:cNvSpPr>
          <p:nvPr/>
        </p:nvSpPr>
        <p:spPr bwMode="auto">
          <a:xfrm>
            <a:off x="3611563" y="228600"/>
            <a:ext cx="3421706" cy="369332"/>
          </a:xfrm>
          <a:prstGeom prst="rect">
            <a:avLst/>
          </a:prstGeom>
          <a:noFill/>
          <a:ln w="9525">
            <a:noFill/>
            <a:miter lim="800000"/>
            <a:headEnd/>
            <a:tailEnd/>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prstClr val="black"/>
                </a:solidFill>
              </a:rPr>
              <a:t>Multi-Project Management Vision</a:t>
            </a:r>
            <a:endParaRPr lang="en-US" dirty="0">
              <a:solidFill>
                <a:prstClr val="black"/>
              </a:solidFill>
            </a:endParaRPr>
          </a:p>
        </p:txBody>
      </p:sp>
      <p:sp>
        <p:nvSpPr>
          <p:cNvPr id="56" name="Text Box 19"/>
          <p:cNvSpPr txBox="1">
            <a:spLocks noChangeArrowheads="1"/>
          </p:cNvSpPr>
          <p:nvPr/>
        </p:nvSpPr>
        <p:spPr bwMode="auto">
          <a:xfrm>
            <a:off x="1668463" y="4464311"/>
            <a:ext cx="6850063" cy="28533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0000"/>
              </a:lnSpc>
            </a:pPr>
            <a:r>
              <a:rPr lang="en-US" sz="1200" dirty="0" smtClean="0">
                <a:solidFill>
                  <a:prstClr val="black"/>
                </a:solidFill>
              </a:rPr>
              <a:t>Designing and implementing a paradigm shift is NOT a part time effort.</a:t>
            </a:r>
            <a:endParaRPr lang="en-US" sz="1200" dirty="0">
              <a:solidFill>
                <a:prstClr val="black"/>
              </a:solidFill>
            </a:endParaRPr>
          </a:p>
        </p:txBody>
      </p:sp>
      <p:sp>
        <p:nvSpPr>
          <p:cNvPr id="58" name="Rectangle 7"/>
          <p:cNvSpPr>
            <a:spLocks noChangeArrowheads="1"/>
          </p:cNvSpPr>
          <p:nvPr/>
        </p:nvSpPr>
        <p:spPr bwMode="auto">
          <a:xfrm>
            <a:off x="96838" y="636361"/>
            <a:ext cx="1538288" cy="584775"/>
          </a:xfrm>
          <a:prstGeom prst="rect">
            <a:avLst/>
          </a:prstGeom>
          <a:noFill/>
          <a:ln w="9525">
            <a:noFill/>
            <a:miter lim="800000"/>
            <a:headEnd/>
            <a:tailEnd/>
          </a:ln>
        </p:spPr>
        <p:txBody>
          <a:bodyPr>
            <a:spAutoFit/>
          </a:bodyPr>
          <a:lstStyle/>
          <a:p>
            <a:pPr algn="r"/>
            <a:r>
              <a:rPr lang="en-US" sz="1600" dirty="0">
                <a:solidFill>
                  <a:prstClr val="black"/>
                </a:solidFill>
                <a:latin typeface="Times New Roman" pitchFamily="18" charset="0"/>
              </a:rPr>
              <a:t>Assumptions Behind </a:t>
            </a:r>
            <a:r>
              <a:rPr lang="en-US" sz="1600" dirty="0" smtClean="0">
                <a:solidFill>
                  <a:prstClr val="black"/>
                </a:solidFill>
                <a:latin typeface="Times New Roman" pitchFamily="18" charset="0"/>
              </a:rPr>
              <a:t>Vision</a:t>
            </a:r>
            <a:endParaRPr lang="en-US" sz="1600" dirty="0">
              <a:solidFill>
                <a:prstClr val="black"/>
              </a:solidFill>
              <a:latin typeface="Times New Roman" pitchFamily="18" charset="0"/>
            </a:endParaRPr>
          </a:p>
        </p:txBody>
      </p:sp>
      <p:sp>
        <p:nvSpPr>
          <p:cNvPr id="59" name="Text Box 18"/>
          <p:cNvSpPr txBox="1">
            <a:spLocks noChangeArrowheads="1"/>
          </p:cNvSpPr>
          <p:nvPr/>
        </p:nvSpPr>
        <p:spPr bwMode="auto">
          <a:xfrm>
            <a:off x="1673225" y="690563"/>
            <a:ext cx="7010400" cy="461665"/>
          </a:xfrm>
          <a:prstGeom prst="rect">
            <a:avLst/>
          </a:prstGeom>
          <a:noFill/>
          <a:ln w="9525">
            <a:noFill/>
            <a:miter lim="800000"/>
            <a:headEnd/>
            <a:tailEnd/>
          </a:ln>
        </p:spPr>
        <p:txBody>
          <a:bodyPr wrap="square">
            <a:spAutoFit/>
          </a:bodyPr>
          <a:lstStyle/>
          <a:p>
            <a:pPr>
              <a:spcBef>
                <a:spcPct val="50000"/>
              </a:spcBef>
            </a:pPr>
            <a:r>
              <a:rPr lang="en-US" sz="1200" dirty="0" smtClean="0">
                <a:solidFill>
                  <a:prstClr val="black"/>
                </a:solidFill>
              </a:rPr>
              <a:t>The time it takes to complete many projects is endangering the organization’s ability to meet and continue to meet its goals.</a:t>
            </a:r>
            <a:endParaRPr lang="en-US" sz="1200" dirty="0">
              <a:solidFill>
                <a:prstClr val="black"/>
              </a:solidFill>
            </a:endParaRPr>
          </a:p>
        </p:txBody>
      </p:sp>
      <p:sp>
        <p:nvSpPr>
          <p:cNvPr id="60" name="Text Box 12"/>
          <p:cNvSpPr txBox="1">
            <a:spLocks noChangeArrowheads="1"/>
          </p:cNvSpPr>
          <p:nvPr/>
        </p:nvSpPr>
        <p:spPr bwMode="auto">
          <a:xfrm>
            <a:off x="1663203" y="3125905"/>
            <a:ext cx="7162800" cy="830997"/>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Empower a team to drive major improvements in multi-project management with 100% executive support.</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Mandate the team to design both technical and managerial changes in policies and practices.</a:t>
            </a:r>
          </a:p>
          <a:p>
            <a:pPr marL="171450" indent="-171450">
              <a:buFont typeface="Wingdings" pitchFamily="2" charset="2"/>
              <a:buChar char="Ø"/>
            </a:pPr>
            <a:r>
              <a:rPr lang="en-US" sz="1200" dirty="0" smtClean="0">
                <a:solidFill>
                  <a:prstClr val="black"/>
                </a:solidFill>
              </a:rPr>
              <a:t>Launch the changes in policies and practices within one day after training all personnel.</a:t>
            </a:r>
          </a:p>
          <a:p>
            <a:pPr marL="171450" indent="-171450">
              <a:buFont typeface="Wingdings" pitchFamily="2" charset="2"/>
              <a:buChar char="Ø"/>
            </a:pPr>
            <a:r>
              <a:rPr lang="en-US" sz="1200" dirty="0" smtClean="0">
                <a:solidFill>
                  <a:prstClr val="black"/>
                </a:solidFill>
              </a:rPr>
              <a:t>Do whatever it takes to make the changes stick.</a:t>
            </a:r>
          </a:p>
        </p:txBody>
      </p:sp>
      <p:sp>
        <p:nvSpPr>
          <p:cNvPr id="61" name="Line 13"/>
          <p:cNvSpPr>
            <a:spLocks noChangeShapeType="1"/>
          </p:cNvSpPr>
          <p:nvPr/>
        </p:nvSpPr>
        <p:spPr bwMode="auto">
          <a:xfrm>
            <a:off x="73025" y="1740255"/>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62" name="Line 15"/>
          <p:cNvSpPr>
            <a:spLocks noChangeShapeType="1"/>
          </p:cNvSpPr>
          <p:nvPr/>
        </p:nvSpPr>
        <p:spPr bwMode="auto">
          <a:xfrm>
            <a:off x="73025" y="3082871"/>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63" name="Line 16"/>
          <p:cNvSpPr>
            <a:spLocks noChangeShapeType="1"/>
          </p:cNvSpPr>
          <p:nvPr/>
        </p:nvSpPr>
        <p:spPr bwMode="auto">
          <a:xfrm>
            <a:off x="82226" y="4340486"/>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64" name="Line 18"/>
          <p:cNvSpPr>
            <a:spLocks noChangeShapeType="1"/>
          </p:cNvSpPr>
          <p:nvPr/>
        </p:nvSpPr>
        <p:spPr bwMode="auto">
          <a:xfrm>
            <a:off x="73025" y="609600"/>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65" name="Line 14"/>
          <p:cNvSpPr>
            <a:spLocks noChangeShapeType="1"/>
          </p:cNvSpPr>
          <p:nvPr/>
        </p:nvSpPr>
        <p:spPr bwMode="auto">
          <a:xfrm>
            <a:off x="77625" y="1238239"/>
            <a:ext cx="8833174" cy="0"/>
          </a:xfrm>
          <a:prstGeom prst="line">
            <a:avLst/>
          </a:prstGeom>
          <a:noFill/>
          <a:ln w="9525">
            <a:solidFill>
              <a:schemeClr val="tx1"/>
            </a:solidFill>
            <a:round/>
            <a:headEnd/>
            <a:tailEnd/>
          </a:ln>
        </p:spPr>
        <p:txBody>
          <a:bodyPr/>
          <a:lstStyle/>
          <a:p>
            <a:endParaRPr lang="en-US">
              <a:solidFill>
                <a:prstClr val="black"/>
              </a:solidFill>
            </a:endParaRPr>
          </a:p>
        </p:txBody>
      </p:sp>
      <p:sp>
        <p:nvSpPr>
          <p:cNvPr id="66" name="Line 16"/>
          <p:cNvSpPr>
            <a:spLocks noChangeShapeType="1"/>
          </p:cNvSpPr>
          <p:nvPr/>
        </p:nvSpPr>
        <p:spPr bwMode="auto">
          <a:xfrm>
            <a:off x="77625" y="5181600"/>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67" name="Straight Connector 66"/>
          <p:cNvCxnSpPr/>
          <p:nvPr/>
        </p:nvCxnSpPr>
        <p:spPr>
          <a:xfrm>
            <a:off x="8906199" y="228600"/>
            <a:ext cx="9201" cy="495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572695" y="228600"/>
            <a:ext cx="7413652"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4" name="Rectangle 5"/>
          <p:cNvSpPr>
            <a:spLocks noChangeArrowheads="1"/>
          </p:cNvSpPr>
          <p:nvPr/>
        </p:nvSpPr>
        <p:spPr bwMode="auto">
          <a:xfrm>
            <a:off x="78830" y="228600"/>
            <a:ext cx="1524000" cy="4397829"/>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5" name="Text Box 6"/>
          <p:cNvSpPr txBox="1">
            <a:spLocks noChangeArrowheads="1"/>
          </p:cNvSpPr>
          <p:nvPr/>
        </p:nvSpPr>
        <p:spPr bwMode="auto">
          <a:xfrm>
            <a:off x="78830" y="249272"/>
            <a:ext cx="1524000"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2.1</a:t>
            </a:r>
            <a:endParaRPr lang="en-US" sz="2000" dirty="0">
              <a:solidFill>
                <a:prstClr val="black"/>
              </a:solidFill>
            </a:endParaRPr>
          </a:p>
        </p:txBody>
      </p:sp>
      <p:sp>
        <p:nvSpPr>
          <p:cNvPr id="6" name="Rectangle 7"/>
          <p:cNvSpPr>
            <a:spLocks noChangeArrowheads="1"/>
          </p:cNvSpPr>
          <p:nvPr/>
        </p:nvSpPr>
        <p:spPr bwMode="auto">
          <a:xfrm>
            <a:off x="78830" y="601545"/>
            <a:ext cx="1538288" cy="584775"/>
          </a:xfrm>
          <a:prstGeom prst="rect">
            <a:avLst/>
          </a:prstGeom>
          <a:noFill/>
          <a:ln w="9525">
            <a:noFill/>
            <a:miter lim="800000"/>
            <a:headEnd/>
            <a:tailEnd/>
          </a:ln>
        </p:spPr>
        <p:txBody>
          <a:bodyPr>
            <a:spAutoFit/>
          </a:bodyPr>
          <a:lstStyle/>
          <a:p>
            <a:pPr algn="r"/>
            <a:r>
              <a:rPr lang="en-US" sz="1600" dirty="0">
                <a:solidFill>
                  <a:prstClr val="black"/>
                </a:solidFill>
                <a:latin typeface="Times New Roman" pitchFamily="18" charset="0"/>
              </a:rPr>
              <a:t>Assumptions Behind Strategy</a:t>
            </a:r>
          </a:p>
        </p:txBody>
      </p:sp>
      <p:sp>
        <p:nvSpPr>
          <p:cNvPr id="7" name="Rectangle 8"/>
          <p:cNvSpPr>
            <a:spLocks noChangeArrowheads="1"/>
          </p:cNvSpPr>
          <p:nvPr/>
        </p:nvSpPr>
        <p:spPr bwMode="auto">
          <a:xfrm>
            <a:off x="746367" y="1282737"/>
            <a:ext cx="870751"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8" name="Rectangle 9"/>
          <p:cNvSpPr>
            <a:spLocks noChangeArrowheads="1"/>
          </p:cNvSpPr>
          <p:nvPr/>
        </p:nvSpPr>
        <p:spPr bwMode="auto">
          <a:xfrm>
            <a:off x="78830" y="1829631"/>
            <a:ext cx="1538288"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9" name="Rectangle 10"/>
          <p:cNvSpPr>
            <a:spLocks noChangeArrowheads="1"/>
          </p:cNvSpPr>
          <p:nvPr/>
        </p:nvSpPr>
        <p:spPr bwMode="auto">
          <a:xfrm>
            <a:off x="852037" y="3080994"/>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0" name="Text Box 11"/>
          <p:cNvSpPr txBox="1">
            <a:spLocks noChangeArrowheads="1"/>
          </p:cNvSpPr>
          <p:nvPr/>
        </p:nvSpPr>
        <p:spPr bwMode="auto">
          <a:xfrm>
            <a:off x="1679030" y="1231889"/>
            <a:ext cx="7070834" cy="461665"/>
          </a:xfrm>
          <a:prstGeom prst="rect">
            <a:avLst/>
          </a:prstGeom>
          <a:noFill/>
          <a:ln w="9525">
            <a:noFill/>
            <a:miter lim="800000"/>
            <a:headEnd/>
            <a:tailEnd/>
          </a:ln>
        </p:spPr>
        <p:txBody>
          <a:bodyPr wrap="square">
            <a:spAutoFit/>
          </a:bodyPr>
          <a:lstStyle/>
          <a:p>
            <a:r>
              <a:rPr lang="en-US" sz="1200" dirty="0" smtClean="0">
                <a:solidFill>
                  <a:prstClr val="black"/>
                </a:solidFill>
              </a:rPr>
              <a:t>Top management has the right team candidates with authority to design and implement the changes needed to drive major improvement in multi-project management within three months.</a:t>
            </a:r>
            <a:endParaRPr lang="en-US" sz="1200" dirty="0">
              <a:solidFill>
                <a:prstClr val="black"/>
              </a:solidFill>
            </a:endParaRPr>
          </a:p>
        </p:txBody>
      </p:sp>
      <p:sp>
        <p:nvSpPr>
          <p:cNvPr id="17" name="Text Box 18"/>
          <p:cNvSpPr txBox="1">
            <a:spLocks noChangeArrowheads="1"/>
          </p:cNvSpPr>
          <p:nvPr/>
        </p:nvSpPr>
        <p:spPr bwMode="auto">
          <a:xfrm>
            <a:off x="1679030" y="750343"/>
            <a:ext cx="7307317" cy="276999"/>
          </a:xfrm>
          <a:prstGeom prst="rect">
            <a:avLst/>
          </a:prstGeom>
          <a:noFill/>
          <a:ln w="9525">
            <a:noFill/>
            <a:miter lim="800000"/>
            <a:headEnd/>
            <a:tailEnd/>
          </a:ln>
        </p:spPr>
        <p:txBody>
          <a:bodyPr wrap="square">
            <a:spAutoFit/>
          </a:bodyPr>
          <a:lstStyle/>
          <a:p>
            <a:pPr>
              <a:spcBef>
                <a:spcPct val="50000"/>
              </a:spcBef>
            </a:pPr>
            <a:r>
              <a:rPr lang="en-US" sz="1200" dirty="0" smtClean="0">
                <a:solidFill>
                  <a:prstClr val="black"/>
                </a:solidFill>
              </a:rPr>
              <a:t>Only a team appointed by top management can change an embedded culture quickly.</a:t>
            </a:r>
            <a:endParaRPr lang="en-US" sz="1200" dirty="0">
              <a:solidFill>
                <a:prstClr val="black"/>
              </a:solidFill>
            </a:endParaRPr>
          </a:p>
        </p:txBody>
      </p:sp>
      <p:sp>
        <p:nvSpPr>
          <p:cNvPr id="18" name="Text Box 19"/>
          <p:cNvSpPr txBox="1">
            <a:spLocks noChangeArrowheads="1"/>
          </p:cNvSpPr>
          <p:nvPr/>
        </p:nvSpPr>
        <p:spPr bwMode="auto">
          <a:xfrm>
            <a:off x="3135299" y="228600"/>
            <a:ext cx="4591065" cy="369332"/>
          </a:xfrm>
          <a:prstGeom prst="rect">
            <a:avLst/>
          </a:prstGeom>
          <a:noFill/>
          <a:ln w="9525">
            <a:noFill/>
            <a:miter lim="800000"/>
            <a:headEnd/>
            <a:tailEnd/>
          </a:ln>
        </p:spPr>
        <p:txBody>
          <a:bodyPr wrap="none">
            <a:spAutoFit/>
          </a:bodyPr>
          <a:lstStyle/>
          <a:p>
            <a:r>
              <a:rPr lang="en-US" b="1" dirty="0" smtClean="0">
                <a:solidFill>
                  <a:prstClr val="black"/>
                </a:solidFill>
              </a:rPr>
              <a:t>Having the Right Team &amp; Rules of Engagement</a:t>
            </a:r>
            <a:endParaRPr lang="en-US" dirty="0">
              <a:solidFill>
                <a:prstClr val="black"/>
              </a:solidFill>
            </a:endParaRPr>
          </a:p>
        </p:txBody>
      </p:sp>
      <p:sp>
        <p:nvSpPr>
          <p:cNvPr id="12" name="Line 13"/>
          <p:cNvSpPr>
            <a:spLocks noChangeShapeType="1"/>
          </p:cNvSpPr>
          <p:nvPr/>
        </p:nvSpPr>
        <p:spPr bwMode="auto">
          <a:xfrm>
            <a:off x="78830" y="1761042"/>
            <a:ext cx="8907517"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14"/>
          <p:cNvSpPr>
            <a:spLocks noChangeShapeType="1"/>
          </p:cNvSpPr>
          <p:nvPr/>
        </p:nvSpPr>
        <p:spPr bwMode="auto">
          <a:xfrm>
            <a:off x="78830" y="1171891"/>
            <a:ext cx="8907517"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15"/>
          <p:cNvSpPr>
            <a:spLocks noChangeShapeType="1"/>
          </p:cNvSpPr>
          <p:nvPr/>
        </p:nvSpPr>
        <p:spPr bwMode="auto">
          <a:xfrm>
            <a:off x="78830" y="2681598"/>
            <a:ext cx="8907517" cy="0"/>
          </a:xfrm>
          <a:prstGeom prst="line">
            <a:avLst/>
          </a:prstGeom>
          <a:noFill/>
          <a:ln w="9525">
            <a:solidFill>
              <a:schemeClr val="tx1"/>
            </a:solidFill>
            <a:round/>
            <a:headEnd/>
            <a:tailEnd/>
          </a:ln>
        </p:spPr>
        <p:txBody>
          <a:bodyPr/>
          <a:lstStyle/>
          <a:p>
            <a:endParaRPr lang="en-US">
              <a:solidFill>
                <a:prstClr val="black"/>
              </a:solidFill>
            </a:endParaRPr>
          </a:p>
        </p:txBody>
      </p:sp>
      <p:sp>
        <p:nvSpPr>
          <p:cNvPr id="16" name="Line 17"/>
          <p:cNvSpPr>
            <a:spLocks noChangeShapeType="1"/>
          </p:cNvSpPr>
          <p:nvPr/>
        </p:nvSpPr>
        <p:spPr bwMode="auto">
          <a:xfrm>
            <a:off x="78830" y="609600"/>
            <a:ext cx="8907517" cy="0"/>
          </a:xfrm>
          <a:prstGeom prst="line">
            <a:avLst/>
          </a:prstGeom>
          <a:noFill/>
          <a:ln w="9525">
            <a:solidFill>
              <a:schemeClr val="tx1"/>
            </a:solidFill>
            <a:round/>
            <a:headEnd/>
            <a:tailEnd/>
          </a:ln>
        </p:spPr>
        <p:txBody>
          <a:bodyPr/>
          <a:lstStyle/>
          <a:p>
            <a:endParaRPr lang="en-US">
              <a:solidFill>
                <a:prstClr val="black"/>
              </a:solidFill>
            </a:endParaRPr>
          </a:p>
        </p:txBody>
      </p:sp>
      <p:sp>
        <p:nvSpPr>
          <p:cNvPr id="19" name="Line 21"/>
          <p:cNvSpPr>
            <a:spLocks noChangeShapeType="1"/>
          </p:cNvSpPr>
          <p:nvPr/>
        </p:nvSpPr>
        <p:spPr bwMode="auto">
          <a:xfrm>
            <a:off x="78830" y="3780006"/>
            <a:ext cx="8907517" cy="0"/>
          </a:xfrm>
          <a:prstGeom prst="line">
            <a:avLst/>
          </a:prstGeom>
          <a:noFill/>
          <a:ln w="9525">
            <a:solidFill>
              <a:schemeClr val="tx1"/>
            </a:solidFill>
            <a:round/>
            <a:headEnd/>
            <a:tailEnd/>
          </a:ln>
        </p:spPr>
        <p:txBody>
          <a:bodyPr/>
          <a:lstStyle/>
          <a:p>
            <a:endParaRPr lang="en-US">
              <a:solidFill>
                <a:prstClr val="black"/>
              </a:solidFill>
            </a:endParaRPr>
          </a:p>
        </p:txBody>
      </p:sp>
      <p:sp>
        <p:nvSpPr>
          <p:cNvPr id="20" name="Text Box 22"/>
          <p:cNvSpPr txBox="1">
            <a:spLocks noChangeArrowheads="1"/>
          </p:cNvSpPr>
          <p:nvPr/>
        </p:nvSpPr>
        <p:spPr bwMode="auto">
          <a:xfrm>
            <a:off x="1729830" y="3810714"/>
            <a:ext cx="6832600" cy="461665"/>
          </a:xfrm>
          <a:prstGeom prst="rect">
            <a:avLst/>
          </a:prstGeom>
          <a:noFill/>
          <a:ln w="9525">
            <a:noFill/>
            <a:miter lim="800000"/>
            <a:headEnd/>
            <a:tailEnd/>
          </a:ln>
        </p:spPr>
        <p:txBody>
          <a:bodyPr>
            <a:spAutoFit/>
          </a:bodyPr>
          <a:lstStyle/>
          <a:p>
            <a:pPr>
              <a:spcBef>
                <a:spcPct val="50000"/>
              </a:spcBef>
            </a:pPr>
            <a:r>
              <a:rPr lang="en-US" sz="1200" dirty="0" smtClean="0">
                <a:solidFill>
                  <a:prstClr val="black"/>
                </a:solidFill>
              </a:rPr>
              <a:t>There are characteristics of team members that facilitate major change. There are characteristics that block major change. Succeeding is not just a matter of design. It largely depends on buy-in.</a:t>
            </a:r>
            <a:endParaRPr lang="en-US" sz="1200" dirty="0">
              <a:solidFill>
                <a:prstClr val="black"/>
              </a:solidFill>
            </a:endParaRPr>
          </a:p>
        </p:txBody>
      </p:sp>
      <p:sp>
        <p:nvSpPr>
          <p:cNvPr id="21" name="Rectangle 24"/>
          <p:cNvSpPr>
            <a:spLocks noChangeArrowheads="1"/>
          </p:cNvSpPr>
          <p:nvPr/>
        </p:nvSpPr>
        <p:spPr bwMode="auto">
          <a:xfrm>
            <a:off x="169318" y="3955176"/>
            <a:ext cx="1447800" cy="338554"/>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Take Note!</a:t>
            </a:r>
          </a:p>
        </p:txBody>
      </p:sp>
      <p:sp>
        <p:nvSpPr>
          <p:cNvPr id="23" name="Line 16"/>
          <p:cNvSpPr>
            <a:spLocks noChangeShapeType="1"/>
          </p:cNvSpPr>
          <p:nvPr/>
        </p:nvSpPr>
        <p:spPr bwMode="auto">
          <a:xfrm>
            <a:off x="156455" y="4619256"/>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4" name="Straight Connector 23"/>
          <p:cNvCxnSpPr/>
          <p:nvPr/>
        </p:nvCxnSpPr>
        <p:spPr>
          <a:xfrm>
            <a:off x="8994230" y="228600"/>
            <a:ext cx="0" cy="43906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12"/>
          <p:cNvSpPr txBox="1">
            <a:spLocks noChangeArrowheads="1"/>
          </p:cNvSpPr>
          <p:nvPr/>
        </p:nvSpPr>
        <p:spPr bwMode="auto">
          <a:xfrm>
            <a:off x="1668463" y="1812053"/>
            <a:ext cx="7162800" cy="830997"/>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Only key people with technical and managerial skills inside the organization can make the necessary changes.</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The most likely candidates with the right level of experience, respect and drive are difficult to release from current responsibilities.</a:t>
            </a:r>
          </a:p>
          <a:p>
            <a:pPr marL="171450" indent="-171450">
              <a:buFont typeface="Wingdings" pitchFamily="2" charset="2"/>
              <a:buChar char="Ø"/>
            </a:pPr>
            <a:r>
              <a:rPr lang="en-US" sz="1200" dirty="0" smtClean="0">
                <a:solidFill>
                  <a:prstClr val="black"/>
                </a:solidFill>
              </a:rPr>
              <a:t>Level of Authority is best not left to chance or assumptions.</a:t>
            </a:r>
          </a:p>
        </p:txBody>
      </p:sp>
      <p:sp>
        <p:nvSpPr>
          <p:cNvPr id="28" name="Text Box 12"/>
          <p:cNvSpPr txBox="1">
            <a:spLocks noChangeArrowheads="1"/>
          </p:cNvSpPr>
          <p:nvPr/>
        </p:nvSpPr>
        <p:spPr bwMode="auto">
          <a:xfrm>
            <a:off x="1678969" y="2721221"/>
            <a:ext cx="7162800" cy="10156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The top management team develops two lists of candidates – one with technical skills and one with managerial skills capable of driving major project management change.</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Top management chooses final candidates and instructs them to delegate all responsibilities for 3 months.</a:t>
            </a:r>
          </a:p>
          <a:p>
            <a:pPr marL="171450" indent="-171450">
              <a:buFont typeface="Wingdings" pitchFamily="2" charset="2"/>
              <a:buChar char="Ø"/>
            </a:pPr>
            <a:r>
              <a:rPr lang="en-US" sz="1200" dirty="0" smtClean="0">
                <a:solidFill>
                  <a:prstClr val="black"/>
                </a:solidFill>
              </a:rPr>
              <a:t>Top management delegates full authority to design all necessary technical and organizational changes needed to drive at least a 20% improvement in project durations without adding resources.</a:t>
            </a:r>
          </a:p>
        </p:txBody>
      </p:sp>
      <p:sp>
        <p:nvSpPr>
          <p:cNvPr id="25"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6"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1"/>
          <p:cNvSpPr>
            <a:spLocks noChangeArrowheads="1"/>
          </p:cNvSpPr>
          <p:nvPr/>
        </p:nvSpPr>
        <p:spPr bwMode="auto">
          <a:xfrm>
            <a:off x="132369" y="189192"/>
            <a:ext cx="1524000" cy="5297714"/>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4" name="Text Box 4"/>
          <p:cNvSpPr txBox="1">
            <a:spLocks noChangeArrowheads="1"/>
          </p:cNvSpPr>
          <p:nvPr/>
        </p:nvSpPr>
        <p:spPr bwMode="auto">
          <a:xfrm>
            <a:off x="141894" y="197164"/>
            <a:ext cx="1524000" cy="353943"/>
          </a:xfrm>
          <a:prstGeom prst="rect">
            <a:avLst/>
          </a:prstGeom>
          <a:solidFill>
            <a:srgbClr val="FFFFFF"/>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2.2</a:t>
            </a:r>
            <a:endParaRPr lang="en-US" sz="2000" dirty="0">
              <a:solidFill>
                <a:prstClr val="black"/>
              </a:solidFill>
            </a:endParaRPr>
          </a:p>
        </p:txBody>
      </p:sp>
      <p:sp>
        <p:nvSpPr>
          <p:cNvPr id="5" name="Text Box 10"/>
          <p:cNvSpPr txBox="1">
            <a:spLocks noChangeArrowheads="1"/>
          </p:cNvSpPr>
          <p:nvPr/>
        </p:nvSpPr>
        <p:spPr bwMode="auto">
          <a:xfrm>
            <a:off x="1716694" y="1245640"/>
            <a:ext cx="7096234" cy="461665"/>
          </a:xfrm>
          <a:prstGeom prst="rect">
            <a:avLst/>
          </a:prstGeom>
          <a:noFill/>
          <a:ln w="9525">
            <a:noFill/>
            <a:miter lim="800000"/>
            <a:headEnd/>
            <a:tailEnd/>
          </a:ln>
        </p:spPr>
        <p:txBody>
          <a:bodyPr wrap="square">
            <a:spAutoFit/>
          </a:bodyPr>
          <a:lstStyle/>
          <a:p>
            <a:pPr>
              <a:spcBef>
                <a:spcPct val="50000"/>
              </a:spcBef>
            </a:pPr>
            <a:r>
              <a:rPr lang="en-US" sz="1200" dirty="0" smtClean="0">
                <a:solidFill>
                  <a:prstClr val="black"/>
                </a:solidFill>
              </a:rPr>
              <a:t>The organization has all technical and managerial design work complete, including all organization training,  with all requisite decisions approved by top management.</a:t>
            </a:r>
            <a:endParaRPr lang="en-US" sz="1200" dirty="0">
              <a:solidFill>
                <a:prstClr val="black"/>
              </a:solidFill>
            </a:endParaRPr>
          </a:p>
        </p:txBody>
      </p:sp>
      <p:sp>
        <p:nvSpPr>
          <p:cNvPr id="2" name="Rectangle 29"/>
          <p:cNvSpPr>
            <a:spLocks noChangeArrowheads="1"/>
          </p:cNvSpPr>
          <p:nvPr/>
        </p:nvSpPr>
        <p:spPr bwMode="auto">
          <a:xfrm>
            <a:off x="1646516" y="189192"/>
            <a:ext cx="7310548"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7" name="Line 13"/>
          <p:cNvSpPr>
            <a:spLocks noChangeShapeType="1"/>
          </p:cNvSpPr>
          <p:nvPr/>
        </p:nvSpPr>
        <p:spPr bwMode="auto">
          <a:xfrm>
            <a:off x="141895" y="1687632"/>
            <a:ext cx="8783637" cy="0"/>
          </a:xfrm>
          <a:prstGeom prst="line">
            <a:avLst/>
          </a:prstGeom>
          <a:noFill/>
          <a:ln w="9525">
            <a:solidFill>
              <a:schemeClr val="tx1"/>
            </a:solidFill>
            <a:round/>
            <a:headEnd/>
            <a:tailEnd/>
          </a:ln>
        </p:spPr>
        <p:txBody>
          <a:bodyPr/>
          <a:lstStyle/>
          <a:p>
            <a:endParaRPr lang="en-US">
              <a:solidFill>
                <a:prstClr val="black"/>
              </a:solidFill>
            </a:endParaRPr>
          </a:p>
        </p:txBody>
      </p:sp>
      <p:sp>
        <p:nvSpPr>
          <p:cNvPr id="8" name="Line 14"/>
          <p:cNvSpPr>
            <a:spLocks noChangeShapeType="1"/>
          </p:cNvSpPr>
          <p:nvPr/>
        </p:nvSpPr>
        <p:spPr bwMode="auto">
          <a:xfrm>
            <a:off x="141895" y="1201735"/>
            <a:ext cx="8783637" cy="0"/>
          </a:xfrm>
          <a:prstGeom prst="line">
            <a:avLst/>
          </a:prstGeom>
          <a:noFill/>
          <a:ln w="9525">
            <a:solidFill>
              <a:schemeClr val="tx1"/>
            </a:solidFill>
            <a:round/>
            <a:headEnd/>
            <a:tailEnd/>
          </a:ln>
        </p:spPr>
        <p:txBody>
          <a:bodyPr/>
          <a:lstStyle/>
          <a:p>
            <a:endParaRPr lang="en-US">
              <a:solidFill>
                <a:prstClr val="black"/>
              </a:solidFill>
            </a:endParaRPr>
          </a:p>
        </p:txBody>
      </p:sp>
      <p:sp>
        <p:nvSpPr>
          <p:cNvPr id="9" name="Line 15"/>
          <p:cNvSpPr>
            <a:spLocks noChangeShapeType="1"/>
          </p:cNvSpPr>
          <p:nvPr/>
        </p:nvSpPr>
        <p:spPr bwMode="auto">
          <a:xfrm>
            <a:off x="141895" y="2739558"/>
            <a:ext cx="8783637" cy="0"/>
          </a:xfrm>
          <a:prstGeom prst="line">
            <a:avLst/>
          </a:prstGeom>
          <a:noFill/>
          <a:ln w="9525">
            <a:solidFill>
              <a:schemeClr val="tx1"/>
            </a:solidFill>
            <a:round/>
            <a:headEnd/>
            <a:tailEnd/>
          </a:ln>
        </p:spPr>
        <p:txBody>
          <a:bodyPr/>
          <a:lstStyle/>
          <a:p>
            <a:endParaRPr lang="en-US">
              <a:solidFill>
                <a:prstClr val="black"/>
              </a:solidFill>
            </a:endParaRPr>
          </a:p>
        </p:txBody>
      </p:sp>
      <p:sp>
        <p:nvSpPr>
          <p:cNvPr id="10" name="Line 16"/>
          <p:cNvSpPr>
            <a:spLocks noChangeShapeType="1"/>
          </p:cNvSpPr>
          <p:nvPr/>
        </p:nvSpPr>
        <p:spPr bwMode="auto">
          <a:xfrm>
            <a:off x="141895" y="4013283"/>
            <a:ext cx="8783637" cy="0"/>
          </a:xfrm>
          <a:prstGeom prst="line">
            <a:avLst/>
          </a:prstGeom>
          <a:noFill/>
          <a:ln w="9525">
            <a:solidFill>
              <a:schemeClr val="tx1"/>
            </a:solidFill>
            <a:round/>
            <a:headEnd/>
            <a:tailEnd/>
          </a:ln>
        </p:spPr>
        <p:txBody>
          <a:bodyPr/>
          <a:lstStyle/>
          <a:p>
            <a:endParaRPr lang="en-US">
              <a:solidFill>
                <a:prstClr val="black"/>
              </a:solidFill>
            </a:endParaRPr>
          </a:p>
        </p:txBody>
      </p:sp>
      <p:sp>
        <p:nvSpPr>
          <p:cNvPr id="12" name="Line 18"/>
          <p:cNvSpPr>
            <a:spLocks noChangeShapeType="1"/>
          </p:cNvSpPr>
          <p:nvPr/>
        </p:nvSpPr>
        <p:spPr bwMode="auto">
          <a:xfrm>
            <a:off x="141894" y="570192"/>
            <a:ext cx="8816203"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Text Box 19"/>
          <p:cNvSpPr txBox="1">
            <a:spLocks noChangeArrowheads="1"/>
          </p:cNvSpPr>
          <p:nvPr/>
        </p:nvSpPr>
        <p:spPr bwMode="auto">
          <a:xfrm>
            <a:off x="1746857" y="4160921"/>
            <a:ext cx="7178675" cy="461665"/>
          </a:xfrm>
          <a:prstGeom prst="rect">
            <a:avLst/>
          </a:prstGeom>
          <a:noFill/>
          <a:ln w="9525">
            <a:noFill/>
            <a:miter lim="800000"/>
            <a:headEnd/>
            <a:tailEnd/>
          </a:ln>
        </p:spPr>
        <p:txBody>
          <a:bodyPr>
            <a:spAutoFit/>
          </a:bodyPr>
          <a:lstStyle/>
          <a:p>
            <a:r>
              <a:rPr lang="en-US" sz="1200" dirty="0" smtClean="0">
                <a:solidFill>
                  <a:prstClr val="black"/>
                </a:solidFill>
              </a:rPr>
              <a:t>There is a lot of crossover between technical and managerial design. The teams can easily work in parallel, but must debrief frequently to avoid designing a solution with inherent conflicts and to avoid rework.</a:t>
            </a:r>
            <a:endParaRPr lang="en-US" sz="1200" dirty="0">
              <a:solidFill>
                <a:prstClr val="black"/>
              </a:solidFill>
            </a:endParaRPr>
          </a:p>
        </p:txBody>
      </p:sp>
      <p:sp>
        <p:nvSpPr>
          <p:cNvPr id="14" name="Text Box 20"/>
          <p:cNvSpPr txBox="1">
            <a:spLocks noChangeArrowheads="1"/>
          </p:cNvSpPr>
          <p:nvPr/>
        </p:nvSpPr>
        <p:spPr bwMode="auto">
          <a:xfrm>
            <a:off x="1765907" y="629972"/>
            <a:ext cx="7159625" cy="461665"/>
          </a:xfrm>
          <a:prstGeom prst="rect">
            <a:avLst/>
          </a:prstGeom>
          <a:noFill/>
          <a:ln w="9525">
            <a:noFill/>
            <a:miter lim="800000"/>
            <a:headEnd/>
            <a:tailEnd/>
          </a:ln>
        </p:spPr>
        <p:txBody>
          <a:bodyPr wrap="square">
            <a:spAutoFit/>
          </a:bodyPr>
          <a:lstStyle/>
          <a:p>
            <a:pPr>
              <a:spcBef>
                <a:spcPct val="50000"/>
              </a:spcBef>
            </a:pPr>
            <a:r>
              <a:rPr lang="en-US" sz="1200" dirty="0" smtClean="0">
                <a:solidFill>
                  <a:prstClr val="black"/>
                </a:solidFill>
              </a:rPr>
              <a:t>It requires several weeks and significant top management decision-making to do the preparation, training and software work required to launch the multi-project management system changes.</a:t>
            </a:r>
            <a:endParaRPr lang="en-US" sz="1200" dirty="0">
              <a:solidFill>
                <a:prstClr val="black"/>
              </a:solidFill>
            </a:endParaRPr>
          </a:p>
        </p:txBody>
      </p:sp>
      <p:sp>
        <p:nvSpPr>
          <p:cNvPr id="15" name="Rectangle 22"/>
          <p:cNvSpPr>
            <a:spLocks noChangeArrowheads="1"/>
          </p:cNvSpPr>
          <p:nvPr/>
        </p:nvSpPr>
        <p:spPr bwMode="auto">
          <a:xfrm>
            <a:off x="170469" y="583328"/>
            <a:ext cx="1524000" cy="584775"/>
          </a:xfrm>
          <a:prstGeom prst="rect">
            <a:avLst/>
          </a:prstGeom>
          <a:noFill/>
          <a:ln w="9525">
            <a:noFill/>
            <a:miter lim="800000"/>
            <a:headEnd/>
            <a:tailEnd/>
          </a:ln>
        </p:spPr>
        <p:txBody>
          <a:bodyPr>
            <a:spAutoFit/>
          </a:bodyPr>
          <a:lstStyle/>
          <a:p>
            <a:pPr algn="r"/>
            <a:r>
              <a:rPr lang="en-US" sz="1600" dirty="0">
                <a:solidFill>
                  <a:prstClr val="black"/>
                </a:solidFill>
                <a:latin typeface="Times New Roman" pitchFamily="18" charset="0"/>
              </a:rPr>
              <a:t>Assumptions Behind Strategy</a:t>
            </a:r>
          </a:p>
        </p:txBody>
      </p:sp>
      <p:sp>
        <p:nvSpPr>
          <p:cNvPr id="16" name="Rectangle 23"/>
          <p:cNvSpPr>
            <a:spLocks noChangeArrowheads="1"/>
          </p:cNvSpPr>
          <p:nvPr/>
        </p:nvSpPr>
        <p:spPr bwMode="auto">
          <a:xfrm>
            <a:off x="823718" y="1298947"/>
            <a:ext cx="870751"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17" name="Rectangle 24"/>
          <p:cNvSpPr>
            <a:spLocks noChangeArrowheads="1"/>
          </p:cNvSpPr>
          <p:nvPr/>
        </p:nvSpPr>
        <p:spPr bwMode="auto">
          <a:xfrm>
            <a:off x="141894" y="1991840"/>
            <a:ext cx="1552575" cy="584775"/>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Assumptions Behind Tactics</a:t>
            </a:r>
          </a:p>
        </p:txBody>
      </p:sp>
      <p:sp>
        <p:nvSpPr>
          <p:cNvPr id="18" name="Rectangle 25"/>
          <p:cNvSpPr>
            <a:spLocks noChangeArrowheads="1"/>
          </p:cNvSpPr>
          <p:nvPr/>
        </p:nvSpPr>
        <p:spPr bwMode="auto">
          <a:xfrm>
            <a:off x="929388" y="3171467"/>
            <a:ext cx="765081" cy="338554"/>
          </a:xfrm>
          <a:prstGeom prst="rect">
            <a:avLst/>
          </a:prstGeom>
          <a:noFill/>
          <a:ln w="9525">
            <a:noFill/>
            <a:miter lim="800000"/>
            <a:headEnd/>
            <a:tailEnd/>
          </a:ln>
        </p:spPr>
        <p:txBody>
          <a:bodyPr wrap="none">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19" name="Rectangle 26"/>
          <p:cNvSpPr>
            <a:spLocks noChangeArrowheads="1"/>
          </p:cNvSpPr>
          <p:nvPr/>
        </p:nvSpPr>
        <p:spPr bwMode="auto">
          <a:xfrm>
            <a:off x="246669" y="4318083"/>
            <a:ext cx="1447800" cy="338554"/>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Take Note!</a:t>
            </a:r>
          </a:p>
        </p:txBody>
      </p:sp>
      <p:sp>
        <p:nvSpPr>
          <p:cNvPr id="20" name="Text Box 27"/>
          <p:cNvSpPr txBox="1">
            <a:spLocks noChangeArrowheads="1"/>
          </p:cNvSpPr>
          <p:nvPr/>
        </p:nvSpPr>
        <p:spPr bwMode="auto">
          <a:xfrm>
            <a:off x="4955018" y="189192"/>
            <a:ext cx="1251305" cy="369332"/>
          </a:xfrm>
          <a:prstGeom prst="rect">
            <a:avLst/>
          </a:prstGeom>
          <a:noFill/>
          <a:ln w="9525">
            <a:noFill/>
            <a:miter lim="800000"/>
            <a:headEnd/>
            <a:tailEnd/>
          </a:ln>
        </p:spPr>
        <p:txBody>
          <a:bodyPr wrap="none">
            <a:spAutoFit/>
          </a:bodyPr>
          <a:lstStyle/>
          <a:p>
            <a:pPr algn="ctr" defTabSz="957263"/>
            <a:r>
              <a:rPr lang="en-US" b="1" dirty="0" smtClean="0">
                <a:solidFill>
                  <a:prstClr val="black"/>
                </a:solidFill>
              </a:rPr>
              <a:t>Pre-Launch</a:t>
            </a:r>
            <a:endParaRPr lang="en-US" b="1" dirty="0">
              <a:solidFill>
                <a:prstClr val="black"/>
              </a:solidFill>
            </a:endParaRPr>
          </a:p>
        </p:txBody>
      </p:sp>
      <p:sp>
        <p:nvSpPr>
          <p:cNvPr id="25" name="Line 16"/>
          <p:cNvSpPr>
            <a:spLocks noChangeShapeType="1"/>
          </p:cNvSpPr>
          <p:nvPr/>
        </p:nvSpPr>
        <p:spPr bwMode="auto">
          <a:xfrm>
            <a:off x="124923" y="5494276"/>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6" name="Straight Connector 25"/>
          <p:cNvCxnSpPr/>
          <p:nvPr/>
        </p:nvCxnSpPr>
        <p:spPr>
          <a:xfrm>
            <a:off x="8942331" y="181398"/>
            <a:ext cx="4601" cy="5297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12"/>
          <p:cNvSpPr txBox="1">
            <a:spLocks noChangeArrowheads="1"/>
          </p:cNvSpPr>
          <p:nvPr/>
        </p:nvSpPr>
        <p:spPr bwMode="auto">
          <a:xfrm>
            <a:off x="1810357" y="1741113"/>
            <a:ext cx="7162800" cy="10156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On the technical side, the organization is likely using incorrectly modeled, </a:t>
            </a:r>
            <a:r>
              <a:rPr lang="en-US" sz="1200" dirty="0" err="1" smtClean="0">
                <a:solidFill>
                  <a:prstClr val="black"/>
                </a:solidFill>
              </a:rPr>
              <a:t>unbuffered</a:t>
            </a:r>
            <a:r>
              <a:rPr lang="en-US" sz="1200" dirty="0" smtClean="0">
                <a:solidFill>
                  <a:prstClr val="black"/>
                </a:solidFill>
              </a:rPr>
              <a:t> networks, inconsistent resource definitions, with projects activated without formal synchronization</a:t>
            </a:r>
            <a:r>
              <a:rPr lang="en-US" sz="1200" dirty="0">
                <a:solidFill>
                  <a:prstClr val="black"/>
                </a:solidFill>
              </a:rPr>
              <a:t>.</a:t>
            </a:r>
          </a:p>
          <a:p>
            <a:pPr marL="171450" indent="-171450">
              <a:buFont typeface="Wingdings" pitchFamily="2" charset="2"/>
              <a:buChar char="Ø"/>
            </a:pPr>
            <a:r>
              <a:rPr lang="en-US" sz="1200" dirty="0" smtClean="0">
                <a:solidFill>
                  <a:prstClr val="black"/>
                </a:solidFill>
              </a:rPr>
              <a:t>On the managerial side, the organization suffers from multitasking of resources, inconsistent task management, infrequent task updates, time consuming issue resolution, inconsistent recovery planning, project rework and other symptoms of poor project flow.</a:t>
            </a:r>
          </a:p>
        </p:txBody>
      </p:sp>
      <p:sp>
        <p:nvSpPr>
          <p:cNvPr id="28" name="Text Box 12"/>
          <p:cNvSpPr txBox="1">
            <a:spLocks noChangeArrowheads="1"/>
          </p:cNvSpPr>
          <p:nvPr/>
        </p:nvSpPr>
        <p:spPr bwMode="auto">
          <a:xfrm>
            <a:off x="1820863" y="2839473"/>
            <a:ext cx="7162800" cy="1200329"/>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The technical team chooses software needed to address the solution requirements, and completes all technical design, including training of project and resource managers and a synchronization expert in the use of the software. </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The managerial team writes the new rules of engagement for multi-project synchronization, buffer management, recovery, task updates, fast track issue resolution and full kits, and prepares all training material for roll-out.</a:t>
            </a:r>
          </a:p>
        </p:txBody>
      </p:sp>
      <p:sp>
        <p:nvSpPr>
          <p:cNvPr id="24"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9"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43"/>
          <p:cNvSpPr>
            <a:spLocks noChangeArrowheads="1"/>
          </p:cNvSpPr>
          <p:nvPr/>
        </p:nvSpPr>
        <p:spPr bwMode="auto">
          <a:xfrm>
            <a:off x="148136" y="236490"/>
            <a:ext cx="1472049" cy="4958232"/>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27" name="Rectangle 38"/>
          <p:cNvSpPr>
            <a:spLocks noChangeArrowheads="1"/>
          </p:cNvSpPr>
          <p:nvPr/>
        </p:nvSpPr>
        <p:spPr bwMode="auto">
          <a:xfrm>
            <a:off x="1638586" y="236490"/>
            <a:ext cx="7351044"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28" name="Text Box 4"/>
          <p:cNvSpPr txBox="1">
            <a:spLocks noChangeArrowheads="1"/>
          </p:cNvSpPr>
          <p:nvPr/>
        </p:nvSpPr>
        <p:spPr bwMode="auto">
          <a:xfrm>
            <a:off x="157337" y="244462"/>
            <a:ext cx="1472049"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2.3</a:t>
            </a:r>
            <a:endParaRPr lang="en-US" sz="2000" dirty="0">
              <a:solidFill>
                <a:prstClr val="black"/>
              </a:solidFill>
            </a:endParaRPr>
          </a:p>
        </p:txBody>
      </p:sp>
      <p:sp>
        <p:nvSpPr>
          <p:cNvPr id="29" name="Text Box 10"/>
          <p:cNvSpPr txBox="1">
            <a:spLocks noChangeArrowheads="1"/>
          </p:cNvSpPr>
          <p:nvPr/>
        </p:nvSpPr>
        <p:spPr bwMode="auto">
          <a:xfrm>
            <a:off x="1702988" y="1353318"/>
            <a:ext cx="7286642" cy="461665"/>
          </a:xfrm>
          <a:prstGeom prst="rect">
            <a:avLst/>
          </a:prstGeom>
          <a:noFill/>
          <a:ln w="9525">
            <a:noFill/>
            <a:miter lim="800000"/>
            <a:headEnd/>
            <a:tailEnd/>
          </a:ln>
        </p:spPr>
        <p:txBody>
          <a:bodyPr>
            <a:spAutoFit/>
          </a:bodyPr>
          <a:lstStyle/>
          <a:p>
            <a:pPr>
              <a:spcBef>
                <a:spcPct val="50000"/>
              </a:spcBef>
            </a:pPr>
            <a:r>
              <a:rPr lang="en-US" sz="1200" dirty="0" smtClean="0">
                <a:solidFill>
                  <a:prstClr val="black"/>
                </a:solidFill>
              </a:rPr>
              <a:t>The new multi-project paradigm achieves measurable results within the first four weeks of implementation, and is fully implemented within three months.</a:t>
            </a:r>
            <a:endParaRPr lang="en-US" sz="1200" dirty="0">
              <a:solidFill>
                <a:prstClr val="black"/>
              </a:solidFill>
            </a:endParaRPr>
          </a:p>
        </p:txBody>
      </p:sp>
      <p:sp>
        <p:nvSpPr>
          <p:cNvPr id="30" name="Line 13"/>
          <p:cNvSpPr>
            <a:spLocks noChangeShapeType="1"/>
          </p:cNvSpPr>
          <p:nvPr/>
        </p:nvSpPr>
        <p:spPr bwMode="auto">
          <a:xfrm>
            <a:off x="157337" y="1885750"/>
            <a:ext cx="8832293" cy="0"/>
          </a:xfrm>
          <a:prstGeom prst="line">
            <a:avLst/>
          </a:prstGeom>
          <a:noFill/>
          <a:ln w="9525">
            <a:solidFill>
              <a:schemeClr val="tx1"/>
            </a:solidFill>
            <a:round/>
            <a:headEnd/>
            <a:tailEnd/>
          </a:ln>
        </p:spPr>
        <p:txBody>
          <a:bodyPr/>
          <a:lstStyle/>
          <a:p>
            <a:endParaRPr lang="en-US">
              <a:solidFill>
                <a:prstClr val="black"/>
              </a:solidFill>
            </a:endParaRPr>
          </a:p>
        </p:txBody>
      </p:sp>
      <p:sp>
        <p:nvSpPr>
          <p:cNvPr id="31" name="Line 14"/>
          <p:cNvSpPr>
            <a:spLocks noChangeShapeType="1"/>
          </p:cNvSpPr>
          <p:nvPr/>
        </p:nvSpPr>
        <p:spPr bwMode="auto">
          <a:xfrm>
            <a:off x="157337" y="1311934"/>
            <a:ext cx="8832293" cy="0"/>
          </a:xfrm>
          <a:prstGeom prst="line">
            <a:avLst/>
          </a:prstGeom>
          <a:noFill/>
          <a:ln w="9525">
            <a:solidFill>
              <a:schemeClr val="tx1"/>
            </a:solidFill>
            <a:round/>
            <a:headEnd/>
            <a:tailEnd/>
          </a:ln>
        </p:spPr>
        <p:txBody>
          <a:bodyPr/>
          <a:lstStyle/>
          <a:p>
            <a:endParaRPr lang="en-US">
              <a:solidFill>
                <a:prstClr val="black"/>
              </a:solidFill>
            </a:endParaRPr>
          </a:p>
        </p:txBody>
      </p:sp>
      <p:sp>
        <p:nvSpPr>
          <p:cNvPr id="32" name="Line 18"/>
          <p:cNvSpPr>
            <a:spLocks noChangeShapeType="1"/>
          </p:cNvSpPr>
          <p:nvPr/>
        </p:nvSpPr>
        <p:spPr bwMode="auto">
          <a:xfrm>
            <a:off x="157337" y="617490"/>
            <a:ext cx="8832293" cy="0"/>
          </a:xfrm>
          <a:prstGeom prst="line">
            <a:avLst/>
          </a:prstGeom>
          <a:noFill/>
          <a:ln w="9525">
            <a:solidFill>
              <a:schemeClr val="tx1"/>
            </a:solidFill>
            <a:round/>
            <a:headEnd/>
            <a:tailEnd/>
          </a:ln>
        </p:spPr>
        <p:txBody>
          <a:bodyPr/>
          <a:lstStyle/>
          <a:p>
            <a:endParaRPr lang="en-US">
              <a:solidFill>
                <a:prstClr val="black"/>
              </a:solidFill>
            </a:endParaRPr>
          </a:p>
        </p:txBody>
      </p:sp>
      <p:sp>
        <p:nvSpPr>
          <p:cNvPr id="33" name="Line 24"/>
          <p:cNvSpPr>
            <a:spLocks noChangeShapeType="1"/>
          </p:cNvSpPr>
          <p:nvPr/>
        </p:nvSpPr>
        <p:spPr bwMode="auto">
          <a:xfrm>
            <a:off x="157337" y="3102132"/>
            <a:ext cx="8832293" cy="0"/>
          </a:xfrm>
          <a:prstGeom prst="line">
            <a:avLst/>
          </a:prstGeom>
          <a:noFill/>
          <a:ln w="9525">
            <a:solidFill>
              <a:schemeClr val="tx1"/>
            </a:solidFill>
            <a:round/>
            <a:headEnd/>
            <a:tailEnd/>
          </a:ln>
        </p:spPr>
        <p:txBody>
          <a:bodyPr/>
          <a:lstStyle/>
          <a:p>
            <a:endParaRPr lang="en-US">
              <a:solidFill>
                <a:prstClr val="black"/>
              </a:solidFill>
            </a:endParaRPr>
          </a:p>
        </p:txBody>
      </p:sp>
      <p:sp>
        <p:nvSpPr>
          <p:cNvPr id="34" name="Line 27"/>
          <p:cNvSpPr>
            <a:spLocks noChangeShapeType="1"/>
          </p:cNvSpPr>
          <p:nvPr/>
        </p:nvSpPr>
        <p:spPr bwMode="auto">
          <a:xfrm>
            <a:off x="157337" y="4516114"/>
            <a:ext cx="8832293" cy="0"/>
          </a:xfrm>
          <a:prstGeom prst="line">
            <a:avLst/>
          </a:prstGeom>
          <a:noFill/>
          <a:ln w="9525">
            <a:solidFill>
              <a:schemeClr val="tx1"/>
            </a:solidFill>
            <a:round/>
            <a:headEnd/>
            <a:tailEnd/>
          </a:ln>
        </p:spPr>
        <p:txBody>
          <a:bodyPr/>
          <a:lstStyle/>
          <a:p>
            <a:endParaRPr lang="en-US">
              <a:solidFill>
                <a:prstClr val="black"/>
              </a:solidFill>
            </a:endParaRPr>
          </a:p>
        </p:txBody>
      </p:sp>
      <p:sp>
        <p:nvSpPr>
          <p:cNvPr id="35" name="Text Box 30"/>
          <p:cNvSpPr txBox="1">
            <a:spLocks noChangeArrowheads="1"/>
          </p:cNvSpPr>
          <p:nvPr/>
        </p:nvSpPr>
        <p:spPr bwMode="auto">
          <a:xfrm>
            <a:off x="1702988" y="4568284"/>
            <a:ext cx="6734624" cy="646331"/>
          </a:xfrm>
          <a:prstGeom prst="rect">
            <a:avLst/>
          </a:prstGeom>
          <a:noFill/>
          <a:ln w="9525">
            <a:noFill/>
            <a:miter lim="800000"/>
            <a:headEnd/>
            <a:tailEnd/>
          </a:ln>
        </p:spPr>
        <p:txBody>
          <a:bodyPr>
            <a:spAutoFit/>
          </a:bodyPr>
          <a:lstStyle/>
          <a:p>
            <a:pPr>
              <a:spcBef>
                <a:spcPct val="50000"/>
              </a:spcBef>
            </a:pPr>
            <a:r>
              <a:rPr lang="en-US" sz="1200" dirty="0" smtClean="0">
                <a:solidFill>
                  <a:prstClr val="black"/>
                </a:solidFill>
              </a:rPr>
              <a:t>There is a always lot of skepticism about any new project management approach. Remember, this is not the first time the organization is trying something very different, and most attempts at major change fail to yield any tangible results.</a:t>
            </a:r>
            <a:endParaRPr lang="en-US" sz="1200" dirty="0">
              <a:solidFill>
                <a:prstClr val="black"/>
              </a:solidFill>
            </a:endParaRPr>
          </a:p>
        </p:txBody>
      </p:sp>
      <p:sp>
        <p:nvSpPr>
          <p:cNvPr id="36" name="Rectangle 31"/>
          <p:cNvSpPr>
            <a:spLocks noChangeArrowheads="1"/>
          </p:cNvSpPr>
          <p:nvPr/>
        </p:nvSpPr>
        <p:spPr bwMode="auto">
          <a:xfrm>
            <a:off x="47298" y="693690"/>
            <a:ext cx="1582086" cy="584775"/>
          </a:xfrm>
          <a:prstGeom prst="rect">
            <a:avLst/>
          </a:prstGeom>
          <a:noFill/>
          <a:ln w="9525">
            <a:noFill/>
            <a:miter lim="800000"/>
            <a:headEnd/>
            <a:tailEnd/>
          </a:ln>
        </p:spPr>
        <p:txBody>
          <a:bodyPr wrap="square">
            <a:spAutoFit/>
          </a:bodyPr>
          <a:lstStyle/>
          <a:p>
            <a:pPr algn="r"/>
            <a:r>
              <a:rPr lang="en-US" sz="1600" dirty="0">
                <a:solidFill>
                  <a:prstClr val="black"/>
                </a:solidFill>
                <a:latin typeface="Times New Roman" pitchFamily="18" charset="0"/>
              </a:rPr>
              <a:t>Assumptions Behind Strategy</a:t>
            </a:r>
          </a:p>
        </p:txBody>
      </p:sp>
      <p:sp>
        <p:nvSpPr>
          <p:cNvPr id="37" name="Rectangle 32"/>
          <p:cNvSpPr>
            <a:spLocks noChangeArrowheads="1"/>
          </p:cNvSpPr>
          <p:nvPr/>
        </p:nvSpPr>
        <p:spPr bwMode="auto">
          <a:xfrm>
            <a:off x="788317" y="1421301"/>
            <a:ext cx="841068"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38" name="Rectangle 33"/>
          <p:cNvSpPr>
            <a:spLocks noChangeArrowheads="1"/>
          </p:cNvSpPr>
          <p:nvPr/>
        </p:nvSpPr>
        <p:spPr bwMode="auto">
          <a:xfrm>
            <a:off x="157337" y="1995076"/>
            <a:ext cx="1472049"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39" name="Rectangle 34"/>
          <p:cNvSpPr>
            <a:spLocks noChangeArrowheads="1"/>
          </p:cNvSpPr>
          <p:nvPr/>
        </p:nvSpPr>
        <p:spPr bwMode="auto">
          <a:xfrm>
            <a:off x="755356" y="3373595"/>
            <a:ext cx="874029" cy="338554"/>
          </a:xfrm>
          <a:prstGeom prst="rect">
            <a:avLst/>
          </a:prstGeom>
          <a:noFill/>
          <a:ln w="9525">
            <a:noFill/>
            <a:miter lim="800000"/>
            <a:headEnd/>
            <a:tailEnd/>
          </a:ln>
        </p:spPr>
        <p:txBody>
          <a:bodyPr>
            <a:spAutoFit/>
          </a:bodyPr>
          <a:lstStyle/>
          <a:p>
            <a:pPr algn="r" rtl="1"/>
            <a:r>
              <a:rPr lang="en-US" sz="1600" dirty="0" smtClean="0">
                <a:solidFill>
                  <a:prstClr val="black"/>
                </a:solidFill>
                <a:latin typeface="Times New Roman" pitchFamily="18" charset="0"/>
              </a:rPr>
              <a:t>Tactics</a:t>
            </a:r>
            <a:endParaRPr lang="en-US" sz="1600" dirty="0">
              <a:solidFill>
                <a:prstClr val="black"/>
              </a:solidFill>
              <a:latin typeface="Times New Roman" pitchFamily="18" charset="0"/>
            </a:endParaRPr>
          </a:p>
        </p:txBody>
      </p:sp>
      <p:sp>
        <p:nvSpPr>
          <p:cNvPr id="40" name="Text Box 36"/>
          <p:cNvSpPr txBox="1">
            <a:spLocks noChangeArrowheads="1"/>
          </p:cNvSpPr>
          <p:nvPr/>
        </p:nvSpPr>
        <p:spPr bwMode="auto">
          <a:xfrm>
            <a:off x="4494827" y="236490"/>
            <a:ext cx="833327" cy="369332"/>
          </a:xfrm>
          <a:prstGeom prst="rect">
            <a:avLst/>
          </a:prstGeom>
          <a:noFill/>
          <a:ln w="9525">
            <a:noFill/>
            <a:miter lim="800000"/>
            <a:headEnd/>
            <a:tailEnd/>
          </a:ln>
        </p:spPr>
        <p:txBody>
          <a:bodyPr wrap="none">
            <a:spAutoFit/>
          </a:bodyPr>
          <a:lstStyle/>
          <a:p>
            <a:r>
              <a:rPr lang="en-US" b="1" dirty="0" smtClean="0">
                <a:solidFill>
                  <a:prstClr val="black"/>
                </a:solidFill>
              </a:rPr>
              <a:t>Launch</a:t>
            </a:r>
            <a:endParaRPr lang="en-US" dirty="0">
              <a:solidFill>
                <a:prstClr val="black"/>
              </a:solidFill>
            </a:endParaRPr>
          </a:p>
        </p:txBody>
      </p:sp>
      <p:sp>
        <p:nvSpPr>
          <p:cNvPr id="41" name="Text Box 40"/>
          <p:cNvSpPr txBox="1">
            <a:spLocks noChangeArrowheads="1"/>
          </p:cNvSpPr>
          <p:nvPr/>
        </p:nvSpPr>
        <p:spPr bwMode="auto">
          <a:xfrm>
            <a:off x="1666187" y="759493"/>
            <a:ext cx="7286642" cy="646331"/>
          </a:xfrm>
          <a:prstGeom prst="rect">
            <a:avLst/>
          </a:prstGeom>
          <a:noFill/>
          <a:ln w="9525">
            <a:noFill/>
            <a:miter lim="800000"/>
            <a:headEnd/>
            <a:tailEnd/>
          </a:ln>
        </p:spPr>
        <p:txBody>
          <a:bodyPr>
            <a:spAutoFit/>
          </a:bodyPr>
          <a:lstStyle/>
          <a:p>
            <a:pPr>
              <a:buClr>
                <a:prstClr val="black"/>
              </a:buClr>
              <a:buSzPct val="80000"/>
            </a:pPr>
            <a:r>
              <a:rPr lang="en-US" sz="1200" dirty="0" smtClean="0">
                <a:solidFill>
                  <a:prstClr val="black"/>
                </a:solidFill>
              </a:rPr>
              <a:t>The biggest risk in launching any major change is not getting results quickly. The faster a major change is implemented, the better the results and the less painful the change.</a:t>
            </a:r>
            <a:endParaRPr lang="en-US" sz="1200" dirty="0">
              <a:solidFill>
                <a:prstClr val="black"/>
              </a:solidFill>
            </a:endParaRPr>
          </a:p>
          <a:p>
            <a:pPr marL="231775" indent="-231775">
              <a:buClr>
                <a:srgbClr val="C0504D"/>
              </a:buClr>
              <a:buSzPct val="80000"/>
              <a:buFont typeface="Wingdings" pitchFamily="2" charset="2"/>
              <a:buNone/>
            </a:pPr>
            <a:endParaRPr lang="en-US" sz="1200" dirty="0">
              <a:solidFill>
                <a:prstClr val="black"/>
              </a:solidFill>
            </a:endParaRPr>
          </a:p>
        </p:txBody>
      </p:sp>
      <p:sp>
        <p:nvSpPr>
          <p:cNvPr id="42" name="Rectangle 42"/>
          <p:cNvSpPr>
            <a:spLocks noChangeArrowheads="1"/>
          </p:cNvSpPr>
          <p:nvPr/>
        </p:nvSpPr>
        <p:spPr bwMode="auto">
          <a:xfrm>
            <a:off x="230939" y="4713182"/>
            <a:ext cx="1398446" cy="338554"/>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Take Note!</a:t>
            </a:r>
          </a:p>
        </p:txBody>
      </p:sp>
      <p:sp>
        <p:nvSpPr>
          <p:cNvPr id="44" name="Line 16"/>
          <p:cNvSpPr>
            <a:spLocks noChangeShapeType="1"/>
          </p:cNvSpPr>
          <p:nvPr/>
        </p:nvSpPr>
        <p:spPr bwMode="auto">
          <a:xfrm>
            <a:off x="156455" y="5194722"/>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45" name="Straight Connector 44"/>
          <p:cNvCxnSpPr/>
          <p:nvPr/>
        </p:nvCxnSpPr>
        <p:spPr>
          <a:xfrm flipH="1">
            <a:off x="8978464" y="236490"/>
            <a:ext cx="11165" cy="492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12"/>
          <p:cNvSpPr txBox="1">
            <a:spLocks noChangeArrowheads="1"/>
          </p:cNvSpPr>
          <p:nvPr/>
        </p:nvSpPr>
        <p:spPr bwMode="auto">
          <a:xfrm>
            <a:off x="1699995" y="1946071"/>
            <a:ext cx="7162800" cy="1200329"/>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When there is too much project WIP, resources multitask too much, management support and decisions take too long, and tasks wait for support group attention. It is not effective to reduce WIP gradually.</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Poorly defined project networks account for a substantial part of the current problem.</a:t>
            </a:r>
          </a:p>
          <a:p>
            <a:pPr marL="171450" indent="-171450">
              <a:buFont typeface="Wingdings" pitchFamily="2" charset="2"/>
              <a:buChar char="Ø"/>
            </a:pPr>
            <a:r>
              <a:rPr lang="en-US" sz="1200" dirty="0" smtClean="0">
                <a:solidFill>
                  <a:prstClr val="black"/>
                </a:solidFill>
              </a:rPr>
              <a:t>Projects are activated without tangibly recognizing the organization’s capacity to do the work.</a:t>
            </a:r>
          </a:p>
          <a:p>
            <a:pPr marL="171450" indent="-171450">
              <a:buFont typeface="Wingdings" pitchFamily="2" charset="2"/>
              <a:buChar char="Ø"/>
            </a:pPr>
            <a:r>
              <a:rPr lang="en-US" sz="1200" dirty="0" smtClean="0">
                <a:solidFill>
                  <a:prstClr val="black"/>
                </a:solidFill>
              </a:rPr>
              <a:t>When too many projects are “in trouble”, execution is largely driven by who is screaming the loudest with constantly shifting priorities.</a:t>
            </a:r>
          </a:p>
        </p:txBody>
      </p:sp>
      <p:sp>
        <p:nvSpPr>
          <p:cNvPr id="47" name="Text Box 12"/>
          <p:cNvSpPr txBox="1">
            <a:spLocks noChangeArrowheads="1"/>
          </p:cNvSpPr>
          <p:nvPr/>
        </p:nvSpPr>
        <p:spPr bwMode="auto">
          <a:xfrm>
            <a:off x="1710501" y="3202091"/>
            <a:ext cx="7162800" cy="1200329"/>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Wingdings" pitchFamily="2" charset="2"/>
              <a:buChar char="Ø"/>
            </a:pPr>
            <a:r>
              <a:rPr lang="en-US" sz="1200" dirty="0" smtClean="0">
                <a:solidFill>
                  <a:prstClr val="black"/>
                </a:solidFill>
              </a:rPr>
              <a:t>Execute a freeze process on day 1 of Activation of at least 25% of active project WIP.</a:t>
            </a:r>
            <a:endParaRPr lang="en-US" sz="1200" dirty="0">
              <a:solidFill>
                <a:prstClr val="black"/>
              </a:solidFill>
            </a:endParaRPr>
          </a:p>
          <a:p>
            <a:pPr marL="171450" indent="-171450">
              <a:buFont typeface="Wingdings" pitchFamily="2" charset="2"/>
              <a:buChar char="Ø"/>
            </a:pPr>
            <a:r>
              <a:rPr lang="en-US" sz="1200" dirty="0" smtClean="0">
                <a:solidFill>
                  <a:prstClr val="black"/>
                </a:solidFill>
              </a:rPr>
              <a:t>All Project Managers follow the 10 step process for building all future project networks.</a:t>
            </a:r>
          </a:p>
          <a:p>
            <a:pPr marL="171450" indent="-171450">
              <a:buFont typeface="Wingdings" pitchFamily="2" charset="2"/>
              <a:buChar char="Ø"/>
            </a:pPr>
            <a:r>
              <a:rPr lang="en-US" sz="1200" dirty="0" smtClean="0">
                <a:solidFill>
                  <a:prstClr val="black"/>
                </a:solidFill>
              </a:rPr>
              <a:t>The multi-project manager rigorously follows a process to activate (synchronize) new projects ONLY in line with the capacity of the organization to do the work and according to the rules agreed to in the Design Phase.</a:t>
            </a:r>
          </a:p>
          <a:p>
            <a:pPr marL="171450" indent="-171450">
              <a:buFont typeface="Wingdings" pitchFamily="2" charset="2"/>
              <a:buChar char="Ø"/>
            </a:pPr>
            <a:r>
              <a:rPr lang="en-US" sz="1200" dirty="0" smtClean="0">
                <a:solidFill>
                  <a:prstClr val="black"/>
                </a:solidFill>
              </a:rPr>
              <a:t>Project and resource managers drive project execution through daily task updating and fast track resolution processes, a single priority system and a consistent recovery approach.</a:t>
            </a:r>
          </a:p>
        </p:txBody>
      </p:sp>
      <p:sp>
        <p:nvSpPr>
          <p:cNvPr id="24"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5"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2166660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ChangeArrowheads="1"/>
          </p:cNvSpPr>
          <p:nvPr/>
        </p:nvSpPr>
        <p:spPr bwMode="auto">
          <a:xfrm>
            <a:off x="163901" y="189192"/>
            <a:ext cx="1524000" cy="4934857"/>
          </a:xfrm>
          <a:prstGeom prst="rect">
            <a:avLst/>
          </a:prstGeom>
          <a:solidFill>
            <a:schemeClr val="bg1">
              <a:lumMod val="85000"/>
              <a:alpha val="83136"/>
            </a:schemeClr>
          </a:solidFill>
          <a:ln w="9525">
            <a:solidFill>
              <a:schemeClr val="tx1"/>
            </a:solidFill>
            <a:miter lim="800000"/>
            <a:headEnd/>
            <a:tailEnd/>
          </a:ln>
        </p:spPr>
        <p:txBody>
          <a:bodyPr wrap="none" anchor="ctr"/>
          <a:lstStyle/>
          <a:p>
            <a:endParaRPr lang="en-US">
              <a:solidFill>
                <a:prstClr val="black"/>
              </a:solidFill>
            </a:endParaRPr>
          </a:p>
        </p:txBody>
      </p:sp>
      <p:sp>
        <p:nvSpPr>
          <p:cNvPr id="5" name="Text Box 4"/>
          <p:cNvSpPr txBox="1">
            <a:spLocks noChangeArrowheads="1"/>
          </p:cNvSpPr>
          <p:nvPr/>
        </p:nvSpPr>
        <p:spPr bwMode="auto">
          <a:xfrm>
            <a:off x="173426" y="197164"/>
            <a:ext cx="1524000" cy="353943"/>
          </a:xfrm>
          <a:prstGeom prst="rect">
            <a:avLst/>
          </a:prstGeom>
          <a:solidFill>
            <a:schemeClr val="bg1"/>
          </a:solidFill>
          <a:ln w="19050" algn="ctr">
            <a:solidFill>
              <a:schemeClr val="tx1"/>
            </a:solidFill>
            <a:miter lim="800000"/>
            <a:headEnd/>
            <a:tailEnd/>
          </a:ln>
        </p:spPr>
        <p:txBody>
          <a:bodyPr tIns="0" anchor="ctr" anchorCtr="1">
            <a:spAutoFit/>
          </a:bodyPr>
          <a:lstStyle/>
          <a:p>
            <a:pPr>
              <a:spcBef>
                <a:spcPct val="50000"/>
              </a:spcBef>
            </a:pPr>
            <a:r>
              <a:rPr lang="en-US" sz="2000" dirty="0" smtClean="0">
                <a:solidFill>
                  <a:prstClr val="black"/>
                </a:solidFill>
              </a:rPr>
              <a:t>2.4</a:t>
            </a:r>
            <a:endParaRPr lang="en-US" sz="2000" dirty="0">
              <a:solidFill>
                <a:prstClr val="black"/>
              </a:solidFill>
            </a:endParaRPr>
          </a:p>
        </p:txBody>
      </p:sp>
      <p:sp>
        <p:nvSpPr>
          <p:cNvPr id="6" name="Text Box 10"/>
          <p:cNvSpPr txBox="1">
            <a:spLocks noChangeArrowheads="1"/>
          </p:cNvSpPr>
          <p:nvPr/>
        </p:nvSpPr>
        <p:spPr bwMode="auto">
          <a:xfrm>
            <a:off x="1773626" y="1558276"/>
            <a:ext cx="7204838" cy="461665"/>
          </a:xfrm>
          <a:prstGeom prst="rect">
            <a:avLst/>
          </a:prstGeom>
          <a:noFill/>
          <a:ln w="9525">
            <a:noFill/>
            <a:miter lim="800000"/>
            <a:headEnd/>
            <a:tailEnd/>
          </a:ln>
        </p:spPr>
        <p:txBody>
          <a:bodyPr wrap="square">
            <a:spAutoFit/>
          </a:bodyPr>
          <a:lstStyle/>
          <a:p>
            <a:pPr marL="171450" indent="-171450">
              <a:buSzPct val="80000"/>
              <a:buFont typeface="Wingdings" pitchFamily="2" charset="2"/>
              <a:buChar char="Ø"/>
            </a:pPr>
            <a:r>
              <a:rPr lang="en-US" sz="1200" dirty="0" smtClean="0">
                <a:solidFill>
                  <a:prstClr val="black"/>
                </a:solidFill>
              </a:rPr>
              <a:t>The multi-project solution continues to drive benefits post-launch sufficient to meet the goals.</a:t>
            </a:r>
          </a:p>
          <a:p>
            <a:pPr marL="171450" indent="-171450">
              <a:buSzPct val="80000"/>
              <a:buFont typeface="Wingdings" pitchFamily="2" charset="2"/>
              <a:buChar char="Ø"/>
            </a:pPr>
            <a:r>
              <a:rPr lang="en-US" sz="1200" dirty="0" smtClean="0">
                <a:solidFill>
                  <a:prstClr val="black"/>
                </a:solidFill>
              </a:rPr>
              <a:t>Control mechanisms are sustaining and continually improving results without endangering project flow.</a:t>
            </a:r>
          </a:p>
        </p:txBody>
      </p:sp>
      <p:sp>
        <p:nvSpPr>
          <p:cNvPr id="7" name="Text Box 12"/>
          <p:cNvSpPr txBox="1">
            <a:spLocks noChangeArrowheads="1"/>
          </p:cNvSpPr>
          <p:nvPr/>
        </p:nvSpPr>
        <p:spPr bwMode="auto">
          <a:xfrm>
            <a:off x="1773626" y="2073354"/>
            <a:ext cx="6972300" cy="646331"/>
          </a:xfrm>
          <a:prstGeom prst="rect">
            <a:avLst/>
          </a:prstGeom>
          <a:noFill/>
          <a:ln w="9525">
            <a:noFill/>
            <a:miter lim="800000"/>
            <a:headEnd/>
            <a:tailEnd/>
          </a:ln>
        </p:spPr>
        <p:txBody>
          <a:bodyPr wrap="square">
            <a:spAutoFit/>
          </a:bodyPr>
          <a:lstStyle/>
          <a:p>
            <a:pPr marL="174625" indent="-174625">
              <a:buSzPct val="80000"/>
              <a:buFont typeface="Wingdings" pitchFamily="2" charset="2"/>
              <a:buChar char="Ø"/>
              <a:defRPr/>
            </a:pPr>
            <a:r>
              <a:rPr lang="en-US" sz="1200" dirty="0" smtClean="0">
                <a:solidFill>
                  <a:prstClr val="black"/>
                </a:solidFill>
              </a:rPr>
              <a:t>Most people revert to old habits unless they are held accountable.</a:t>
            </a:r>
          </a:p>
          <a:p>
            <a:pPr marL="174625" indent="-174625">
              <a:buSzPct val="80000"/>
              <a:buFont typeface="Wingdings" pitchFamily="2" charset="2"/>
              <a:buChar char="Ø"/>
              <a:defRPr/>
            </a:pPr>
            <a:r>
              <a:rPr lang="en-US" sz="1200" dirty="0" smtClean="0">
                <a:solidFill>
                  <a:prstClr val="black"/>
                </a:solidFill>
              </a:rPr>
              <a:t>A common approach to try to improve project management is to throw more project resources at the problem. With the new solution, this could have negative effects on project flow.</a:t>
            </a:r>
            <a:endParaRPr lang="en-US" sz="1200" dirty="0">
              <a:solidFill>
                <a:prstClr val="black"/>
              </a:solidFill>
            </a:endParaRPr>
          </a:p>
        </p:txBody>
      </p:sp>
      <p:sp>
        <p:nvSpPr>
          <p:cNvPr id="8" name="Line 18"/>
          <p:cNvSpPr>
            <a:spLocks noChangeShapeType="1"/>
          </p:cNvSpPr>
          <p:nvPr/>
        </p:nvSpPr>
        <p:spPr bwMode="auto">
          <a:xfrm flipV="1">
            <a:off x="173427" y="551108"/>
            <a:ext cx="8810620" cy="19084"/>
          </a:xfrm>
          <a:prstGeom prst="line">
            <a:avLst/>
          </a:prstGeom>
          <a:noFill/>
          <a:ln w="9525">
            <a:solidFill>
              <a:schemeClr val="tx1"/>
            </a:solidFill>
            <a:round/>
            <a:headEnd/>
            <a:tailEnd/>
          </a:ln>
        </p:spPr>
        <p:txBody>
          <a:bodyPr/>
          <a:lstStyle/>
          <a:p>
            <a:endParaRPr lang="en-US">
              <a:solidFill>
                <a:prstClr val="black"/>
              </a:solidFill>
            </a:endParaRPr>
          </a:p>
        </p:txBody>
      </p:sp>
      <p:sp>
        <p:nvSpPr>
          <p:cNvPr id="9" name="Text Box 25"/>
          <p:cNvSpPr txBox="1">
            <a:spLocks noChangeArrowheads="1"/>
          </p:cNvSpPr>
          <p:nvPr/>
        </p:nvSpPr>
        <p:spPr bwMode="auto">
          <a:xfrm>
            <a:off x="1773626" y="2997623"/>
            <a:ext cx="7204838" cy="1292662"/>
          </a:xfrm>
          <a:prstGeom prst="rect">
            <a:avLst/>
          </a:prstGeom>
          <a:noFill/>
          <a:ln w="9525">
            <a:noFill/>
            <a:miter lim="800000"/>
            <a:headEnd/>
            <a:tailEnd/>
          </a:ln>
        </p:spPr>
        <p:txBody>
          <a:bodyPr wrap="square">
            <a:spAutoFit/>
          </a:bodyPr>
          <a:lstStyle/>
          <a:p>
            <a:pPr marL="171450" indent="-171450">
              <a:spcBef>
                <a:spcPct val="50000"/>
              </a:spcBef>
              <a:buFont typeface="Wingdings" pitchFamily="2" charset="2"/>
              <a:buChar char="Ø"/>
            </a:pPr>
            <a:r>
              <a:rPr lang="en-US" sz="1200" dirty="0" smtClean="0">
                <a:solidFill>
                  <a:prstClr val="black"/>
                </a:solidFill>
              </a:rPr>
              <a:t>The implementation teams, in collaboration with top management, perform frequent audits (daily at first, then weekly) to correct wrong or lapsed behaviors. The team relaxes audits only when it is proven that the correct behaviors are sustained week after week.</a:t>
            </a:r>
          </a:p>
          <a:p>
            <a:pPr marL="171450" indent="-171450">
              <a:spcBef>
                <a:spcPct val="50000"/>
              </a:spcBef>
              <a:buFont typeface="Wingdings" pitchFamily="2" charset="2"/>
              <a:buChar char="Ø"/>
            </a:pPr>
            <a:r>
              <a:rPr lang="en-US" sz="1200" dirty="0" smtClean="0">
                <a:solidFill>
                  <a:prstClr val="black"/>
                </a:solidFill>
              </a:rPr>
              <a:t>The implementation teams establish and use a mechanism to continually improve project flow. They educate all management about the dangers of increasing capacity through adding resources, especially project managers.</a:t>
            </a:r>
            <a:endParaRPr lang="en-US" sz="1200" dirty="0">
              <a:solidFill>
                <a:prstClr val="black"/>
              </a:solidFill>
            </a:endParaRPr>
          </a:p>
        </p:txBody>
      </p:sp>
      <p:sp>
        <p:nvSpPr>
          <p:cNvPr id="10" name="Rectangle 38"/>
          <p:cNvSpPr>
            <a:spLocks noChangeArrowheads="1"/>
          </p:cNvSpPr>
          <p:nvPr/>
        </p:nvSpPr>
        <p:spPr bwMode="auto">
          <a:xfrm>
            <a:off x="1681636" y="189192"/>
            <a:ext cx="7328360" cy="371475"/>
          </a:xfrm>
          <a:prstGeom prst="rect">
            <a:avLst/>
          </a:prstGeom>
          <a:solidFill>
            <a:schemeClr val="bg1">
              <a:lumMod val="85000"/>
              <a:alpha val="83136"/>
            </a:schemeClr>
          </a:solidFill>
          <a:ln w="9525" algn="ctr">
            <a:solidFill>
              <a:schemeClr val="tx1"/>
            </a:solidFill>
            <a:miter lim="800000"/>
            <a:headEnd/>
            <a:tailEnd/>
          </a:ln>
        </p:spPr>
        <p:txBody>
          <a:bodyPr wrap="none" anchor="ctr"/>
          <a:lstStyle/>
          <a:p>
            <a:endParaRPr lang="en-US">
              <a:solidFill>
                <a:prstClr val="black"/>
              </a:solidFill>
            </a:endParaRPr>
          </a:p>
        </p:txBody>
      </p:sp>
      <p:sp>
        <p:nvSpPr>
          <p:cNvPr id="11" name="Line 13"/>
          <p:cNvSpPr>
            <a:spLocks noChangeShapeType="1"/>
          </p:cNvSpPr>
          <p:nvPr/>
        </p:nvSpPr>
        <p:spPr bwMode="auto">
          <a:xfrm>
            <a:off x="173426" y="2027644"/>
            <a:ext cx="880503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2" name="Line 14"/>
          <p:cNvSpPr>
            <a:spLocks noChangeShapeType="1"/>
          </p:cNvSpPr>
          <p:nvPr/>
        </p:nvSpPr>
        <p:spPr bwMode="auto">
          <a:xfrm>
            <a:off x="173426" y="1501126"/>
            <a:ext cx="880503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3" name="Line 24"/>
          <p:cNvSpPr>
            <a:spLocks noChangeShapeType="1"/>
          </p:cNvSpPr>
          <p:nvPr/>
        </p:nvSpPr>
        <p:spPr bwMode="auto">
          <a:xfrm>
            <a:off x="173426" y="2912940"/>
            <a:ext cx="880503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4" name="Line 27"/>
          <p:cNvSpPr>
            <a:spLocks noChangeShapeType="1"/>
          </p:cNvSpPr>
          <p:nvPr/>
        </p:nvSpPr>
        <p:spPr bwMode="auto">
          <a:xfrm>
            <a:off x="173426" y="4358454"/>
            <a:ext cx="8805038" cy="0"/>
          </a:xfrm>
          <a:prstGeom prst="line">
            <a:avLst/>
          </a:prstGeom>
          <a:noFill/>
          <a:ln w="9525">
            <a:solidFill>
              <a:schemeClr val="tx1"/>
            </a:solidFill>
            <a:round/>
            <a:headEnd/>
            <a:tailEnd/>
          </a:ln>
        </p:spPr>
        <p:txBody>
          <a:bodyPr/>
          <a:lstStyle/>
          <a:p>
            <a:endParaRPr lang="en-US">
              <a:solidFill>
                <a:prstClr val="black"/>
              </a:solidFill>
            </a:endParaRPr>
          </a:p>
        </p:txBody>
      </p:sp>
      <p:sp>
        <p:nvSpPr>
          <p:cNvPr id="15" name="Text Box 30"/>
          <p:cNvSpPr txBox="1">
            <a:spLocks noChangeArrowheads="1"/>
          </p:cNvSpPr>
          <p:nvPr/>
        </p:nvSpPr>
        <p:spPr bwMode="auto">
          <a:xfrm>
            <a:off x="1773626" y="4379092"/>
            <a:ext cx="6972300" cy="461665"/>
          </a:xfrm>
          <a:prstGeom prst="rect">
            <a:avLst/>
          </a:prstGeom>
          <a:noFill/>
          <a:ln w="9525">
            <a:noFill/>
            <a:miter lim="800000"/>
            <a:headEnd/>
            <a:tailEnd/>
          </a:ln>
        </p:spPr>
        <p:txBody>
          <a:bodyPr>
            <a:spAutoFit/>
          </a:bodyPr>
          <a:lstStyle/>
          <a:p>
            <a:pPr>
              <a:spcBef>
                <a:spcPct val="50000"/>
              </a:spcBef>
            </a:pPr>
            <a:r>
              <a:rPr lang="en-US" sz="1200" dirty="0" smtClean="0">
                <a:solidFill>
                  <a:prstClr val="black"/>
                </a:solidFill>
              </a:rPr>
              <a:t>The job of the implementation team is not complete until the organization has achieved the full results. It is easy to succumb to organizational pressure to release members of this team too early.</a:t>
            </a:r>
            <a:endParaRPr lang="en-US" sz="1200" dirty="0">
              <a:solidFill>
                <a:prstClr val="black"/>
              </a:solidFill>
            </a:endParaRPr>
          </a:p>
        </p:txBody>
      </p:sp>
      <p:sp>
        <p:nvSpPr>
          <p:cNvPr id="16" name="Rectangle 31"/>
          <p:cNvSpPr>
            <a:spLocks noChangeArrowheads="1"/>
          </p:cNvSpPr>
          <p:nvPr/>
        </p:nvSpPr>
        <p:spPr bwMode="auto">
          <a:xfrm>
            <a:off x="187713" y="646392"/>
            <a:ext cx="1509713" cy="584775"/>
          </a:xfrm>
          <a:prstGeom prst="rect">
            <a:avLst/>
          </a:prstGeom>
          <a:noFill/>
          <a:ln w="9525">
            <a:noFill/>
            <a:miter lim="800000"/>
            <a:headEnd/>
            <a:tailEnd/>
          </a:ln>
        </p:spPr>
        <p:txBody>
          <a:bodyPr>
            <a:spAutoFit/>
          </a:bodyPr>
          <a:lstStyle/>
          <a:p>
            <a:pPr algn="r"/>
            <a:r>
              <a:rPr lang="en-US" sz="1600" dirty="0">
                <a:solidFill>
                  <a:prstClr val="black"/>
                </a:solidFill>
                <a:latin typeface="Times New Roman" pitchFamily="18" charset="0"/>
              </a:rPr>
              <a:t>Assumptions Behind Strategy</a:t>
            </a:r>
          </a:p>
        </p:txBody>
      </p:sp>
      <p:sp>
        <p:nvSpPr>
          <p:cNvPr id="17" name="Rectangle 32"/>
          <p:cNvSpPr>
            <a:spLocks noChangeArrowheads="1"/>
          </p:cNvSpPr>
          <p:nvPr/>
        </p:nvSpPr>
        <p:spPr bwMode="auto">
          <a:xfrm>
            <a:off x="826675" y="1578961"/>
            <a:ext cx="870751" cy="338554"/>
          </a:xfrm>
          <a:prstGeom prst="rect">
            <a:avLst/>
          </a:prstGeom>
          <a:noFill/>
          <a:ln w="9525">
            <a:noFill/>
            <a:miter lim="800000"/>
            <a:headEnd/>
            <a:tailEnd/>
          </a:ln>
        </p:spPr>
        <p:txBody>
          <a:bodyPr wrap="none">
            <a:spAutoFit/>
          </a:bodyPr>
          <a:lstStyle/>
          <a:p>
            <a:pPr algn="r" rtl="1"/>
            <a:r>
              <a:rPr lang="en-US" sz="1600" dirty="0">
                <a:solidFill>
                  <a:prstClr val="black"/>
                </a:solidFill>
                <a:latin typeface="Times New Roman" pitchFamily="18" charset="0"/>
              </a:rPr>
              <a:t>Strategy</a:t>
            </a:r>
          </a:p>
        </p:txBody>
      </p:sp>
      <p:sp>
        <p:nvSpPr>
          <p:cNvPr id="18" name="Rectangle 33"/>
          <p:cNvSpPr>
            <a:spLocks noChangeArrowheads="1"/>
          </p:cNvSpPr>
          <p:nvPr/>
        </p:nvSpPr>
        <p:spPr bwMode="auto">
          <a:xfrm>
            <a:off x="173426" y="2121204"/>
            <a:ext cx="1524000" cy="584775"/>
          </a:xfrm>
          <a:prstGeom prst="rect">
            <a:avLst/>
          </a:prstGeom>
          <a:noFill/>
          <a:ln w="9525">
            <a:noFill/>
            <a:miter lim="800000"/>
            <a:headEnd/>
            <a:tailEnd/>
          </a:ln>
        </p:spPr>
        <p:txBody>
          <a:bodyPr>
            <a:spAutoFit/>
          </a:bodyPr>
          <a:lstStyle/>
          <a:p>
            <a:pPr algn="r" rtl="1"/>
            <a:r>
              <a:rPr lang="en-US" sz="1600" dirty="0">
                <a:solidFill>
                  <a:prstClr val="black"/>
                </a:solidFill>
                <a:latin typeface="Times New Roman" pitchFamily="18" charset="0"/>
              </a:rPr>
              <a:t>Assumptions Behind Tactics</a:t>
            </a:r>
          </a:p>
        </p:txBody>
      </p:sp>
      <p:sp>
        <p:nvSpPr>
          <p:cNvPr id="19" name="Rectangle 34"/>
          <p:cNvSpPr>
            <a:spLocks noChangeArrowheads="1"/>
          </p:cNvSpPr>
          <p:nvPr/>
        </p:nvSpPr>
        <p:spPr bwMode="auto">
          <a:xfrm>
            <a:off x="792551" y="3184403"/>
            <a:ext cx="904875" cy="338554"/>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Tactic</a:t>
            </a:r>
          </a:p>
        </p:txBody>
      </p:sp>
      <p:sp>
        <p:nvSpPr>
          <p:cNvPr id="20" name="Text Box 36"/>
          <p:cNvSpPr txBox="1">
            <a:spLocks noChangeArrowheads="1"/>
          </p:cNvSpPr>
          <p:nvPr/>
        </p:nvSpPr>
        <p:spPr bwMode="auto">
          <a:xfrm>
            <a:off x="4663994" y="189192"/>
            <a:ext cx="1345368" cy="369332"/>
          </a:xfrm>
          <a:prstGeom prst="rect">
            <a:avLst/>
          </a:prstGeom>
          <a:noFill/>
          <a:ln w="9525">
            <a:noFill/>
            <a:miter lim="800000"/>
            <a:headEnd/>
            <a:tailEnd/>
          </a:ln>
        </p:spPr>
        <p:txBody>
          <a:bodyPr wrap="none">
            <a:spAutoFit/>
          </a:bodyPr>
          <a:lstStyle/>
          <a:p>
            <a:r>
              <a:rPr lang="en-US" b="1" dirty="0" smtClean="0">
                <a:solidFill>
                  <a:prstClr val="black"/>
                </a:solidFill>
              </a:rPr>
              <a:t>Post-Launch</a:t>
            </a:r>
            <a:endParaRPr lang="en-US" dirty="0">
              <a:solidFill>
                <a:prstClr val="black"/>
              </a:solidFill>
            </a:endParaRPr>
          </a:p>
        </p:txBody>
      </p:sp>
      <p:sp>
        <p:nvSpPr>
          <p:cNvPr id="21" name="Text Box 40"/>
          <p:cNvSpPr txBox="1">
            <a:spLocks noChangeArrowheads="1"/>
          </p:cNvSpPr>
          <p:nvPr/>
        </p:nvSpPr>
        <p:spPr bwMode="auto">
          <a:xfrm>
            <a:off x="1735526" y="586067"/>
            <a:ext cx="7010400" cy="646331"/>
          </a:xfrm>
          <a:prstGeom prst="rect">
            <a:avLst/>
          </a:prstGeom>
          <a:noFill/>
          <a:ln w="9525">
            <a:noFill/>
            <a:miter lim="800000"/>
            <a:headEnd/>
            <a:tailEnd/>
          </a:ln>
        </p:spPr>
        <p:txBody>
          <a:bodyPr wrap="square">
            <a:spAutoFit/>
          </a:bodyPr>
          <a:lstStyle/>
          <a:p>
            <a:pPr marL="171450" indent="-171450">
              <a:buClr>
                <a:prstClr val="black"/>
              </a:buClr>
              <a:buSzPct val="80000"/>
              <a:buFont typeface="Wingdings" pitchFamily="2" charset="2"/>
              <a:buChar char="Ø"/>
            </a:pPr>
            <a:r>
              <a:rPr lang="en-US" sz="1200" dirty="0" smtClean="0">
                <a:solidFill>
                  <a:prstClr val="black"/>
                </a:solidFill>
              </a:rPr>
              <a:t>About half the benefits of the multi-project solution are driven after the initial launch.</a:t>
            </a:r>
          </a:p>
          <a:p>
            <a:pPr marL="171450" indent="-171450">
              <a:buClr>
                <a:prstClr val="black"/>
              </a:buClr>
              <a:buSzPct val="80000"/>
              <a:buFont typeface="Wingdings" pitchFamily="2" charset="2"/>
              <a:buChar char="Ø"/>
            </a:pPr>
            <a:r>
              <a:rPr lang="en-US" sz="1200" dirty="0" smtClean="0">
                <a:solidFill>
                  <a:prstClr val="black"/>
                </a:solidFill>
              </a:rPr>
              <a:t>There are two different ways to continue improving. Without a specific strategic choice, it is possible to do damage to project flow.</a:t>
            </a:r>
            <a:endParaRPr lang="en-US" sz="1200" dirty="0">
              <a:solidFill>
                <a:prstClr val="black"/>
              </a:solidFill>
            </a:endParaRPr>
          </a:p>
        </p:txBody>
      </p:sp>
      <p:sp>
        <p:nvSpPr>
          <p:cNvPr id="22" name="Rectangle 42"/>
          <p:cNvSpPr>
            <a:spLocks noChangeArrowheads="1"/>
          </p:cNvSpPr>
          <p:nvPr/>
        </p:nvSpPr>
        <p:spPr bwMode="auto">
          <a:xfrm>
            <a:off x="249626" y="4587054"/>
            <a:ext cx="1447800" cy="338554"/>
          </a:xfrm>
          <a:prstGeom prst="rect">
            <a:avLst/>
          </a:prstGeom>
          <a:noFill/>
          <a:ln w="9525">
            <a:noFill/>
            <a:miter lim="800000"/>
            <a:headEnd/>
            <a:tailEnd/>
          </a:ln>
        </p:spPr>
        <p:txBody>
          <a:bodyPr>
            <a:spAutoFit/>
          </a:bodyPr>
          <a:lstStyle/>
          <a:p>
            <a:pPr algn="r" rtl="1"/>
            <a:r>
              <a:rPr lang="en-US" sz="1600">
                <a:solidFill>
                  <a:prstClr val="black"/>
                </a:solidFill>
                <a:latin typeface="Times New Roman" pitchFamily="18" charset="0"/>
              </a:rPr>
              <a:t>Take Note!</a:t>
            </a:r>
          </a:p>
        </p:txBody>
      </p:sp>
      <p:sp>
        <p:nvSpPr>
          <p:cNvPr id="24" name="Line 16"/>
          <p:cNvSpPr>
            <a:spLocks noChangeShapeType="1"/>
          </p:cNvSpPr>
          <p:nvPr/>
        </p:nvSpPr>
        <p:spPr bwMode="auto">
          <a:xfrm>
            <a:off x="156455" y="5131658"/>
            <a:ext cx="8833174" cy="0"/>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cxnSp>
        <p:nvCxnSpPr>
          <p:cNvPr id="25" name="Straight Connector 24"/>
          <p:cNvCxnSpPr/>
          <p:nvPr/>
        </p:nvCxnSpPr>
        <p:spPr>
          <a:xfrm flipH="1">
            <a:off x="8978464" y="173426"/>
            <a:ext cx="11165" cy="492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23">
            <a:hlinkClick r:id="rId2" action="ppaction://hlinksldjump" highlightClick="1"/>
          </p:cNvPr>
          <p:cNvSpPr>
            <a:spLocks noChangeArrowheads="1"/>
          </p:cNvSpPr>
          <p:nvPr/>
        </p:nvSpPr>
        <p:spPr bwMode="auto">
          <a:xfrm>
            <a:off x="8872339" y="6522155"/>
            <a:ext cx="285751" cy="335845"/>
          </a:xfrm>
          <a:prstGeom prst="actionButtonBackPrevious">
            <a:avLst/>
          </a:prstGeom>
          <a:solidFill>
            <a:schemeClr val="accent5">
              <a:lumMod val="75000"/>
            </a:schemeClr>
          </a:solidFill>
          <a:ln w="19050">
            <a:noFill/>
            <a:prstDash val="sysDot"/>
            <a:miter lim="800000"/>
            <a:headEnd/>
            <a:tailEnd/>
          </a:ln>
          <a:effectLst/>
        </p:spPr>
        <p:txBody>
          <a:bodyPr wrap="square" lIns="95787" tIns="47893" rIns="95787" bIns="47893" anchor="ctr">
            <a:spAutoFit/>
          </a:bodyPr>
          <a:lstStyle/>
          <a:p>
            <a:pPr fontAlgn="base">
              <a:spcBef>
                <a:spcPct val="0"/>
              </a:spcBef>
              <a:spcAft>
                <a:spcPct val="0"/>
              </a:spcAft>
            </a:pPr>
            <a:endParaRPr lang="en-US" sz="1600">
              <a:solidFill>
                <a:srgbClr val="080808"/>
              </a:solidFill>
              <a:latin typeface="Arial" charset="0"/>
              <a:cs typeface="Arial" charset="0"/>
            </a:endParaRPr>
          </a:p>
        </p:txBody>
      </p:sp>
      <p:sp>
        <p:nvSpPr>
          <p:cNvPr id="27" name="Text Box 9">
            <a:hlinkClick r:id="rId3" action="ppaction://hlinksldjump"/>
          </p:cNvPr>
          <p:cNvSpPr txBox="1">
            <a:spLocks noChangeArrowheads="1"/>
          </p:cNvSpPr>
          <p:nvPr/>
        </p:nvSpPr>
        <p:spPr bwMode="auto">
          <a:xfrm>
            <a:off x="223564" y="6325759"/>
            <a:ext cx="1452836" cy="379841"/>
          </a:xfrm>
          <a:prstGeom prst="rect">
            <a:avLst/>
          </a:prstGeom>
          <a:solidFill>
            <a:srgbClr val="FFFFFF"/>
          </a:solidFill>
          <a:ln w="9525">
            <a:solidFill>
              <a:schemeClr val="accent5">
                <a:lumMod val="50000"/>
              </a:schemeClr>
            </a:solidFill>
            <a:miter lim="800000"/>
            <a:headEnd/>
            <a:tailEnd/>
          </a:ln>
          <a:effectLst>
            <a:prstShdw prst="shdw18" dist="17961" dir="13500000">
              <a:srgbClr val="339933">
                <a:gamma/>
                <a:shade val="60000"/>
                <a:invGamma/>
              </a:srgbClr>
            </a:prstShdw>
          </a:effectLst>
        </p:spPr>
        <p:txBody>
          <a:bodyPr lIns="95787" tIns="47893" rIns="95787" bIns="47893"/>
          <a:lstStyle/>
          <a:p>
            <a:pPr algn="ctr" defTabSz="957263" fontAlgn="base">
              <a:spcBef>
                <a:spcPct val="50000"/>
              </a:spcBef>
              <a:spcAft>
                <a:spcPct val="0"/>
              </a:spcAft>
            </a:pPr>
            <a:r>
              <a:rPr lang="en-US" sz="1600" dirty="0" smtClean="0">
                <a:solidFill>
                  <a:srgbClr val="080808"/>
                </a:solidFill>
                <a:latin typeface="Arial" charset="0"/>
                <a:cs typeface="Arial" charset="0"/>
              </a:rPr>
              <a:t>Instructions</a:t>
            </a:r>
            <a:endParaRPr lang="en-US" sz="1600" dirty="0">
              <a:solidFill>
                <a:srgbClr val="080808"/>
              </a:solidFill>
              <a:latin typeface="Arial" charset="0"/>
              <a:cs typeface="Arial" charset="0"/>
            </a:endParaRPr>
          </a:p>
        </p:txBody>
      </p:sp>
    </p:spTree>
    <p:extLst>
      <p:ext uri="{BB962C8B-B14F-4D97-AF65-F5344CB8AC3E}">
        <p14:creationId xmlns:p14="http://schemas.microsoft.com/office/powerpoint/2010/main" val="3863909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Business vision design template">
  <a:themeElements>
    <a:clrScheme name="Custom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1_Business vis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28600" marR="0" indent="-22860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Business vision design template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5381</Words>
  <Application>Microsoft Office PowerPoint</Application>
  <PresentationFormat>On-screen Show (4:3)</PresentationFormat>
  <Paragraphs>413</Paragraphs>
  <Slides>25</Slides>
  <Notes>5</Notes>
  <HiddenSlides>0</HiddenSlides>
  <MMClips>0</MMClips>
  <ScaleCrop>false</ScaleCrop>
  <HeadingPairs>
    <vt:vector size="4" baseType="variant">
      <vt:variant>
        <vt:lpstr>Theme</vt:lpstr>
      </vt:variant>
      <vt:variant>
        <vt:i4>25</vt:i4>
      </vt:variant>
      <vt:variant>
        <vt:lpstr>Slide Titles</vt:lpstr>
      </vt:variant>
      <vt:variant>
        <vt:i4>25</vt:i4>
      </vt:variant>
    </vt:vector>
  </HeadingPairs>
  <TitlesOfParts>
    <vt:vector size="50" baseType="lpstr">
      <vt:lpstr>Office Theme</vt:lpstr>
      <vt:lpstr>1_Business vision design template</vt:lpstr>
      <vt:lpstr>2_Business vision design template</vt:lpstr>
      <vt:lpstr>3_Business vision design template</vt:lpstr>
      <vt:lpstr>4_Business vision design template</vt:lpstr>
      <vt:lpstr>5_Business vision design template</vt:lpstr>
      <vt:lpstr>6_Business vision design template</vt:lpstr>
      <vt:lpstr>7_Business vision design template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15_Office Theme</vt:lpstr>
      <vt:lpstr>16_Office Theme</vt:lpstr>
      <vt:lpstr>17_Office Theme</vt:lpstr>
      <vt:lpstr>PowerPoint Presentation</vt:lpstr>
      <vt:lpstr>Instructions</vt:lpstr>
      <vt:lpstr>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GerryVostro</dc:creator>
  <cp:lastModifiedBy>GerryVostro</cp:lastModifiedBy>
  <cp:revision>11</cp:revision>
  <dcterms:created xsi:type="dcterms:W3CDTF">2012-05-21T08:10:48Z</dcterms:created>
  <dcterms:modified xsi:type="dcterms:W3CDTF">2012-07-03T15:13:45Z</dcterms:modified>
</cp:coreProperties>
</file>