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35"/>
  </p:notesMasterIdLst>
  <p:sldIdLst>
    <p:sldId id="285" r:id="rId4"/>
    <p:sldId id="286" r:id="rId5"/>
    <p:sldId id="287" r:id="rId6"/>
    <p:sldId id="283" r:id="rId7"/>
    <p:sldId id="284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80" r:id="rId32"/>
    <p:sldId id="281" r:id="rId33"/>
    <p:sldId id="28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FF33"/>
    <a:srgbClr val="01FF74"/>
    <a:srgbClr val="FFF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C1350-0653-4A1B-B093-D73F1433DEA7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0FE5E-4726-4C7C-819B-17D1D382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7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ABD24-4050-468A-B4A1-E2B36A191B49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685800"/>
            <a:ext cx="5160963" cy="3871913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0FE5E-4726-4C7C-819B-17D1D382A36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64445-8A1C-48A7-843A-9845DE18BF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13671-243E-4AEB-97C6-7B1322A06A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953000"/>
            <a:ext cx="8686800" cy="94773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8102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D8366B5-A4A0-4E00-B368-64F462491966}" type="slidenum">
              <a:rPr lang="en-US">
                <a:solidFill>
                  <a:srgbClr val="080808"/>
                </a:solidFill>
              </a:rPr>
              <a:pPr/>
              <a:t>‹#›</a:t>
            </a:fld>
            <a:endParaRPr lang="en-US">
              <a:solidFill>
                <a:srgbClr val="080808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24910-6A03-4FAE-A876-4163E4A09D04}" type="slidenum">
              <a:rPr lang="en-US">
                <a:solidFill>
                  <a:srgbClr val="080808"/>
                </a:solidFill>
              </a:rPr>
              <a:pPr/>
              <a:t>‹#›</a:t>
            </a:fld>
            <a:endParaRPr lang="en-US">
              <a:solidFill>
                <a:srgbClr val="080808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7363-D7C4-4D35-8E82-9BEFD6D79BF9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5130D-5E5C-4418-9F6D-7F393D111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B9AE16-DE5F-46C8-B3FA-5867E3FED7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9A3B83-9454-445F-AD8E-212462D2E4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8913"/>
            <a:ext cx="7077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828800" y="1593850"/>
            <a:ext cx="7077075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80808"/>
              </a:solidFill>
              <a:cs typeface="Arial" charset="0"/>
            </a:endParaRPr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80808"/>
              </a:solidFill>
              <a:cs typeface="Arial" charset="0"/>
            </a:endParaRP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6B6C14-9472-48F0-9B1B-1FBCE43CE6BE}" type="slidenum">
              <a:rPr lang="en-US">
                <a:solidFill>
                  <a:srgbClr val="080808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80808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erryikendall@tocinternational.com" TargetMode="Externa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76200" y="5029200"/>
            <a:ext cx="8991600" cy="1524000"/>
          </a:xfrm>
        </p:spPr>
        <p:txBody>
          <a:bodyPr/>
          <a:lstStyle/>
          <a:p>
            <a:pPr algn="ctr"/>
            <a:r>
              <a:rPr lang="en-US" sz="4000" dirty="0" smtClean="0"/>
              <a:t>Advanced Multi-Project Management</a:t>
            </a:r>
          </a:p>
          <a:p>
            <a:pPr algn="ctr"/>
            <a:r>
              <a:rPr lang="en-US" sz="4000" dirty="0" smtClean="0"/>
              <a:t>Project Flow </a:t>
            </a:r>
            <a:r>
              <a:rPr lang="en-US" sz="4000" dirty="0" err="1" smtClean="0"/>
              <a:t>Mancala</a:t>
            </a:r>
            <a:r>
              <a:rPr lang="en-US" sz="4000" dirty="0" smtClean="0"/>
              <a:t> Simulation</a:t>
            </a:r>
            <a:endParaRPr lang="en-US" sz="4000" dirty="0"/>
          </a:p>
        </p:txBody>
      </p:sp>
      <p:pic>
        <p:nvPicPr>
          <p:cNvPr id="3" name="Picture 2" descr="TOC-logo-large-we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370" y="275435"/>
            <a:ext cx="4126506" cy="2247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1019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1019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019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019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1019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1019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9335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9335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19335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9335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9335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9335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9335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9335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9335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9335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9335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9335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364230" y="1639661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0" name="Oval 49"/>
          <p:cNvSpPr/>
          <p:nvPr/>
        </p:nvSpPr>
        <p:spPr>
          <a:xfrm>
            <a:off x="228600" y="13335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1" name="Oval 50"/>
          <p:cNvSpPr/>
          <p:nvPr/>
        </p:nvSpPr>
        <p:spPr>
          <a:xfrm>
            <a:off x="609600" y="13335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990600" y="13335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1371600" y="13335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228600" y="17145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17145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17145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17145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1019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1019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019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1019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019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1019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9335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9335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9335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9335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9335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9335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543800" y="18288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78" name="Oval 77"/>
          <p:cNvSpPr/>
          <p:nvPr/>
        </p:nvSpPr>
        <p:spPr>
          <a:xfrm>
            <a:off x="5203371" y="1639661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79" name="Oval 78"/>
          <p:cNvSpPr/>
          <p:nvPr/>
        </p:nvSpPr>
        <p:spPr>
          <a:xfrm>
            <a:off x="7010400" y="1639661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48" name="Oval 47"/>
          <p:cNvSpPr/>
          <p:nvPr/>
        </p:nvSpPr>
        <p:spPr>
          <a:xfrm>
            <a:off x="4735830" y="1639661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4" name="Oval 53"/>
          <p:cNvSpPr/>
          <p:nvPr/>
        </p:nvSpPr>
        <p:spPr>
          <a:xfrm>
            <a:off x="6574971" y="1639661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2907030" y="2554061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75" name="Rounded Rectangle 74"/>
          <p:cNvSpPr/>
          <p:nvPr/>
        </p:nvSpPr>
        <p:spPr>
          <a:xfrm>
            <a:off x="123825" y="10858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19075" y="22955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39025" y="101917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7419975" y="164782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38402" y="24110"/>
            <a:ext cx="1448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May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1857375" y="2978150"/>
          <a:ext cx="545782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4183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1111 L 0.29305 0.00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78" grpId="0" animBg="1"/>
      <p:bldP spid="79" grpId="0" animBg="1"/>
      <p:bldP spid="48" grpId="0" animBg="1"/>
      <p:bldP spid="54" grpId="0" animBg="1"/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9334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9334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9334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9334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9334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9334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8478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8478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18478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8478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8478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8478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847851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8478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8478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8478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8478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8478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2895600" y="15430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1" name="Oval 50"/>
          <p:cNvSpPr/>
          <p:nvPr/>
        </p:nvSpPr>
        <p:spPr>
          <a:xfrm>
            <a:off x="609600" y="123825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990600" y="123825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1371600" y="123825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228600" y="16192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16192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16192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16192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9334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9334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9334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9334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9334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9334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8478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8478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8478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84785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84785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84785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543800" y="17526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48" name="Oval 47"/>
          <p:cNvSpPr/>
          <p:nvPr/>
        </p:nvSpPr>
        <p:spPr>
          <a:xfrm>
            <a:off x="2895600" y="2468336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4" name="Oval 53"/>
          <p:cNvSpPr/>
          <p:nvPr/>
        </p:nvSpPr>
        <p:spPr>
          <a:xfrm>
            <a:off x="6553200" y="1553936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4724400" y="15430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79" name="Oval 78"/>
          <p:cNvSpPr/>
          <p:nvPr/>
        </p:nvSpPr>
        <p:spPr>
          <a:xfrm>
            <a:off x="3821430" y="15430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83" name="Oval 82"/>
          <p:cNvSpPr/>
          <p:nvPr/>
        </p:nvSpPr>
        <p:spPr>
          <a:xfrm>
            <a:off x="5650230" y="15430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84" name="Oval 83"/>
          <p:cNvSpPr/>
          <p:nvPr/>
        </p:nvSpPr>
        <p:spPr>
          <a:xfrm>
            <a:off x="1981200" y="245745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85" name="Oval 84"/>
          <p:cNvSpPr/>
          <p:nvPr/>
        </p:nvSpPr>
        <p:spPr>
          <a:xfrm>
            <a:off x="3821430" y="24574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3790658" y="14585"/>
            <a:ext cx="1505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June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23825" y="100012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219075" y="220980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439025" y="9334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419975" y="156209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1" name="Table 90"/>
          <p:cNvGraphicFramePr>
            <a:graphicFrameLocks noGrp="1"/>
          </p:cNvGraphicFramePr>
          <p:nvPr/>
        </p:nvGraphicFramePr>
        <p:xfrm>
          <a:off x="1857375" y="2873375"/>
          <a:ext cx="545782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4183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0.29653 -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48" grpId="0" animBg="1"/>
      <p:bldP spid="54" grpId="0" animBg="1"/>
      <p:bldP spid="59" grpId="0" animBg="1"/>
      <p:bldP spid="79" grpId="0" animBg="1"/>
      <p:bldP spid="83" grpId="0" animBg="1"/>
      <p:bldP spid="84" grpId="0" animBg="1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9906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9906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9906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9906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9906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9906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9050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9050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19050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9050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9050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9050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905001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9050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9050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9050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9050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9050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990600" y="12954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1371600" y="12954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228600" y="16764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16764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16764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16764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990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990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990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990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990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990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905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905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905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905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9050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905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543800" y="180975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79" name="Oval 78"/>
          <p:cNvSpPr/>
          <p:nvPr/>
        </p:nvSpPr>
        <p:spPr>
          <a:xfrm>
            <a:off x="3821430" y="16002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83" name="Oval 82"/>
          <p:cNvSpPr/>
          <p:nvPr/>
        </p:nvSpPr>
        <p:spPr>
          <a:xfrm>
            <a:off x="5650230" y="16097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84" name="Oval 83"/>
          <p:cNvSpPr/>
          <p:nvPr/>
        </p:nvSpPr>
        <p:spPr>
          <a:xfrm>
            <a:off x="1981200" y="252412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85" name="Oval 84"/>
          <p:cNvSpPr/>
          <p:nvPr/>
        </p:nvSpPr>
        <p:spPr>
          <a:xfrm>
            <a:off x="3821430" y="25241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3920316" y="14585"/>
            <a:ext cx="1284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23825" y="10572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219075" y="22669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439025" y="99060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419975" y="16192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726305" y="16002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73" name="Oval 72"/>
          <p:cNvSpPr/>
          <p:nvPr/>
        </p:nvSpPr>
        <p:spPr>
          <a:xfrm>
            <a:off x="6555105" y="16192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74" name="Oval 73"/>
          <p:cNvSpPr/>
          <p:nvPr/>
        </p:nvSpPr>
        <p:spPr>
          <a:xfrm>
            <a:off x="2905125" y="252412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75" name="Oval 74"/>
          <p:cNvSpPr/>
          <p:nvPr/>
        </p:nvSpPr>
        <p:spPr>
          <a:xfrm>
            <a:off x="4754880" y="25336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78" name="Oval 77"/>
          <p:cNvSpPr/>
          <p:nvPr/>
        </p:nvSpPr>
        <p:spPr>
          <a:xfrm>
            <a:off x="3276600" y="15811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80" name="Oval 79"/>
          <p:cNvSpPr/>
          <p:nvPr/>
        </p:nvSpPr>
        <p:spPr>
          <a:xfrm>
            <a:off x="4229100" y="15906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graphicFrame>
        <p:nvGraphicFramePr>
          <p:cNvPr id="81" name="Table 80"/>
          <p:cNvGraphicFramePr>
            <a:graphicFrameLocks noGrp="1"/>
          </p:cNvGraphicFramePr>
          <p:nvPr/>
        </p:nvGraphicFramePr>
        <p:xfrm>
          <a:off x="1857375" y="2949575"/>
          <a:ext cx="5457825" cy="322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G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5.0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15729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9" grpId="0" animBg="1"/>
      <p:bldP spid="83" grpId="0" animBg="1"/>
      <p:bldP spid="84" grpId="0" animBg="1"/>
      <p:bldP spid="85" grpId="0" animBg="1"/>
      <p:bldP spid="60" grpId="0" animBg="1"/>
      <p:bldP spid="73" grpId="0" animBg="1"/>
      <p:bldP spid="74" grpId="0" animBg="1"/>
      <p:bldP spid="75" grpId="0" animBg="1"/>
      <p:bldP spid="78" grpId="0" animBg="1"/>
      <p:bldP spid="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9525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9525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9525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81525" y="9620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9525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9525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8669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8669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18669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8669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8669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8669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866901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8669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8669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8669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8669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8669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2390775" y="15716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1371600" y="12573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228600" y="16383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16383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16383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16383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9525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9525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9525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9525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9525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9525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8669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8669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8669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8669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8669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8669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543800" y="177165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3469744" y="24110"/>
            <a:ext cx="2185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August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23825" y="10191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219075" y="22288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439025" y="95250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419975" y="15811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726305" y="15811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73" name="Oval 72"/>
          <p:cNvSpPr/>
          <p:nvPr/>
        </p:nvSpPr>
        <p:spPr>
          <a:xfrm>
            <a:off x="6555105" y="15811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74" name="Oval 73"/>
          <p:cNvSpPr/>
          <p:nvPr/>
        </p:nvSpPr>
        <p:spPr>
          <a:xfrm>
            <a:off x="3324225" y="247650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75" name="Oval 74"/>
          <p:cNvSpPr/>
          <p:nvPr/>
        </p:nvSpPr>
        <p:spPr>
          <a:xfrm>
            <a:off x="5135880" y="24765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80" name="Oval 79"/>
          <p:cNvSpPr/>
          <p:nvPr/>
        </p:nvSpPr>
        <p:spPr>
          <a:xfrm>
            <a:off x="4229100" y="15716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4" name="Oval 53"/>
          <p:cNvSpPr/>
          <p:nvPr/>
        </p:nvSpPr>
        <p:spPr>
          <a:xfrm>
            <a:off x="3295650" y="15716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5133975" y="15716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81" name="Oval 80"/>
          <p:cNvSpPr/>
          <p:nvPr/>
        </p:nvSpPr>
        <p:spPr>
          <a:xfrm>
            <a:off x="1992630" y="24765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82" name="Oval 81"/>
          <p:cNvSpPr/>
          <p:nvPr/>
        </p:nvSpPr>
        <p:spPr>
          <a:xfrm>
            <a:off x="5593080" y="15811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91" name="Oval 90"/>
          <p:cNvSpPr/>
          <p:nvPr/>
        </p:nvSpPr>
        <p:spPr>
          <a:xfrm>
            <a:off x="2886075" y="246697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92" name="Oval 91"/>
          <p:cNvSpPr/>
          <p:nvPr/>
        </p:nvSpPr>
        <p:spPr>
          <a:xfrm>
            <a:off x="4707255" y="24669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1857375" y="2940050"/>
          <a:ext cx="5457825" cy="322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H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5.0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G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0.11354 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60" grpId="0" animBg="1"/>
      <p:bldP spid="73" grpId="0" animBg="1"/>
      <p:bldP spid="74" grpId="0" animBg="1"/>
      <p:bldP spid="75" grpId="0" animBg="1"/>
      <p:bldP spid="80" grpId="0" animBg="1"/>
      <p:bldP spid="54" grpId="0" animBg="1"/>
      <p:bldP spid="59" grpId="0" animBg="1"/>
      <p:bldP spid="81" grpId="0" animBg="1"/>
      <p:bldP spid="82" grpId="0" animBg="1"/>
      <p:bldP spid="91" grpId="0" animBg="1"/>
      <p:bldP spid="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10287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33675" y="1019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0287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81525" y="10382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10287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10287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9431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9431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67125" y="19526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9431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9431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9431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943101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9431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9431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9431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9431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9431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2390775" y="16478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228600" y="13525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13525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13525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13525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10287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10287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0287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10287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0287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10287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9431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9431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9431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9431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9431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9431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543800" y="184785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2893560" y="14585"/>
            <a:ext cx="3337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September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23825" y="10953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219075" y="23050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439025" y="102870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419975" y="16573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324225" y="255270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75" name="Oval 74"/>
          <p:cNvSpPr/>
          <p:nvPr/>
        </p:nvSpPr>
        <p:spPr>
          <a:xfrm>
            <a:off x="5135880" y="25527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4" name="Oval 53"/>
          <p:cNvSpPr/>
          <p:nvPr/>
        </p:nvSpPr>
        <p:spPr>
          <a:xfrm>
            <a:off x="3295650" y="16478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5133975" y="16478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81" name="Oval 80"/>
          <p:cNvSpPr/>
          <p:nvPr/>
        </p:nvSpPr>
        <p:spPr>
          <a:xfrm>
            <a:off x="1992630" y="25527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82" name="Oval 81"/>
          <p:cNvSpPr/>
          <p:nvPr/>
        </p:nvSpPr>
        <p:spPr>
          <a:xfrm>
            <a:off x="5593080" y="16573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96" name="Oval 95"/>
          <p:cNvSpPr/>
          <p:nvPr/>
        </p:nvSpPr>
        <p:spPr>
          <a:xfrm>
            <a:off x="2905125" y="16573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97" name="Oval 96"/>
          <p:cNvSpPr/>
          <p:nvPr/>
        </p:nvSpPr>
        <p:spPr>
          <a:xfrm>
            <a:off x="3810000" y="16668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98" name="Oval 97"/>
          <p:cNvSpPr/>
          <p:nvPr/>
        </p:nvSpPr>
        <p:spPr>
          <a:xfrm>
            <a:off x="6067425" y="16478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99" name="Oval 98"/>
          <p:cNvSpPr/>
          <p:nvPr/>
        </p:nvSpPr>
        <p:spPr>
          <a:xfrm>
            <a:off x="6555105" y="16668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100" name="Oval 99"/>
          <p:cNvSpPr/>
          <p:nvPr/>
        </p:nvSpPr>
        <p:spPr>
          <a:xfrm>
            <a:off x="2411730" y="25717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101" name="Oval 100"/>
          <p:cNvSpPr/>
          <p:nvPr/>
        </p:nvSpPr>
        <p:spPr>
          <a:xfrm>
            <a:off x="3819525" y="257175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02" name="Oval 101"/>
          <p:cNvSpPr/>
          <p:nvPr/>
        </p:nvSpPr>
        <p:spPr>
          <a:xfrm>
            <a:off x="6050280" y="25622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1857375" y="3025775"/>
          <a:ext cx="5457825" cy="322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I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H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G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6 L 0.2375 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 animBg="1"/>
      <p:bldP spid="74" grpId="0" animBg="1"/>
      <p:bldP spid="75" grpId="0" animBg="1"/>
      <p:bldP spid="54" grpId="0" animBg="1"/>
      <p:bldP spid="59" grpId="0" animBg="1"/>
      <p:bldP spid="81" grpId="0" animBg="1"/>
      <p:bldP spid="82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9429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33675" y="9334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9429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81525" y="9525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9429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9429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8573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8573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67125" y="18669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8573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8573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8573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8573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8573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8573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8573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8573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8573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2390775" y="15621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12668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12668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12668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9429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9429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9429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9429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9429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9429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8573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8573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8573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8573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8573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8573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543800" y="1762125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3304923" y="14585"/>
            <a:ext cx="2515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October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23825" y="10096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219075" y="22193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439025" y="94297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419975" y="157162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905125" y="15716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97" name="Oval 96"/>
          <p:cNvSpPr/>
          <p:nvPr/>
        </p:nvSpPr>
        <p:spPr>
          <a:xfrm>
            <a:off x="3810000" y="15811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98" name="Oval 97"/>
          <p:cNvSpPr/>
          <p:nvPr/>
        </p:nvSpPr>
        <p:spPr>
          <a:xfrm>
            <a:off x="6067425" y="15621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99" name="Oval 98"/>
          <p:cNvSpPr/>
          <p:nvPr/>
        </p:nvSpPr>
        <p:spPr>
          <a:xfrm>
            <a:off x="6555105" y="15811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100" name="Oval 99"/>
          <p:cNvSpPr/>
          <p:nvPr/>
        </p:nvSpPr>
        <p:spPr>
          <a:xfrm>
            <a:off x="2411730" y="24860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101" name="Oval 100"/>
          <p:cNvSpPr/>
          <p:nvPr/>
        </p:nvSpPr>
        <p:spPr>
          <a:xfrm>
            <a:off x="3848100" y="249555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102" name="Oval 101"/>
          <p:cNvSpPr/>
          <p:nvPr/>
        </p:nvSpPr>
        <p:spPr>
          <a:xfrm>
            <a:off x="6050280" y="24765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73" name="Oval 72"/>
          <p:cNvSpPr/>
          <p:nvPr/>
        </p:nvSpPr>
        <p:spPr>
          <a:xfrm>
            <a:off x="2914650" y="12763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76" name="Oval 75"/>
          <p:cNvSpPr/>
          <p:nvPr/>
        </p:nvSpPr>
        <p:spPr>
          <a:xfrm>
            <a:off x="3276600" y="15525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78" name="Oval 77"/>
          <p:cNvSpPr/>
          <p:nvPr/>
        </p:nvSpPr>
        <p:spPr>
          <a:xfrm>
            <a:off x="4229100" y="15716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79" name="Oval 78"/>
          <p:cNvSpPr/>
          <p:nvPr/>
        </p:nvSpPr>
        <p:spPr>
          <a:xfrm>
            <a:off x="6562725" y="12763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80" name="Oval 79"/>
          <p:cNvSpPr/>
          <p:nvPr/>
        </p:nvSpPr>
        <p:spPr>
          <a:xfrm>
            <a:off x="6964680" y="15621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83" name="Oval 82"/>
          <p:cNvSpPr/>
          <p:nvPr/>
        </p:nvSpPr>
        <p:spPr>
          <a:xfrm>
            <a:off x="2897505" y="24860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84" name="Oval 83"/>
          <p:cNvSpPr/>
          <p:nvPr/>
        </p:nvSpPr>
        <p:spPr>
          <a:xfrm>
            <a:off x="4772025" y="248602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91" name="Oval 90"/>
          <p:cNvSpPr/>
          <p:nvPr/>
        </p:nvSpPr>
        <p:spPr>
          <a:xfrm>
            <a:off x="7888605" y="17621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graphicFrame>
        <p:nvGraphicFramePr>
          <p:cNvPr id="92" name="Table 91"/>
          <p:cNvGraphicFramePr>
            <a:graphicFrameLocks noGrp="1"/>
          </p:cNvGraphicFramePr>
          <p:nvPr/>
        </p:nvGraphicFramePr>
        <p:xfrm>
          <a:off x="1857375" y="2930525"/>
          <a:ext cx="5457825" cy="322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J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5.0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I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H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G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19479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6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73" grpId="0" animBg="1"/>
      <p:bldP spid="76" grpId="0" animBg="1"/>
      <p:bldP spid="78" grpId="0" animBg="1"/>
      <p:bldP spid="79" grpId="0" animBg="1"/>
      <p:bldP spid="80" grpId="0" animBg="1"/>
      <p:bldP spid="83" grpId="0" animBg="1"/>
      <p:bldP spid="84" grpId="0" animBg="1"/>
      <p:bldP spid="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1600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33675" y="15906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600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81525" y="16097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1600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16002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25146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25146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67125" y="25241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25146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25146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25146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2514601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990600" y="19240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19240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2514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2514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2514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2514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2514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2514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543800" y="241935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2957939" y="262235"/>
            <a:ext cx="3209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November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23825" y="16668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219075" y="28765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439025" y="160020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419975" y="22288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371725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73" name="Oval 72"/>
          <p:cNvSpPr/>
          <p:nvPr/>
        </p:nvSpPr>
        <p:spPr>
          <a:xfrm>
            <a:off x="2914650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76" name="Oval 75"/>
          <p:cNvSpPr/>
          <p:nvPr/>
        </p:nvSpPr>
        <p:spPr>
          <a:xfrm>
            <a:off x="3352800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78" name="Oval 77"/>
          <p:cNvSpPr/>
          <p:nvPr/>
        </p:nvSpPr>
        <p:spPr>
          <a:xfrm>
            <a:off x="4267200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79" name="Oval 78"/>
          <p:cNvSpPr/>
          <p:nvPr/>
        </p:nvSpPr>
        <p:spPr>
          <a:xfrm>
            <a:off x="6572250" y="2238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80" name="Oval 79"/>
          <p:cNvSpPr/>
          <p:nvPr/>
        </p:nvSpPr>
        <p:spPr>
          <a:xfrm>
            <a:off x="7021830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83" name="Oval 82"/>
          <p:cNvSpPr/>
          <p:nvPr/>
        </p:nvSpPr>
        <p:spPr>
          <a:xfrm>
            <a:off x="2926080" y="31432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84" name="Oval 83"/>
          <p:cNvSpPr/>
          <p:nvPr/>
        </p:nvSpPr>
        <p:spPr>
          <a:xfrm>
            <a:off x="4762500" y="314325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91" name="Oval 90"/>
          <p:cNvSpPr/>
          <p:nvPr/>
        </p:nvSpPr>
        <p:spPr>
          <a:xfrm>
            <a:off x="7888605" y="2419350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60" name="Oval 59"/>
          <p:cNvSpPr/>
          <p:nvPr/>
        </p:nvSpPr>
        <p:spPr>
          <a:xfrm>
            <a:off x="2905125" y="19431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74" name="Oval 73"/>
          <p:cNvSpPr/>
          <p:nvPr/>
        </p:nvSpPr>
        <p:spPr>
          <a:xfrm>
            <a:off x="3352800" y="19431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75" name="Oval 74"/>
          <p:cNvSpPr/>
          <p:nvPr/>
        </p:nvSpPr>
        <p:spPr>
          <a:xfrm>
            <a:off x="3781425" y="2238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81" name="Oval 80"/>
          <p:cNvSpPr/>
          <p:nvPr/>
        </p:nvSpPr>
        <p:spPr>
          <a:xfrm>
            <a:off x="4714875" y="2238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82" name="Oval 81"/>
          <p:cNvSpPr/>
          <p:nvPr/>
        </p:nvSpPr>
        <p:spPr>
          <a:xfrm>
            <a:off x="7019925" y="19621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85" name="Oval 84"/>
          <p:cNvSpPr/>
          <p:nvPr/>
        </p:nvSpPr>
        <p:spPr>
          <a:xfrm>
            <a:off x="2002155" y="31527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92" name="Oval 91"/>
          <p:cNvSpPr/>
          <p:nvPr/>
        </p:nvSpPr>
        <p:spPr>
          <a:xfrm>
            <a:off x="3840480" y="31527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93" name="Oval 92"/>
          <p:cNvSpPr/>
          <p:nvPr/>
        </p:nvSpPr>
        <p:spPr>
          <a:xfrm>
            <a:off x="5676900" y="314325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1857375" y="3549650"/>
          <a:ext cx="5457825" cy="322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K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5.0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J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I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H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G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15416 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96" grpId="0" animBg="1"/>
      <p:bldP spid="73" grpId="0" animBg="1"/>
      <p:bldP spid="76" grpId="0" animBg="1"/>
      <p:bldP spid="78" grpId="0" animBg="1"/>
      <p:bldP spid="79" grpId="0" animBg="1"/>
      <p:bldP spid="80" grpId="0" animBg="1"/>
      <p:bldP spid="83" grpId="0" animBg="1"/>
      <p:bldP spid="84" grpId="0" animBg="1"/>
      <p:bldP spid="60" grpId="0" animBg="1"/>
      <p:bldP spid="74" grpId="0" animBg="1"/>
      <p:bldP spid="75" grpId="0" animBg="1"/>
      <p:bldP spid="81" grpId="0" animBg="1"/>
      <p:bldP spid="82" grpId="0" animBg="1"/>
      <p:bldP spid="85" grpId="0" animBg="1"/>
      <p:bldP spid="92" grpId="0" animBg="1"/>
      <p:bldP spid="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10668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33675" y="10572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0668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81525" y="10763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10668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10668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9812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981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67125" y="19907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981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9812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981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981201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2419350" y="169545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139065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981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981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981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981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981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981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543800" y="188595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2994586" y="43160"/>
            <a:ext cx="3135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December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23825" y="1133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219075" y="23431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439025" y="106680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419975" y="16954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7888605" y="1885950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60" name="Oval 59"/>
          <p:cNvSpPr/>
          <p:nvPr/>
        </p:nvSpPr>
        <p:spPr>
          <a:xfrm>
            <a:off x="2914650" y="16954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74" name="Oval 73"/>
          <p:cNvSpPr/>
          <p:nvPr/>
        </p:nvSpPr>
        <p:spPr>
          <a:xfrm>
            <a:off x="3343275" y="16954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75" name="Oval 74"/>
          <p:cNvSpPr/>
          <p:nvPr/>
        </p:nvSpPr>
        <p:spPr>
          <a:xfrm>
            <a:off x="3781425" y="17049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81" name="Oval 80"/>
          <p:cNvSpPr/>
          <p:nvPr/>
        </p:nvSpPr>
        <p:spPr>
          <a:xfrm>
            <a:off x="4714875" y="17049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82" name="Oval 81"/>
          <p:cNvSpPr/>
          <p:nvPr/>
        </p:nvSpPr>
        <p:spPr>
          <a:xfrm>
            <a:off x="7010400" y="17145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85" name="Oval 84"/>
          <p:cNvSpPr/>
          <p:nvPr/>
        </p:nvSpPr>
        <p:spPr>
          <a:xfrm>
            <a:off x="2002155" y="2619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92" name="Oval 91"/>
          <p:cNvSpPr/>
          <p:nvPr/>
        </p:nvSpPr>
        <p:spPr>
          <a:xfrm>
            <a:off x="3840480" y="2619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93" name="Oval 92"/>
          <p:cNvSpPr/>
          <p:nvPr/>
        </p:nvSpPr>
        <p:spPr>
          <a:xfrm>
            <a:off x="5676900" y="260985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2924175" y="138112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94" name="Oval 93"/>
          <p:cNvSpPr/>
          <p:nvPr/>
        </p:nvSpPr>
        <p:spPr>
          <a:xfrm>
            <a:off x="3314700" y="13716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95" name="Oval 94"/>
          <p:cNvSpPr/>
          <p:nvPr/>
        </p:nvSpPr>
        <p:spPr>
          <a:xfrm>
            <a:off x="3781425" y="13906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97" name="Oval 96"/>
          <p:cNvSpPr/>
          <p:nvPr/>
        </p:nvSpPr>
        <p:spPr>
          <a:xfrm>
            <a:off x="4181475" y="16954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98" name="Oval 97"/>
          <p:cNvSpPr/>
          <p:nvPr/>
        </p:nvSpPr>
        <p:spPr>
          <a:xfrm>
            <a:off x="5143500" y="17049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99" name="Oval 98"/>
          <p:cNvSpPr/>
          <p:nvPr/>
        </p:nvSpPr>
        <p:spPr>
          <a:xfrm>
            <a:off x="1990725" y="23145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100" name="Oval 99"/>
          <p:cNvSpPr/>
          <p:nvPr/>
        </p:nvSpPr>
        <p:spPr>
          <a:xfrm>
            <a:off x="2392680" y="2609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101" name="Oval 100"/>
          <p:cNvSpPr/>
          <p:nvPr/>
        </p:nvSpPr>
        <p:spPr>
          <a:xfrm>
            <a:off x="4240530" y="2619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102" name="Oval 101"/>
          <p:cNvSpPr/>
          <p:nvPr/>
        </p:nvSpPr>
        <p:spPr>
          <a:xfrm>
            <a:off x="6515100" y="260032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graphicFrame>
        <p:nvGraphicFramePr>
          <p:cNvPr id="103" name="Table 102"/>
          <p:cNvGraphicFramePr>
            <a:graphicFrameLocks noGrp="1"/>
          </p:cNvGraphicFramePr>
          <p:nvPr/>
        </p:nvGraphicFramePr>
        <p:xfrm>
          <a:off x="1857375" y="3035300"/>
          <a:ext cx="5457825" cy="322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L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5.0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K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J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I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H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G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0.5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6 L 0.11042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0" grpId="0" animBg="1"/>
      <p:bldP spid="74" grpId="0" animBg="1"/>
      <p:bldP spid="75" grpId="0" animBg="1"/>
      <p:bldP spid="81" grpId="0" animBg="1"/>
      <p:bldP spid="82" grpId="0" animBg="1"/>
      <p:bldP spid="85" grpId="0" animBg="1"/>
      <p:bldP spid="92" grpId="0" animBg="1"/>
      <p:bldP spid="93" grpId="0" animBg="1"/>
      <p:bldP spid="59" grpId="0" animBg="1"/>
      <p:bldP spid="94" grpId="0" animBg="1"/>
      <p:bldP spid="95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1600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33675" y="15906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600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81525" y="16097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1600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16002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25146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25146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67125" y="25241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25146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25146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25146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2514601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25146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1336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2514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2514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25146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2514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25146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2514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7543800" y="241935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2856409" y="262235"/>
            <a:ext cx="341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 of Year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23825" y="16668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219075" y="28765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439025" y="160020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419975" y="22288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7888605" y="2419350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2952750" y="221932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94" name="Oval 93"/>
          <p:cNvSpPr/>
          <p:nvPr/>
        </p:nvSpPr>
        <p:spPr>
          <a:xfrm>
            <a:off x="3352800" y="22098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95" name="Oval 94"/>
          <p:cNvSpPr/>
          <p:nvPr/>
        </p:nvSpPr>
        <p:spPr>
          <a:xfrm>
            <a:off x="3838575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97" name="Oval 96"/>
          <p:cNvSpPr/>
          <p:nvPr/>
        </p:nvSpPr>
        <p:spPr>
          <a:xfrm>
            <a:off x="4181475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98" name="Oval 97"/>
          <p:cNvSpPr/>
          <p:nvPr/>
        </p:nvSpPr>
        <p:spPr>
          <a:xfrm>
            <a:off x="5191125" y="2238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99" name="Oval 98"/>
          <p:cNvSpPr/>
          <p:nvPr/>
        </p:nvSpPr>
        <p:spPr>
          <a:xfrm>
            <a:off x="1990725" y="31337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100" name="Oval 99"/>
          <p:cNvSpPr/>
          <p:nvPr/>
        </p:nvSpPr>
        <p:spPr>
          <a:xfrm>
            <a:off x="2392680" y="31432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101" name="Oval 100"/>
          <p:cNvSpPr/>
          <p:nvPr/>
        </p:nvSpPr>
        <p:spPr>
          <a:xfrm>
            <a:off x="4250055" y="31527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102" name="Oval 101"/>
          <p:cNvSpPr/>
          <p:nvPr/>
        </p:nvSpPr>
        <p:spPr>
          <a:xfrm>
            <a:off x="6581775" y="315277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73" name="Oval 72"/>
          <p:cNvSpPr/>
          <p:nvPr/>
        </p:nvSpPr>
        <p:spPr>
          <a:xfrm>
            <a:off x="2428875" y="220980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1828800" y="3990975"/>
            <a:ext cx="55245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latin typeface="Arial Black" pitchFamily="34" charset="0"/>
              </a:rPr>
              <a:t>Projects Completed:     2</a:t>
            </a:r>
          </a:p>
          <a:p>
            <a:pPr algn="ctr"/>
            <a:r>
              <a:rPr lang="en-US" dirty="0" smtClean="0">
                <a:latin typeface="Arial Black" pitchFamily="34" charset="0"/>
              </a:rPr>
              <a:t>Work in Process:         10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8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23" name="Oval 22"/>
          <p:cNvSpPr/>
          <p:nvPr/>
        </p:nvSpPr>
        <p:spPr>
          <a:xfrm>
            <a:off x="609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24" name="Oval 23"/>
          <p:cNvSpPr/>
          <p:nvPr/>
        </p:nvSpPr>
        <p:spPr>
          <a:xfrm>
            <a:off x="990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25" name="Oval 24"/>
          <p:cNvSpPr/>
          <p:nvPr/>
        </p:nvSpPr>
        <p:spPr>
          <a:xfrm>
            <a:off x="1371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26" name="Oval 25"/>
          <p:cNvSpPr/>
          <p:nvPr/>
        </p:nvSpPr>
        <p:spPr>
          <a:xfrm>
            <a:off x="228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7" name="Oval 26"/>
          <p:cNvSpPr/>
          <p:nvPr/>
        </p:nvSpPr>
        <p:spPr>
          <a:xfrm>
            <a:off x="609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00580" y="328910"/>
            <a:ext cx="2419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January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A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6.0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73819 -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22" y="1593851"/>
            <a:ext cx="8369653" cy="2597149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The </a:t>
            </a:r>
            <a:r>
              <a:rPr lang="en-US" sz="1400" dirty="0" err="1" smtClean="0"/>
              <a:t>Mancala</a:t>
            </a:r>
            <a:r>
              <a:rPr lang="en-US" sz="1400" dirty="0" smtClean="0"/>
              <a:t> Game board with financial worksheet demonstrates the value of limiting the number of active projects, to speed project flow. It is fully described in the Text “Advanced Multi-Project Management” by Kendall and Austin. It encompasses two simulations. In the first simulation, a new project is started each month, with the same 6 resources spread equally across all active projects. In the second simulation, the maximum number of active projects is set at 2.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b="1" u="sng" dirty="0" smtClean="0"/>
              <a:t>Players: </a:t>
            </a:r>
            <a:r>
              <a:rPr lang="en-US" sz="1400" dirty="0" smtClean="0"/>
              <a:t>A team of 2 people per game board is ideal.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b="1" u="sng" dirty="0" smtClean="0"/>
              <a:t>Materials Per Team:</a:t>
            </a:r>
            <a:r>
              <a:rPr lang="en-US" sz="1400" dirty="0" smtClean="0"/>
              <a:t> </a:t>
            </a:r>
            <a:r>
              <a:rPr lang="en-US" sz="1400" dirty="0" smtClean="0"/>
              <a:t>12 pennies or poker chips per team, a </a:t>
            </a:r>
            <a:r>
              <a:rPr lang="en-US" sz="1400" dirty="0" err="1" smtClean="0"/>
              <a:t>Mancala</a:t>
            </a:r>
            <a:r>
              <a:rPr lang="en-US" sz="1400" dirty="0" smtClean="0"/>
              <a:t> game board, a financial work sheet, and a small cup to hold the 12 pennies or chips.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b="1" u="sng" dirty="0" smtClean="0"/>
              <a:t>Preparation: </a:t>
            </a:r>
            <a:r>
              <a:rPr lang="en-US" sz="1400" dirty="0" smtClean="0"/>
              <a:t>Put all 12 pennies or chips inside the cup on the “Ideas” box. Give each team a board and a financial work sheet.</a:t>
            </a:r>
            <a:endParaRPr lang="en-US" sz="1400" b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372534" y="4582587"/>
            <a:ext cx="8517466" cy="197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600" b="1" u="sng" dirty="0" smtClean="0">
                <a:solidFill>
                  <a:srgbClr val="080808"/>
                </a:solidFill>
              </a:rPr>
              <a:t>Intellectual Property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200" dirty="0">
                <a:solidFill>
                  <a:srgbClr val="080808"/>
                </a:solidFill>
              </a:rPr>
              <a:t>This </a:t>
            </a:r>
            <a:r>
              <a:rPr lang="en-US" altLang="en-US" sz="1200" dirty="0" smtClean="0">
                <a:solidFill>
                  <a:srgbClr val="080808"/>
                </a:solidFill>
              </a:rPr>
              <a:t>material</a:t>
            </a:r>
            <a:r>
              <a:rPr lang="en-US" altLang="en-US" sz="1200" i="1" dirty="0" smtClean="0">
                <a:solidFill>
                  <a:srgbClr val="080808"/>
                </a:solidFill>
              </a:rPr>
              <a:t> of Generic Strategy and Tactics </a:t>
            </a:r>
            <a:r>
              <a:rPr lang="en-US" altLang="en-US" sz="1200" dirty="0" smtClean="0">
                <a:solidFill>
                  <a:srgbClr val="080808"/>
                </a:solidFill>
              </a:rPr>
              <a:t>contains </a:t>
            </a:r>
            <a:r>
              <a:rPr lang="en-US" altLang="en-US" sz="1200" dirty="0">
                <a:solidFill>
                  <a:srgbClr val="080808"/>
                </a:solidFill>
              </a:rPr>
              <a:t>intellectual property of </a:t>
            </a:r>
            <a:r>
              <a:rPr lang="en-US" altLang="en-US" sz="1200" dirty="0" smtClean="0">
                <a:solidFill>
                  <a:srgbClr val="080808"/>
                </a:solidFill>
              </a:rPr>
              <a:t>MarketKey Inc., DBA TOC International, </a:t>
            </a:r>
            <a:r>
              <a:rPr lang="en-US" altLang="en-US" sz="1200" dirty="0">
                <a:solidFill>
                  <a:srgbClr val="080808"/>
                </a:solidFill>
              </a:rPr>
              <a:t>a </a:t>
            </a:r>
            <a:r>
              <a:rPr lang="en-US" altLang="en-US" sz="1200" dirty="0" smtClean="0">
                <a:solidFill>
                  <a:srgbClr val="080808"/>
                </a:solidFill>
              </a:rPr>
              <a:t>registered US corporation. You may use, reprint it and modify it </a:t>
            </a:r>
            <a:r>
              <a:rPr lang="en-US" altLang="en-US" sz="1200" dirty="0">
                <a:solidFill>
                  <a:srgbClr val="080808"/>
                </a:solidFill>
              </a:rPr>
              <a:t>without prior written </a:t>
            </a:r>
            <a:r>
              <a:rPr lang="en-US" altLang="en-US" sz="1200" dirty="0" smtClean="0">
                <a:solidFill>
                  <a:srgbClr val="080808"/>
                </a:solidFill>
              </a:rPr>
              <a:t>permission provided that you include this reference page and notice.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200" dirty="0" smtClean="0">
                <a:solidFill>
                  <a:srgbClr val="080808"/>
                </a:solidFill>
              </a:rPr>
              <a:t>www. tocinternational.com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200" dirty="0" smtClean="0">
                <a:solidFill>
                  <a:srgbClr val="080808"/>
                </a:solidFill>
              </a:rPr>
              <a:t>+865-430-3128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1200" dirty="0" smtClean="0">
                <a:solidFill>
                  <a:srgbClr val="080808"/>
                </a:solidFill>
              </a:rPr>
              <a:t>Email: </a:t>
            </a:r>
            <a:r>
              <a:rPr lang="en-US" altLang="en-US" sz="1200" b="1" dirty="0" smtClean="0">
                <a:solidFill>
                  <a:srgbClr val="3A84AD">
                    <a:lumMod val="75000"/>
                  </a:srgbClr>
                </a:solidFill>
                <a:hlinkClick r:id="rId2"/>
              </a:rPr>
              <a:t>Gerryikendall@tocinternational.com</a:t>
            </a:r>
            <a:endParaRPr lang="en-US" altLang="en-US" sz="1200" b="1" dirty="0" smtClean="0">
              <a:solidFill>
                <a:srgbClr val="3A84AD">
                  <a:lumMod val="75000"/>
                </a:srgbClr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1200" dirty="0" smtClean="0">
                <a:solidFill>
                  <a:srgbClr val="080808"/>
                </a:solidFill>
              </a:rPr>
              <a:t>© Copyright 2012 TOC International    All Rights Reserved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1600" dirty="0" smtClean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62775" y="2238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23" name="Oval 22"/>
          <p:cNvSpPr/>
          <p:nvPr/>
        </p:nvSpPr>
        <p:spPr>
          <a:xfrm>
            <a:off x="609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24" name="Oval 23"/>
          <p:cNvSpPr/>
          <p:nvPr/>
        </p:nvSpPr>
        <p:spPr>
          <a:xfrm>
            <a:off x="990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25" name="Oval 24"/>
          <p:cNvSpPr/>
          <p:nvPr/>
        </p:nvSpPr>
        <p:spPr>
          <a:xfrm>
            <a:off x="1371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26" name="Oval 25"/>
          <p:cNvSpPr/>
          <p:nvPr/>
        </p:nvSpPr>
        <p:spPr>
          <a:xfrm>
            <a:off x="228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7" name="Oval 26"/>
          <p:cNvSpPr/>
          <p:nvPr/>
        </p:nvSpPr>
        <p:spPr>
          <a:xfrm>
            <a:off x="609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34925" y="328910"/>
            <a:ext cx="2750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February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A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4229100" y="31527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0.39688 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5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257675" y="22669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24" name="Oval 23"/>
          <p:cNvSpPr/>
          <p:nvPr/>
        </p:nvSpPr>
        <p:spPr>
          <a:xfrm>
            <a:off x="990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25" name="Oval 24"/>
          <p:cNvSpPr/>
          <p:nvPr/>
        </p:nvSpPr>
        <p:spPr>
          <a:xfrm>
            <a:off x="1371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26" name="Oval 25"/>
          <p:cNvSpPr/>
          <p:nvPr/>
        </p:nvSpPr>
        <p:spPr>
          <a:xfrm>
            <a:off x="228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7" name="Oval 26"/>
          <p:cNvSpPr/>
          <p:nvPr/>
        </p:nvSpPr>
        <p:spPr>
          <a:xfrm>
            <a:off x="609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594544" y="328910"/>
            <a:ext cx="2031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March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A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" name="Oval 51"/>
          <p:cNvSpPr/>
          <p:nvPr/>
        </p:nvSpPr>
        <p:spPr>
          <a:xfrm>
            <a:off x="4229100" y="31527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6972300" y="2238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2" grpId="0" animBg="1"/>
      <p:bldP spid="53" grpId="0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990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25" name="Oval 24"/>
          <p:cNvSpPr/>
          <p:nvPr/>
        </p:nvSpPr>
        <p:spPr>
          <a:xfrm>
            <a:off x="1371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26" name="Oval 25"/>
          <p:cNvSpPr/>
          <p:nvPr/>
        </p:nvSpPr>
        <p:spPr>
          <a:xfrm>
            <a:off x="228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7" name="Oval 26"/>
          <p:cNvSpPr/>
          <p:nvPr/>
        </p:nvSpPr>
        <p:spPr>
          <a:xfrm>
            <a:off x="609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28488" y="328910"/>
            <a:ext cx="1563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April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Oval 52"/>
          <p:cNvSpPr/>
          <p:nvPr/>
        </p:nvSpPr>
        <p:spPr>
          <a:xfrm>
            <a:off x="6972300" y="2238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4257675" y="31623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0.35937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3" grpId="0" animBg="1"/>
      <p:bldP spid="5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267200" y="22574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25" name="Oval 24"/>
          <p:cNvSpPr/>
          <p:nvPr/>
        </p:nvSpPr>
        <p:spPr>
          <a:xfrm>
            <a:off x="1371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26" name="Oval 25"/>
          <p:cNvSpPr/>
          <p:nvPr/>
        </p:nvSpPr>
        <p:spPr>
          <a:xfrm>
            <a:off x="228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7" name="Oval 26"/>
          <p:cNvSpPr/>
          <p:nvPr/>
        </p:nvSpPr>
        <p:spPr>
          <a:xfrm>
            <a:off x="609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86036" y="328910"/>
            <a:ext cx="1448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May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4257675" y="31623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6981825" y="22193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790575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5" grpId="0" animBg="1"/>
      <p:bldP spid="52" grpId="0" animBg="1"/>
      <p:bldP spid="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71600" y="1790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26" name="Oval 25"/>
          <p:cNvSpPr/>
          <p:nvPr/>
        </p:nvSpPr>
        <p:spPr>
          <a:xfrm>
            <a:off x="228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7" name="Oval 26"/>
          <p:cNvSpPr/>
          <p:nvPr/>
        </p:nvSpPr>
        <p:spPr>
          <a:xfrm>
            <a:off x="609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57340" y="328910"/>
            <a:ext cx="1505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June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4257675" y="31623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981825" y="22383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792480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54 0.00139 L 0.31354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5" grpId="0" animBg="1"/>
      <p:bldP spid="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28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7" name="Oval 26"/>
          <p:cNvSpPr/>
          <p:nvPr/>
        </p:nvSpPr>
        <p:spPr>
          <a:xfrm>
            <a:off x="609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21717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5527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967948" y="328910"/>
            <a:ext cx="1284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July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792480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4267200" y="22479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8229600" y="2400300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4248150" y="315277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60" name="Oval 59"/>
          <p:cNvSpPr/>
          <p:nvPr/>
        </p:nvSpPr>
        <p:spPr>
          <a:xfrm>
            <a:off x="7010400" y="22479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8" grpId="0" animBg="1"/>
      <p:bldP spid="59" grpId="0" animBg="1"/>
      <p:bldP spid="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28600" y="20669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27" name="Oval 26"/>
          <p:cNvSpPr/>
          <p:nvPr/>
        </p:nvSpPr>
        <p:spPr>
          <a:xfrm>
            <a:off x="609600" y="20669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20669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20669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4479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4479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4479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4479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517376" y="328910"/>
            <a:ext cx="21854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August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792480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6991350" y="22574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822007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4248150" y="31718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43541 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3" grpId="0" animBg="1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91275" y="16383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09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941194" y="328910"/>
            <a:ext cx="3337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September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792480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4248150" y="22479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822007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4257675" y="31718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851535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6981825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6" grpId="0" animBg="1"/>
      <p:bldP spid="58" grpId="0" animBg="1"/>
      <p:bldP spid="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09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352558" y="328910"/>
            <a:ext cx="2515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October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792480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822007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4257675" y="31718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6991350" y="22574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851535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39584 0.00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6" grpId="0" animBg="1"/>
      <p:bldP spid="5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238625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28" name="Oval 27"/>
          <p:cNvSpPr/>
          <p:nvPr/>
        </p:nvSpPr>
        <p:spPr>
          <a:xfrm>
            <a:off x="990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005574" y="328910"/>
            <a:ext cx="3209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November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E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792480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822007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851535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4257675" y="3171825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7019925" y="22479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7629525" y="27527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9" grpId="0" animBg="1"/>
      <p:bldP spid="53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22" y="1593851"/>
            <a:ext cx="8369653" cy="4124561"/>
          </a:xfrm>
        </p:spPr>
        <p:txBody>
          <a:bodyPr/>
          <a:lstStyle/>
          <a:p>
            <a:pPr marL="0" indent="0">
              <a:buNone/>
            </a:pPr>
            <a:r>
              <a:rPr lang="en-US" sz="1400" b="1" u="sng" dirty="0" smtClean="0"/>
              <a:t>Simulation </a:t>
            </a:r>
            <a:r>
              <a:rPr lang="en-US" sz="1400" b="1" u="sng" dirty="0" smtClean="0"/>
              <a:t>1:</a:t>
            </a:r>
            <a:r>
              <a:rPr lang="en-US" sz="1400" dirty="0" smtClean="0"/>
              <a:t> </a:t>
            </a:r>
            <a:r>
              <a:rPr lang="en-US" sz="1400" dirty="0" smtClean="0"/>
              <a:t>See the PowerPoint simulation slides in slide show mode, following the game board. It roughly shows how the game plays out, as you add a new project each month. Starting with 6 resources in the first month, when there is only one project, each resource does a man month of work. The penny or chip ends up at the end of January having completed six man-months of work. In the second month, the 6 resources are split, half to each project. The new project only completes three man-months of work. The already started project completes another 3 man-months of work. And so it goes, with project progress deteriorating as more and more new projects are added.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u="sng" dirty="0"/>
              <a:t>Simulation </a:t>
            </a:r>
            <a:r>
              <a:rPr lang="en-US" sz="1400" b="1" u="sng" dirty="0" smtClean="0"/>
              <a:t>2:</a:t>
            </a:r>
            <a:r>
              <a:rPr lang="en-US" sz="1400" dirty="0" smtClean="0"/>
              <a:t> </a:t>
            </a:r>
            <a:r>
              <a:rPr lang="en-US" sz="1400" dirty="0" smtClean="0"/>
              <a:t>The policy is “No more than 2 projects active at a time”. Each project moves much more quickly to completion.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u="sng" dirty="0" smtClean="0"/>
              <a:t>Financial Worksheet</a:t>
            </a:r>
            <a:r>
              <a:rPr lang="en-US" sz="1400" b="1" dirty="0" smtClean="0"/>
              <a:t>:</a:t>
            </a:r>
            <a:r>
              <a:rPr lang="en-US" sz="1400" dirty="0" smtClean="0"/>
              <a:t> When a project finishes, add $1 million (or an appropriate number that reflects the benefit of your organization’s typical projects) for each month from the next month through month 12. I.e., if project 1 finishes in month 4, then months 5 through 12 each show $1 million across the project 1 line. You will quickly see </a:t>
            </a:r>
            <a:r>
              <a:rPr lang="en-US" sz="1400" smtClean="0"/>
              <a:t>the huge difference </a:t>
            </a:r>
            <a:r>
              <a:rPr lang="en-US" sz="1400" dirty="0" smtClean="0"/>
              <a:t>in benefits and cash flow between a system loaded with too much project work (simulation 1) and a system limiting the number of active projects (simulation 2).</a:t>
            </a:r>
            <a:endParaRPr lang="en-US" sz="1400" b="1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04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990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042221" y="328910"/>
            <a:ext cx="3135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December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838325" y="4102100"/>
          <a:ext cx="5457825" cy="1028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3717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9739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G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230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F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792480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822007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851535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7019925" y="22479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7629525" y="27527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4276725" y="31623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0.35104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3" grpId="0" animBg="1"/>
      <p:bldP spid="5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6287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16287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76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25431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00800" y="25431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1371600" y="25431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22860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32004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1148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0292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5943600" y="25431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990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1371600" y="1914525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228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31" name="Oval 30"/>
          <p:cNvSpPr/>
          <p:nvPr/>
        </p:nvSpPr>
        <p:spPr>
          <a:xfrm>
            <a:off x="609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32" name="Oval 31"/>
          <p:cNvSpPr/>
          <p:nvPr/>
        </p:nvSpPr>
        <p:spPr>
          <a:xfrm>
            <a:off x="990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33" name="Oval 32"/>
          <p:cNvSpPr/>
          <p:nvPr/>
        </p:nvSpPr>
        <p:spPr>
          <a:xfrm>
            <a:off x="1371600" y="2295525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768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05600" y="16287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480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5431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06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25431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25431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382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9075" y="29146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9025" y="16478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19975" y="2276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62952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792480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8220075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8515350" y="24098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4276725" y="22288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7629525" y="2752725"/>
            <a:ext cx="217170" cy="217714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4276725" y="31623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9" name="Rectangle 58"/>
          <p:cNvSpPr/>
          <p:nvPr/>
        </p:nvSpPr>
        <p:spPr>
          <a:xfrm>
            <a:off x="2856409" y="262235"/>
            <a:ext cx="341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 of Year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28800" y="3990975"/>
            <a:ext cx="55245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latin typeface="Arial Black" pitchFamily="34" charset="0"/>
              </a:rPr>
              <a:t>Projects Completed:     5</a:t>
            </a:r>
          </a:p>
          <a:p>
            <a:pPr algn="ctr"/>
            <a:r>
              <a:rPr lang="en-US" dirty="0" smtClean="0">
                <a:latin typeface="Arial Black" pitchFamily="34" charset="0"/>
              </a:rPr>
              <a:t>Work in Process:          2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7"/>
          <p:cNvGrpSpPr>
            <a:grpSpLocks/>
          </p:cNvGrpSpPr>
          <p:nvPr/>
        </p:nvGrpSpPr>
        <p:grpSpPr bwMode="auto">
          <a:xfrm>
            <a:off x="152400" y="152399"/>
            <a:ext cx="8763000" cy="3047998"/>
            <a:chOff x="196781" y="1816769"/>
            <a:chExt cx="8185219" cy="1764631"/>
          </a:xfrm>
        </p:grpSpPr>
        <p:sp>
          <p:nvSpPr>
            <p:cNvPr id="5" name="Oval 4"/>
            <p:cNvSpPr/>
            <p:nvPr/>
          </p:nvSpPr>
          <p:spPr>
            <a:xfrm>
              <a:off x="7391400" y="1905000"/>
              <a:ext cx="990600" cy="1676400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3B1C03"/>
                  </a:solidFill>
                </a:rPr>
                <a:t>DONE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196781" y="1816769"/>
              <a:ext cx="2546069" cy="1014664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3B1C03"/>
                  </a:solidFill>
                </a:rPr>
                <a:t>Ideas</a:t>
              </a:r>
              <a:endParaRPr lang="en-US" sz="1600" b="1" dirty="0">
                <a:solidFill>
                  <a:srgbClr val="3B1C03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820099" y="1905000"/>
              <a:ext cx="837850" cy="761917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905000" y="2819484"/>
              <a:ext cx="837850" cy="761916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6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820099" y="2819484"/>
              <a:ext cx="837850" cy="761916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7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733713" y="1905000"/>
              <a:ext cx="837850" cy="761917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733713" y="2819484"/>
              <a:ext cx="837850" cy="761916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8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648812" y="1905000"/>
              <a:ext cx="837850" cy="761917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3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562425" y="1905000"/>
              <a:ext cx="837850" cy="761917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4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477524" y="1905000"/>
              <a:ext cx="837850" cy="761917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5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648812" y="2819484"/>
              <a:ext cx="837850" cy="761916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9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562425" y="2819484"/>
              <a:ext cx="837850" cy="761916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10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477524" y="2819484"/>
              <a:ext cx="837850" cy="761916"/>
            </a:xfrm>
            <a:prstGeom prst="ellipse">
              <a:avLst/>
            </a:prstGeom>
            <a:solidFill>
              <a:srgbClr val="FFD0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3B1C03"/>
                  </a:solidFill>
                </a:rPr>
                <a:t>11</a:t>
              </a:r>
            </a:p>
          </p:txBody>
        </p:sp>
      </p:grp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295400" y="3509963"/>
          <a:ext cx="6096000" cy="3200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Move</a:t>
                      </a:r>
                      <a:endParaRPr lang="en-US" sz="12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3407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.5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 rot="10800000" flipH="1">
            <a:off x="2960894" y="957659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H="1">
            <a:off x="3943350" y="96202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H="1">
            <a:off x="4914900" y="96202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H="1">
            <a:off x="5895975" y="96202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H="1">
            <a:off x="6877050" y="96202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H="1">
            <a:off x="3943350" y="254317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H="1">
            <a:off x="1981200" y="254317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H="1">
            <a:off x="6877050" y="254317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H="1">
            <a:off x="5895975" y="254317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H="1">
            <a:off x="2962275" y="254317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H="1">
            <a:off x="4914900" y="2543175"/>
            <a:ext cx="896992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71228"/>
              </p:ext>
            </p:extLst>
          </p:nvPr>
        </p:nvGraphicFramePr>
        <p:xfrm>
          <a:off x="831272" y="1310188"/>
          <a:ext cx="7422078" cy="4817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9835"/>
                <a:gridCol w="588263"/>
                <a:gridCol w="597751"/>
                <a:gridCol w="569287"/>
                <a:gridCol w="569287"/>
                <a:gridCol w="626216"/>
                <a:gridCol w="569287"/>
                <a:gridCol w="588263"/>
                <a:gridCol w="597751"/>
                <a:gridCol w="616728"/>
                <a:gridCol w="578775"/>
                <a:gridCol w="590635"/>
              </a:tblGrid>
              <a:tr h="32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Projects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Month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Total Value $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504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Projects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Month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8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</a:rPr>
                        <a:t>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Total Value $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43" marR="6243" marT="62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93259" y="0"/>
            <a:ext cx="55384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</a:rPr>
              <a:t>Mancala</a:t>
            </a:r>
            <a:r>
              <a:rPr lang="en-US" sz="28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</a:rPr>
              <a:t> Board Financial Worksheet</a:t>
            </a:r>
            <a:endParaRPr lang="en-US" sz="2800" b="1" cap="none" spc="0" dirty="0">
              <a:ln w="12700">
                <a:solidFill>
                  <a:sysClr val="windowText" lastClr="000000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7401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10572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10572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0572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0572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10572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10572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9716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9716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19716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9716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97167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97167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97167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9716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9716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9716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9716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97167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28600" y="12192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47" name="Oval 46"/>
          <p:cNvSpPr/>
          <p:nvPr/>
        </p:nvSpPr>
        <p:spPr>
          <a:xfrm>
            <a:off x="609600" y="12192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48" name="Oval 47"/>
          <p:cNvSpPr/>
          <p:nvPr/>
        </p:nvSpPr>
        <p:spPr>
          <a:xfrm>
            <a:off x="990600" y="12192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49" name="Oval 48"/>
          <p:cNvSpPr/>
          <p:nvPr/>
        </p:nvSpPr>
        <p:spPr>
          <a:xfrm>
            <a:off x="1371600" y="12192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0" name="Oval 49"/>
          <p:cNvSpPr/>
          <p:nvPr/>
        </p:nvSpPr>
        <p:spPr>
          <a:xfrm>
            <a:off x="228600" y="16002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1" name="Oval 50"/>
          <p:cNvSpPr/>
          <p:nvPr/>
        </p:nvSpPr>
        <p:spPr>
          <a:xfrm>
            <a:off x="609600" y="16002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990600" y="16002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1371600" y="1600200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228600" y="19812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19812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19812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1981200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10572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10572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0572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10572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0572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10572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9716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9716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97167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9716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97167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97167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23825" y="1133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352946" y="0"/>
            <a:ext cx="2419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January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9075" y="23431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9025" y="10763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741997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1857375" y="3216275"/>
          <a:ext cx="543877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925"/>
                <a:gridCol w="1812925"/>
                <a:gridCol w="1812925"/>
              </a:tblGrid>
              <a:tr h="2594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A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6.0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1044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73819 -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107632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10763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07632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0763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107632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10763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9907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99072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19907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99072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990725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990725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990726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99072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99072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99072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99072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990725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09600" y="1296761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48" name="Oval 47"/>
          <p:cNvSpPr/>
          <p:nvPr/>
        </p:nvSpPr>
        <p:spPr>
          <a:xfrm>
            <a:off x="990600" y="1296761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49" name="Oval 48"/>
          <p:cNvSpPr/>
          <p:nvPr/>
        </p:nvSpPr>
        <p:spPr>
          <a:xfrm>
            <a:off x="1371600" y="1296761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0" name="Oval 49"/>
          <p:cNvSpPr/>
          <p:nvPr/>
        </p:nvSpPr>
        <p:spPr>
          <a:xfrm>
            <a:off x="228600" y="1677761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1" name="Oval 50"/>
          <p:cNvSpPr/>
          <p:nvPr/>
        </p:nvSpPr>
        <p:spPr>
          <a:xfrm>
            <a:off x="609600" y="1677761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990600" y="1677761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1371600" y="1677761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228600" y="2058761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2058761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2058761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2058761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107632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107632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07632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107632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07632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107632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99072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99072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990725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99072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990725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990725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934200" y="168592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74" name="Oval 73"/>
          <p:cNvSpPr/>
          <p:nvPr/>
        </p:nvSpPr>
        <p:spPr>
          <a:xfrm>
            <a:off x="4191000" y="2600325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123825" y="118109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19075" y="239077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439025" y="10763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419975" y="17049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206343" y="43160"/>
            <a:ext cx="2750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February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1847851" y="3159125"/>
          <a:ext cx="5457825" cy="326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40279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A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3.0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120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53 0.00486 L 0.39653 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0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10668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10668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0668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0668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10668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10668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9812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981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19812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981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98120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98120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981201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98120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191000" y="16764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48" name="Oval 47"/>
          <p:cNvSpPr/>
          <p:nvPr/>
        </p:nvSpPr>
        <p:spPr>
          <a:xfrm>
            <a:off x="990600" y="124913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49" name="Oval 48"/>
          <p:cNvSpPr/>
          <p:nvPr/>
        </p:nvSpPr>
        <p:spPr>
          <a:xfrm>
            <a:off x="1371600" y="124913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0" name="Oval 49"/>
          <p:cNvSpPr/>
          <p:nvPr/>
        </p:nvSpPr>
        <p:spPr>
          <a:xfrm>
            <a:off x="228600" y="163013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1" name="Oval 50"/>
          <p:cNvSpPr/>
          <p:nvPr/>
        </p:nvSpPr>
        <p:spPr>
          <a:xfrm>
            <a:off x="609600" y="163013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990600" y="163013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1371600" y="163013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228600" y="2011136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2011136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2011136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2011136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1066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981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981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981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981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981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981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191000" y="259080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54" name="Oval 53"/>
          <p:cNvSpPr/>
          <p:nvPr/>
        </p:nvSpPr>
        <p:spPr>
          <a:xfrm>
            <a:off x="6019800" y="259080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75" name="Oval 74"/>
          <p:cNvSpPr/>
          <p:nvPr/>
        </p:nvSpPr>
        <p:spPr>
          <a:xfrm>
            <a:off x="6019800" y="167640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123825" y="1133474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9075" y="23431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439025" y="106680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419975" y="16954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27862" y="5060"/>
            <a:ext cx="2031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March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1866899" y="3082925"/>
          <a:ext cx="5429250" cy="333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</a:tblGrid>
              <a:tr h="4551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A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8749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0486 L 0.25486 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74" grpId="0" animBg="1"/>
      <p:bldP spid="54" grpId="0" animBg="1"/>
      <p:bldP spid="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10477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10477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10477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10477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10477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00800" y="10477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19621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43200" y="19621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57600" y="19621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19621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962150"/>
            <a:ext cx="914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00800" y="1962150"/>
            <a:ext cx="914400" cy="914400"/>
          </a:xfrm>
          <a:prstGeom prst="rect">
            <a:avLst/>
          </a:prstGeom>
          <a:solidFill>
            <a:srgbClr val="FFFF5B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1371600" y="1962151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86000" y="19621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00400" y="19621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4114800" y="19621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29200" y="19621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943600" y="1962150"/>
            <a:ext cx="18288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371600" y="126818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50" name="Oval 49"/>
          <p:cNvSpPr/>
          <p:nvPr/>
        </p:nvSpPr>
        <p:spPr>
          <a:xfrm>
            <a:off x="228600" y="164918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</a:t>
            </a:r>
            <a:endParaRPr lang="en-US" sz="1400" b="1" dirty="0"/>
          </a:p>
        </p:txBody>
      </p:sp>
      <p:sp>
        <p:nvSpPr>
          <p:cNvPr id="51" name="Oval 50"/>
          <p:cNvSpPr/>
          <p:nvPr/>
        </p:nvSpPr>
        <p:spPr>
          <a:xfrm>
            <a:off x="609600" y="164918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</a:t>
            </a:r>
            <a:endParaRPr lang="en-US" sz="1400" b="1" dirty="0"/>
          </a:p>
        </p:txBody>
      </p:sp>
      <p:sp>
        <p:nvSpPr>
          <p:cNvPr id="52" name="Oval 51"/>
          <p:cNvSpPr/>
          <p:nvPr/>
        </p:nvSpPr>
        <p:spPr>
          <a:xfrm>
            <a:off x="990600" y="164918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53" name="Oval 52"/>
          <p:cNvSpPr/>
          <p:nvPr/>
        </p:nvSpPr>
        <p:spPr>
          <a:xfrm>
            <a:off x="1371600" y="1649186"/>
            <a:ext cx="217170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</a:t>
            </a:r>
            <a:endParaRPr lang="en-US" sz="1400" b="1" dirty="0"/>
          </a:p>
        </p:txBody>
      </p:sp>
      <p:sp>
        <p:nvSpPr>
          <p:cNvPr id="55" name="Oval 54"/>
          <p:cNvSpPr/>
          <p:nvPr/>
        </p:nvSpPr>
        <p:spPr>
          <a:xfrm>
            <a:off x="228600" y="2030186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</a:t>
            </a:r>
            <a:endParaRPr lang="en-US" sz="1400" b="1" dirty="0"/>
          </a:p>
        </p:txBody>
      </p:sp>
      <p:sp>
        <p:nvSpPr>
          <p:cNvPr id="56" name="Oval 55"/>
          <p:cNvSpPr/>
          <p:nvPr/>
        </p:nvSpPr>
        <p:spPr>
          <a:xfrm>
            <a:off x="609600" y="2030186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</a:t>
            </a:r>
            <a:endParaRPr lang="en-US" sz="1400" b="1" dirty="0"/>
          </a:p>
        </p:txBody>
      </p:sp>
      <p:sp>
        <p:nvSpPr>
          <p:cNvPr id="57" name="Oval 56"/>
          <p:cNvSpPr/>
          <p:nvPr/>
        </p:nvSpPr>
        <p:spPr>
          <a:xfrm>
            <a:off x="990600" y="2030186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</a:t>
            </a:r>
            <a:endParaRPr lang="en-US" sz="1400" b="1" dirty="0"/>
          </a:p>
        </p:txBody>
      </p:sp>
      <p:sp>
        <p:nvSpPr>
          <p:cNvPr id="58" name="Oval 57"/>
          <p:cNvSpPr/>
          <p:nvPr/>
        </p:nvSpPr>
        <p:spPr>
          <a:xfrm>
            <a:off x="1371600" y="2030186"/>
            <a:ext cx="206829" cy="2177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33600" y="10477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48000" y="10477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0477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76800" y="10477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4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0477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5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05600" y="10477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6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33600" y="19621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7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0" y="19621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8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62400" y="196215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9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00600" y="196215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10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15000" y="196215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11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29400" y="196215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12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096000" y="257175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75" name="Oval 74"/>
          <p:cNvSpPr/>
          <p:nvPr/>
        </p:nvSpPr>
        <p:spPr>
          <a:xfrm>
            <a:off x="6107430" y="16573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59" name="Oval 58"/>
          <p:cNvSpPr/>
          <p:nvPr/>
        </p:nvSpPr>
        <p:spPr>
          <a:xfrm>
            <a:off x="3276600" y="1657350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77" name="Oval 76"/>
          <p:cNvSpPr/>
          <p:nvPr/>
        </p:nvSpPr>
        <p:spPr>
          <a:xfrm>
            <a:off x="7610475" y="1828800"/>
            <a:ext cx="228600" cy="228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78" name="Oval 77"/>
          <p:cNvSpPr/>
          <p:nvPr/>
        </p:nvSpPr>
        <p:spPr>
          <a:xfrm>
            <a:off x="5181600" y="1668236"/>
            <a:ext cx="206829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</a:t>
            </a:r>
            <a:endParaRPr lang="en-US" sz="1400" b="1" dirty="0"/>
          </a:p>
        </p:txBody>
      </p:sp>
      <p:sp>
        <p:nvSpPr>
          <p:cNvPr id="79" name="Oval 78"/>
          <p:cNvSpPr/>
          <p:nvPr/>
        </p:nvSpPr>
        <p:spPr>
          <a:xfrm>
            <a:off x="7010400" y="1657350"/>
            <a:ext cx="217170" cy="2177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</a:t>
            </a:r>
            <a:endParaRPr lang="en-US" sz="1400" b="1" dirty="0"/>
          </a:p>
        </p:txBody>
      </p:sp>
      <p:sp>
        <p:nvSpPr>
          <p:cNvPr id="60" name="Rectangle 59"/>
          <p:cNvSpPr/>
          <p:nvPr/>
        </p:nvSpPr>
        <p:spPr>
          <a:xfrm>
            <a:off x="3780854" y="14585"/>
            <a:ext cx="1563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April</a:t>
            </a:r>
            <a:endParaRPr lang="en-US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23825" y="116204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19075" y="2371725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Waiting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39025" y="1047750"/>
            <a:ext cx="146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Projects Complete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7419975" y="1676399"/>
            <a:ext cx="1600200" cy="11715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1857375" y="3044825"/>
          <a:ext cx="545782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275"/>
                <a:gridCol w="1819275"/>
                <a:gridCol w="1819275"/>
              </a:tblGrid>
              <a:tr h="4183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</a:t>
                      </a:r>
                    </a:p>
                    <a:p>
                      <a:pPr algn="ctr"/>
                      <a:r>
                        <a:rPr lang="en-US" sz="1200" dirty="0" smtClean="0"/>
                        <a:t>Capacity Used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Resource  Capacity Left</a:t>
                      </a:r>
                      <a:endParaRPr lang="en-US" sz="1200" dirty="0"/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D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4.0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C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2.0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B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A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1.0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Black" pitchFamily="34" charset="0"/>
                        </a:rPr>
                        <a:t>0.0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5101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81 -0.00625 L 0.21319 -0.0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  <p:bldP spid="75" grpId="0" animBg="1"/>
      <p:bldP spid="59" grpId="0" animBg="1"/>
      <p:bldP spid="77" grpId="0" animBg="1"/>
      <p:bldP spid="78" grpId="0" animBg="1"/>
      <p:bldP spid="7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usiness vision design template">
  <a:themeElements>
    <a:clrScheme name="Custom 1">
      <a:dk1>
        <a:srgbClr val="080808"/>
      </a:dk1>
      <a:lt1>
        <a:srgbClr val="74C8E6"/>
      </a:lt1>
      <a:dk2>
        <a:srgbClr val="000000"/>
      </a:dk2>
      <a:lt2>
        <a:srgbClr val="080808"/>
      </a:lt2>
      <a:accent1>
        <a:srgbClr val="68A2B6"/>
      </a:accent1>
      <a:accent2>
        <a:srgbClr val="4192BF"/>
      </a:accent2>
      <a:accent3>
        <a:srgbClr val="BCE0F0"/>
      </a:accent3>
      <a:accent4>
        <a:srgbClr val="060606"/>
      </a:accent4>
      <a:accent5>
        <a:srgbClr val="B9CED7"/>
      </a:accent5>
      <a:accent6>
        <a:srgbClr val="3A84AD"/>
      </a:accent6>
      <a:hlink>
        <a:srgbClr val="3963AF"/>
      </a:hlink>
      <a:folHlink>
        <a:srgbClr val="000066"/>
      </a:folHlink>
    </a:clrScheme>
    <a:fontScheme name="1_Business vision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Business vision design template 1">
        <a:dk1>
          <a:srgbClr val="080808"/>
        </a:dk1>
        <a:lt1>
          <a:srgbClr val="74C8E6"/>
        </a:lt1>
        <a:dk2>
          <a:srgbClr val="000000"/>
        </a:dk2>
        <a:lt2>
          <a:srgbClr val="080808"/>
        </a:lt2>
        <a:accent1>
          <a:srgbClr val="68A2B6"/>
        </a:accent1>
        <a:accent2>
          <a:srgbClr val="4192BF"/>
        </a:accent2>
        <a:accent3>
          <a:srgbClr val="BCE0F0"/>
        </a:accent3>
        <a:accent4>
          <a:srgbClr val="060606"/>
        </a:accent4>
        <a:accent5>
          <a:srgbClr val="B9CED7"/>
        </a:accent5>
        <a:accent6>
          <a:srgbClr val="3A84AD"/>
        </a:accent6>
        <a:hlink>
          <a:srgbClr val="3963A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1906</Words>
  <Application>Microsoft Office PowerPoint</Application>
  <PresentationFormat>On-screen Show (4:3)</PresentationFormat>
  <Paragraphs>1465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1_Office Theme</vt:lpstr>
      <vt:lpstr>1_Business vision design template</vt:lpstr>
      <vt:lpstr>PowerPoint Presentation</vt:lpstr>
      <vt:lpstr>Instructions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Kendall</dc:creator>
  <cp:lastModifiedBy>GerryVostro</cp:lastModifiedBy>
  <cp:revision>23</cp:revision>
  <dcterms:created xsi:type="dcterms:W3CDTF">2009-11-28T11:24:25Z</dcterms:created>
  <dcterms:modified xsi:type="dcterms:W3CDTF">2012-07-03T20:39:08Z</dcterms:modified>
</cp:coreProperties>
</file>